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69" r:id="rId4"/>
    <p:sldId id="265" r:id="rId5"/>
    <p:sldId id="270" r:id="rId6"/>
    <p:sldId id="257" r:id="rId7"/>
    <p:sldId id="256" r:id="rId8"/>
    <p:sldId id="258" r:id="rId9"/>
    <p:sldId id="259" r:id="rId10"/>
    <p:sldId id="260" r:id="rId11"/>
    <p:sldId id="266" r:id="rId12"/>
    <p:sldId id="268" r:id="rId13"/>
    <p:sldId id="271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0516" autoAdjust="0"/>
  </p:normalViewPr>
  <p:slideViewPr>
    <p:cSldViewPr snapToGrid="0">
      <p:cViewPr varScale="1">
        <p:scale>
          <a:sx n="68" d="100"/>
          <a:sy n="68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58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FB6F8-5A57-447F-8E80-EBDBAE5C519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20124-D000-4D16-971D-F718610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F825-CDF5-4491-A22D-8CA5371988B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9BC08-E5B4-4FB0-AEF9-BCA3785AD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7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4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Chang: P4 </a:t>
            </a:r>
            <a:r>
              <a:rPr lang="en-US" dirty="0" smtClean="0"/>
              <a:t>position paper about a year</a:t>
            </a:r>
            <a:r>
              <a:rPr lang="en-US" baseline="0" dirty="0" smtClean="0"/>
              <a:t> ago with several high-level abstractions but the details weren’t clear.</a:t>
            </a:r>
          </a:p>
          <a:p>
            <a:r>
              <a:rPr lang="en-US" baseline="0" dirty="0" smtClean="0"/>
              <a:t>This talk is about the delta between the current P4 spec and the original paper at a high level of abstraction.</a:t>
            </a:r>
          </a:p>
          <a:p>
            <a:r>
              <a:rPr lang="en-US" baseline="0" dirty="0" smtClean="0"/>
              <a:t>What are the deltas and why?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Jonathan</a:t>
            </a:r>
            <a:r>
              <a:rPr lang="en-US" baseline="0" dirty="0" smtClean="0"/>
              <a:t> question: How do you design a language for a switch?</a:t>
            </a:r>
          </a:p>
          <a:p>
            <a:r>
              <a:rPr lang="en-US" baseline="0" dirty="0" smtClean="0"/>
              <a:t>Hari: Make two points: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implemented a commodity datacenter switch in P4. (I ‘ll tell you about how that’s done.)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What we learned from doing that. (This is what we learned.)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We tried to implement </a:t>
            </a:r>
            <a:r>
              <a:rPr lang="en-US" baseline="0" dirty="0" smtClean="0">
                <a:sym typeface="Wingdings" panose="05000000000000000000" pitchFamily="2" charset="2"/>
              </a:rPr>
              <a:t> we got there  we reflect on what we learned.</a:t>
            </a:r>
          </a:p>
          <a:p>
            <a:pPr marL="228600" indent="-228600">
              <a:buAutoNum type="arabicPeriod"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Jonathan: P4 is a high-level language only relative to </a:t>
            </a:r>
            <a:r>
              <a:rPr lang="en-US" baseline="0" dirty="0" err="1" smtClean="0">
                <a:sym typeface="Wingdings" panose="05000000000000000000" pitchFamily="2" charset="2"/>
              </a:rPr>
              <a:t>assemblu</a:t>
            </a:r>
            <a:r>
              <a:rPr lang="en-US" baseline="0" dirty="0" smtClean="0">
                <a:sym typeface="Wingdings" panose="05000000000000000000" pitchFamily="2" charset="2"/>
              </a:rPr>
              <a:t> and Verilog, not Java.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5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Amy: Arithmetic ops or other ops name of instructions</a:t>
            </a:r>
          </a:p>
          <a:p>
            <a:r>
              <a:rPr lang="en-US" baseline="0" dirty="0" smtClean="0"/>
              <a:t>Jonathan: DPDK.org has match-action abstractions as well. </a:t>
            </a:r>
            <a:r>
              <a:rPr lang="en-US" baseline="0" dirty="0" err="1" smtClean="0"/>
              <a:t>RTE_pipeline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2121-2346-5346-AE76-6F66789501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Seemed pretty abstract</a:t>
            </a:r>
            <a:r>
              <a:rPr lang="en-US" baseline="0" dirty="0" smtClean="0"/>
              <a:t> to Amy.</a:t>
            </a:r>
          </a:p>
          <a:p>
            <a:r>
              <a:rPr lang="en-US" baseline="0" dirty="0" smtClean="0"/>
              <a:t>Don’t mention </a:t>
            </a:r>
            <a:r>
              <a:rPr lang="en-US" baseline="0" smtClean="0"/>
              <a:t>leaf-spine in ECMP here.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5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2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Hari’s questions and my questions: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Multicast.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Why not clone to CPU and then cull out the digest there?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Clone to CPU: what happens to the original packet?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Clone vs. redirect to CPU?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Where else is digest generation </a:t>
            </a:r>
            <a:r>
              <a:rPr lang="en-US" baseline="0" smtClean="0"/>
              <a:t>used</a:t>
            </a:r>
            <a:r>
              <a:rPr lang="en-US" baseline="0" smtClean="0"/>
              <a:t>?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0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Hari’s questions and my questions: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Multicast.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Why not clone to CPU and then cull out the digest there?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Clone to CPU: what happens to the original packet?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Clone vs. redirect to CPU?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Where else is digest generation used? I thought snapshots.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BC08-E5B4-4FB0-AEF9-BCA3785AD3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7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0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7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0" y="24155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5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3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0" y="24155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8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0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62E77-0814-46C8-BEE2-1AD13A6D9549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0353-5447-4280-B273-EF173346B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7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it.io/sosr15-p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it.io/sosr15-p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it.io/sosr15-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4840" y="883285"/>
            <a:ext cx="8155745" cy="1325563"/>
          </a:xfrm>
        </p:spPr>
        <p:txBody>
          <a:bodyPr>
            <a:noAutofit/>
          </a:bodyPr>
          <a:lstStyle/>
          <a:p>
            <a:r>
              <a:rPr lang="en-US" b="1" dirty="0" smtClean="0"/>
              <a:t>DC.p4:</a:t>
            </a:r>
            <a:br>
              <a:rPr lang="en-US" b="1" dirty="0" smtClean="0"/>
            </a:br>
            <a:r>
              <a:rPr lang="en-US" b="1" dirty="0" smtClean="0"/>
              <a:t>Programming the </a:t>
            </a:r>
            <a:r>
              <a:rPr lang="en-US" b="1" dirty="0"/>
              <a:t>f</a:t>
            </a:r>
            <a:r>
              <a:rPr lang="en-US" b="1" dirty="0" smtClean="0"/>
              <a:t>orwarding plane of a datacenter switch</a:t>
            </a:r>
            <a:endParaRPr lang="en-US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24840" y="4220845"/>
            <a:ext cx="1356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/>
              <a:t>Anirudh </a:t>
            </a:r>
            <a:r>
              <a:rPr lang="en-US" sz="3500" dirty="0" err="1"/>
              <a:t>Sivaraman</a:t>
            </a:r>
            <a:r>
              <a:rPr lang="en-US" sz="3500" dirty="0" smtClean="0"/>
              <a:t>*, </a:t>
            </a:r>
            <a:r>
              <a:rPr lang="en-US" sz="3500" dirty="0" err="1"/>
              <a:t>Changhoon</a:t>
            </a:r>
            <a:r>
              <a:rPr lang="en-US" sz="3500" dirty="0"/>
              <a:t> Kim</a:t>
            </a:r>
            <a:r>
              <a:rPr lang="en-US" sz="3500" dirty="0" smtClean="0"/>
              <a:t>†,</a:t>
            </a:r>
          </a:p>
          <a:p>
            <a:r>
              <a:rPr lang="en-US" sz="3500" dirty="0" err="1" smtClean="0"/>
              <a:t>Ramkumar</a:t>
            </a:r>
            <a:r>
              <a:rPr lang="en-US" sz="3500" dirty="0" smtClean="0"/>
              <a:t> </a:t>
            </a:r>
            <a:r>
              <a:rPr lang="en-US" sz="3500" dirty="0" err="1"/>
              <a:t>Krishnamoorthy</a:t>
            </a:r>
            <a:r>
              <a:rPr lang="en-US" sz="3500" dirty="0" smtClean="0"/>
              <a:t>†, </a:t>
            </a:r>
            <a:r>
              <a:rPr lang="en-US" sz="3500" dirty="0" err="1"/>
              <a:t>Advait</a:t>
            </a:r>
            <a:r>
              <a:rPr lang="en-US" sz="3500" dirty="0"/>
              <a:t> Dixit</a:t>
            </a:r>
            <a:r>
              <a:rPr lang="en-US" sz="3500" dirty="0" smtClean="0"/>
              <a:t>†, </a:t>
            </a:r>
            <a:r>
              <a:rPr lang="en-US" sz="3500" dirty="0"/>
              <a:t>Mihai </a:t>
            </a:r>
            <a:r>
              <a:rPr lang="en-US" sz="3500" dirty="0" err="1"/>
              <a:t>Budiu</a:t>
            </a:r>
            <a:r>
              <a:rPr lang="en-US" sz="3500" dirty="0" smtClean="0"/>
              <a:t>†</a:t>
            </a:r>
          </a:p>
          <a:p>
            <a:endParaRPr lang="en-US" sz="3500" dirty="0" smtClean="0"/>
          </a:p>
          <a:p>
            <a:r>
              <a:rPr lang="en-US" sz="3500" dirty="0" smtClean="0"/>
              <a:t>* Massachusetts Institute of Technology</a:t>
            </a:r>
          </a:p>
          <a:p>
            <a:r>
              <a:rPr lang="en-US" sz="3500" dirty="0" smtClean="0"/>
              <a:t>† Barefoot Networks</a:t>
            </a:r>
          </a:p>
          <a:p>
            <a:r>
              <a:rPr lang="en-US" sz="3500" dirty="0" smtClean="0"/>
              <a:t> 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4048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not yet expressible in P4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+mj-lt"/>
              </a:rPr>
              <a:t>Packet scheduling</a:t>
            </a: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Rate limiting</a:t>
            </a:r>
          </a:p>
          <a:p>
            <a:endParaRPr lang="en-US" sz="3500" dirty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Buffer Management</a:t>
            </a:r>
          </a:p>
        </p:txBody>
      </p:sp>
    </p:spTree>
    <p:extLst>
      <p:ext uri="{BB962C8B-B14F-4D97-AF65-F5344CB8AC3E}">
        <p14:creationId xmlns:p14="http://schemas.microsoft.com/office/powerpoint/2010/main" val="24688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+mj-lt"/>
              </a:rPr>
              <a:t>P4 has the right level </a:t>
            </a:r>
            <a:r>
              <a:rPr lang="en-US" sz="3500" dirty="0">
                <a:latin typeface="+mj-lt"/>
              </a:rPr>
              <a:t>of </a:t>
            </a:r>
            <a:r>
              <a:rPr lang="en-US" sz="3500" dirty="0" smtClean="0">
                <a:latin typeface="+mj-lt"/>
              </a:rPr>
              <a:t>abstraction</a:t>
            </a:r>
            <a:endParaRPr lang="en-US" sz="3500" dirty="0">
              <a:latin typeface="+mj-lt"/>
            </a:endParaRPr>
          </a:p>
          <a:p>
            <a:pPr lvl="1"/>
            <a:r>
              <a:rPr lang="en-US" sz="3100" dirty="0" smtClean="0">
                <a:latin typeface="+mj-lt"/>
              </a:rPr>
              <a:t>No bit offset manipulation</a:t>
            </a:r>
          </a:p>
          <a:p>
            <a:pPr lvl="1"/>
            <a:r>
              <a:rPr lang="en-US" sz="3100" dirty="0" smtClean="0">
                <a:latin typeface="+mj-lt"/>
              </a:rPr>
              <a:t>Rides on </a:t>
            </a:r>
            <a:r>
              <a:rPr lang="en-US" sz="3100" dirty="0" err="1" smtClean="0">
                <a:latin typeface="+mj-lt"/>
              </a:rPr>
              <a:t>OpenFlow’s</a:t>
            </a:r>
            <a:r>
              <a:rPr lang="en-US" sz="3100" dirty="0" smtClean="0">
                <a:latin typeface="+mj-lt"/>
              </a:rPr>
              <a:t> success with match-action tables</a:t>
            </a:r>
            <a:endParaRPr lang="en-US" sz="3500" dirty="0" smtClean="0">
              <a:latin typeface="+mj-lt"/>
            </a:endParaRPr>
          </a:p>
          <a:p>
            <a:pPr lvl="1"/>
            <a:endParaRPr lang="en-US" sz="3500" dirty="0">
              <a:latin typeface="+mj-lt"/>
            </a:endParaRPr>
          </a:p>
          <a:p>
            <a:r>
              <a:rPr lang="en-US" sz="3500" dirty="0">
                <a:latin typeface="+mj-lt"/>
              </a:rPr>
              <a:t>What </a:t>
            </a:r>
            <a:r>
              <a:rPr lang="en-US" sz="3500" dirty="0" smtClean="0">
                <a:latin typeface="+mj-lt"/>
              </a:rPr>
              <a:t>can </a:t>
            </a:r>
            <a:r>
              <a:rPr lang="en-US" sz="3500" dirty="0">
                <a:latin typeface="+mj-lt"/>
              </a:rPr>
              <a:t>be </a:t>
            </a:r>
            <a:r>
              <a:rPr lang="en-US" sz="3500" dirty="0" smtClean="0">
                <a:latin typeface="+mj-lt"/>
              </a:rPr>
              <a:t>improved</a:t>
            </a:r>
          </a:p>
          <a:p>
            <a:pPr lvl="1"/>
            <a:r>
              <a:rPr lang="en-US" sz="3100" dirty="0" smtClean="0">
                <a:latin typeface="+mj-lt"/>
              </a:rPr>
              <a:t>Modularity</a:t>
            </a:r>
          </a:p>
          <a:p>
            <a:pPr lvl="1"/>
            <a:r>
              <a:rPr lang="en-US" sz="3100" dirty="0" smtClean="0">
                <a:latin typeface="+mj-lt"/>
              </a:rPr>
              <a:t>Removing undefined behavior</a:t>
            </a:r>
          </a:p>
          <a:p>
            <a:pPr lvl="1"/>
            <a:r>
              <a:rPr lang="en-US" sz="3100" dirty="0">
                <a:latin typeface="+mj-lt"/>
              </a:rPr>
              <a:t>Adding new primitives may be </a:t>
            </a:r>
            <a:r>
              <a:rPr lang="en-US" sz="3100" dirty="0" smtClean="0">
                <a:latin typeface="+mj-lt"/>
              </a:rPr>
              <a:t>unsustainable</a:t>
            </a:r>
          </a:p>
          <a:p>
            <a:pPr lvl="1"/>
            <a:endParaRPr lang="en-US" sz="3100" dirty="0" smtClean="0">
              <a:latin typeface="+mj-lt"/>
            </a:endParaRPr>
          </a:p>
          <a:p>
            <a:pPr lvl="1"/>
            <a:endParaRPr lang="en-US" sz="3100" dirty="0">
              <a:latin typeface="+mj-lt"/>
            </a:endParaRPr>
          </a:p>
          <a:p>
            <a:pPr lvl="1"/>
            <a:endParaRPr lang="en-US" sz="3100" dirty="0" smtClean="0">
              <a:latin typeface="+mj-lt"/>
            </a:endParaRPr>
          </a:p>
          <a:p>
            <a:pPr lvl="1"/>
            <a:endParaRPr lang="en-US" sz="3100" dirty="0" smtClean="0">
              <a:latin typeface="+mj-lt"/>
            </a:endParaRPr>
          </a:p>
          <a:p>
            <a:endParaRPr lang="en-US" sz="35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58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proposal to evolve P4: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>
                <a:latin typeface="+mj-lt"/>
              </a:rPr>
              <a:t>P4 should target other Packet-Processing </a:t>
            </a:r>
            <a:r>
              <a:rPr lang="en-US" sz="3500" dirty="0">
                <a:latin typeface="+mj-lt"/>
              </a:rPr>
              <a:t>E</a:t>
            </a:r>
            <a:r>
              <a:rPr lang="en-US" sz="3500" dirty="0" smtClean="0">
                <a:latin typeface="+mj-lt"/>
              </a:rPr>
              <a:t>ngines (PPEs)</a:t>
            </a:r>
          </a:p>
          <a:p>
            <a:pPr>
              <a:lnSpc>
                <a:spcPct val="120000"/>
              </a:lnSpc>
            </a:pPr>
            <a:r>
              <a:rPr lang="en-US" sz="3500" dirty="0" smtClean="0">
                <a:latin typeface="+mj-lt"/>
              </a:rPr>
              <a:t>Move switch model out of language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0" dirty="0">
              <a:latin typeface="+mj-lt"/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412" y="3840480"/>
            <a:ext cx="4990391" cy="21851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2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414" y="1802179"/>
            <a:ext cx="10837985" cy="4351338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+mj-lt"/>
              </a:rPr>
              <a:t>Expressed a datacenter forwarding plane in P4</a:t>
            </a: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Lessons learned in the process</a:t>
            </a:r>
          </a:p>
          <a:p>
            <a:pPr marL="0" indent="0">
              <a:buNone/>
            </a:pPr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P4 </a:t>
            </a:r>
            <a:r>
              <a:rPr lang="en-US" sz="3500" dirty="0">
                <a:latin typeface="+mj-lt"/>
              </a:rPr>
              <a:t>program described in the paper: </a:t>
            </a:r>
            <a:r>
              <a:rPr lang="en-US" sz="3500" dirty="0">
                <a:latin typeface="+mj-lt"/>
                <a:hlinkClick r:id="rId3"/>
              </a:rPr>
              <a:t>http://</a:t>
            </a:r>
            <a:r>
              <a:rPr lang="en-US" sz="3500" dirty="0" smtClean="0">
                <a:latin typeface="+mj-lt"/>
                <a:hlinkClick r:id="rId3"/>
              </a:rPr>
              <a:t>git.io/sosr15-p4</a:t>
            </a:r>
            <a:endParaRPr lang="en-US" sz="3500" dirty="0" smtClean="0">
              <a:latin typeface="+mj-lt"/>
            </a:endParaRPr>
          </a:p>
          <a:p>
            <a:endParaRPr lang="en-US" sz="35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791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414" y="1802179"/>
            <a:ext cx="10837985" cy="4351338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+mj-lt"/>
              </a:rPr>
              <a:t>P4 </a:t>
            </a:r>
            <a:r>
              <a:rPr lang="en-US" sz="3500" dirty="0">
                <a:latin typeface="+mj-lt"/>
              </a:rPr>
              <a:t>program described in the paper: </a:t>
            </a:r>
            <a:r>
              <a:rPr lang="en-US" sz="3500" dirty="0">
                <a:latin typeface="+mj-lt"/>
                <a:hlinkClick r:id="rId3"/>
              </a:rPr>
              <a:t>http://git.io/sosr15-p4</a:t>
            </a:r>
            <a:endParaRPr lang="en-US" sz="3500" dirty="0" smtClean="0">
              <a:latin typeface="+mj-lt"/>
            </a:endParaRP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Empirical analysis of other P4 programs?</a:t>
            </a:r>
          </a:p>
          <a:p>
            <a:endParaRPr lang="en-US" sz="3500" dirty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Empirical analysis to guide hardware design?</a:t>
            </a:r>
          </a:p>
          <a:p>
            <a:endParaRPr lang="en-US" sz="3500" dirty="0" smtClean="0">
              <a:latin typeface="+mj-lt"/>
            </a:endParaRPr>
          </a:p>
          <a:p>
            <a:endParaRPr lang="en-US" sz="35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3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case for programmable forwarding planes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+mj-lt"/>
              </a:rPr>
              <a:t>Programmable switch architectures: RMT, </a:t>
            </a:r>
            <a:r>
              <a:rPr lang="en-US" sz="3500" dirty="0" err="1" smtClean="0">
                <a:latin typeface="+mj-lt"/>
              </a:rPr>
              <a:t>FlexPipe</a:t>
            </a:r>
            <a:r>
              <a:rPr lang="en-US" sz="3500" dirty="0" smtClean="0">
                <a:latin typeface="+mj-lt"/>
              </a:rPr>
              <a:t>, </a:t>
            </a:r>
            <a:r>
              <a:rPr lang="en-US" sz="3500" dirty="0" err="1" smtClean="0">
                <a:latin typeface="+mj-lt"/>
              </a:rPr>
              <a:t>XPliant</a:t>
            </a:r>
            <a:endParaRPr lang="en-US" sz="3500" dirty="0" smtClean="0">
              <a:latin typeface="+mj-lt"/>
            </a:endParaRP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Languages for packet processing:</a:t>
            </a:r>
            <a:r>
              <a:rPr lang="en-US" sz="3500" dirty="0">
                <a:latin typeface="+mj-lt"/>
              </a:rPr>
              <a:t> </a:t>
            </a:r>
            <a:r>
              <a:rPr lang="en-US" sz="3500" dirty="0" smtClean="0">
                <a:latin typeface="+mj-lt"/>
              </a:rPr>
              <a:t>P4, POF, </a:t>
            </a:r>
            <a:r>
              <a:rPr lang="en-US" sz="3500" dirty="0" err="1" smtClean="0">
                <a:latin typeface="+mj-lt"/>
              </a:rPr>
              <a:t>packetC</a:t>
            </a:r>
            <a:r>
              <a:rPr lang="en-US" sz="3500" dirty="0" smtClean="0">
                <a:latin typeface="+mj-lt"/>
              </a:rPr>
              <a:t>, PX</a:t>
            </a:r>
          </a:p>
          <a:p>
            <a:endParaRPr lang="en-US" sz="3500" dirty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Open interfaces: </a:t>
            </a:r>
            <a:r>
              <a:rPr lang="en-US" sz="3500" dirty="0" err="1" smtClean="0">
                <a:latin typeface="+mj-lt"/>
              </a:rPr>
              <a:t>OpenFlow</a:t>
            </a:r>
            <a:r>
              <a:rPr lang="en-US" sz="3500" dirty="0" smtClean="0">
                <a:latin typeface="+mj-lt"/>
              </a:rPr>
              <a:t>, SAI</a:t>
            </a:r>
          </a:p>
          <a:p>
            <a:endParaRPr lang="en-US" sz="3500" dirty="0" smtClean="0">
              <a:latin typeface="+mj-lt"/>
            </a:endParaRPr>
          </a:p>
          <a:p>
            <a:endParaRPr lang="en-US" sz="35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9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740" y="102659"/>
            <a:ext cx="1209426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talk: Programming a </a:t>
            </a:r>
            <a:r>
              <a:rPr lang="en-US" b="1" dirty="0" smtClean="0"/>
              <a:t>large forwarding </a:t>
            </a:r>
            <a:r>
              <a:rPr lang="en-US" b="1" dirty="0" smtClean="0"/>
              <a:t>plane in P4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517" y="1825625"/>
            <a:ext cx="11458936" cy="4351338"/>
          </a:xfrm>
        </p:spPr>
        <p:txBody>
          <a:bodyPr/>
          <a:lstStyle/>
          <a:p>
            <a:r>
              <a:rPr lang="en-US" sz="3500" dirty="0" smtClean="0">
                <a:latin typeface="+mj-lt"/>
              </a:rPr>
              <a:t>Successfully programmed a datacenter forwarding plane in P4</a:t>
            </a:r>
          </a:p>
          <a:p>
            <a:endParaRPr lang="en-US" sz="3500" dirty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Language features contributed to P4 specification</a:t>
            </a: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Lessons learned in the process</a:t>
            </a:r>
          </a:p>
          <a:p>
            <a:endParaRPr lang="en-US" sz="3500" dirty="0">
              <a:latin typeface="+mj-lt"/>
            </a:endParaRPr>
          </a:p>
          <a:p>
            <a:endParaRPr lang="en-US" sz="3500" dirty="0" smtClean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P4 programming language in one slide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>
                <a:latin typeface="+mj-lt"/>
              </a:rPr>
              <a:t>Abstract switch model: Ingress </a:t>
            </a:r>
            <a:r>
              <a:rPr lang="en-US" sz="3500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3500" dirty="0" smtClean="0">
                <a:latin typeface="+mj-lt"/>
              </a:rPr>
              <a:t>Buffer</a:t>
            </a:r>
            <a:r>
              <a:rPr lang="en-US" sz="3500" dirty="0">
                <a:latin typeface="+mj-lt"/>
              </a:rPr>
              <a:t> </a:t>
            </a:r>
            <a:r>
              <a:rPr lang="en-US" sz="35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3500" dirty="0" smtClean="0">
                <a:latin typeface="+mj-lt"/>
              </a:rPr>
              <a:t> Egress</a:t>
            </a:r>
          </a:p>
          <a:p>
            <a:r>
              <a:rPr lang="en-US" sz="3500" dirty="0" smtClean="0">
                <a:latin typeface="+mj-lt"/>
              </a:rPr>
              <a:t>Headers</a:t>
            </a:r>
            <a:r>
              <a:rPr lang="en-US" sz="3500" smtClean="0">
                <a:latin typeface="+mj-lt"/>
              </a:rPr>
              <a:t>: User-defined formats </a:t>
            </a:r>
            <a:r>
              <a:rPr lang="en-US" sz="3500" dirty="0" smtClean="0">
                <a:latin typeface="+mj-lt"/>
              </a:rPr>
              <a:t>(TCP</a:t>
            </a:r>
            <a:r>
              <a:rPr lang="en-US" sz="3500" smtClean="0">
                <a:latin typeface="+mj-lt"/>
              </a:rPr>
              <a:t>, IP, arbitrary)</a:t>
            </a:r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Parsers: Parse graph (Ethernet, then IP, then TCP)</a:t>
            </a:r>
          </a:p>
          <a:p>
            <a:r>
              <a:rPr lang="en-US" sz="3500" dirty="0" smtClean="0">
                <a:latin typeface="+mj-lt"/>
              </a:rPr>
              <a:t>Actions:</a:t>
            </a:r>
          </a:p>
          <a:p>
            <a:pPr lvl="1"/>
            <a:r>
              <a:rPr lang="en-US" sz="3100" dirty="0" smtClean="0">
                <a:latin typeface="+mj-lt"/>
              </a:rPr>
              <a:t>Primitives: Arithmetic, Read, and Write on fields</a:t>
            </a:r>
          </a:p>
          <a:p>
            <a:pPr lvl="1"/>
            <a:r>
              <a:rPr lang="en-US" sz="3100" dirty="0" smtClean="0">
                <a:latin typeface="+mj-lt"/>
              </a:rPr>
              <a:t>Compound actions composed out of primitive actions</a:t>
            </a:r>
          </a:p>
          <a:p>
            <a:r>
              <a:rPr lang="en-US" sz="3500" dirty="0" smtClean="0">
                <a:latin typeface="+mj-lt"/>
              </a:rPr>
              <a:t>Tables: </a:t>
            </a:r>
            <a:r>
              <a:rPr lang="en-US" sz="3500" dirty="0">
                <a:latin typeface="+mj-lt"/>
              </a:rPr>
              <a:t>T</a:t>
            </a:r>
            <a:r>
              <a:rPr lang="en-US" sz="3500" dirty="0" smtClean="0">
                <a:latin typeface="+mj-lt"/>
              </a:rPr>
              <a:t>ype (</a:t>
            </a:r>
            <a:r>
              <a:rPr lang="en-US" sz="3500" smtClean="0">
                <a:latin typeface="+mj-lt"/>
              </a:rPr>
              <a:t>exact v. ternary v. </a:t>
            </a:r>
            <a:r>
              <a:rPr lang="en-US" sz="3500" dirty="0" smtClean="0">
                <a:latin typeface="+mj-lt"/>
              </a:rPr>
              <a:t>LPM</a:t>
            </a:r>
            <a:r>
              <a:rPr lang="en-US" sz="3500" smtClean="0">
                <a:latin typeface="+mj-lt"/>
              </a:rPr>
              <a:t>), configurable sizes</a:t>
            </a:r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Control Flow: Order of table application</a:t>
            </a:r>
            <a:endParaRPr lang="en-US" sz="3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406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94464" y="2036034"/>
            <a:ext cx="8950833" cy="27492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5559" tIns="27780" rIns="55559" bIns="27780" rtlCol="0" anchor="ctr"/>
          <a:lstStyle/>
          <a:p>
            <a:pPr algn="ctr" defTabSz="396830"/>
            <a:endParaRPr lang="en-US" sz="15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351" name="Group 350"/>
          <p:cNvGrpSpPr/>
          <p:nvPr/>
        </p:nvGrpSpPr>
        <p:grpSpPr>
          <a:xfrm>
            <a:off x="1145828" y="2767828"/>
            <a:ext cx="448636" cy="1524000"/>
            <a:chOff x="736030" y="5224227"/>
            <a:chExt cx="717818" cy="18288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36030" y="52242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36030" y="53766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36030" y="55290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36030" y="56814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36030" y="58338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36030" y="59862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36030" y="61386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36030" y="62910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36030" y="64434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36030" y="65958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36030" y="67482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36030" y="69006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36030" y="7053027"/>
              <a:ext cx="717818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0" name="Group 349"/>
          <p:cNvGrpSpPr/>
          <p:nvPr/>
        </p:nvGrpSpPr>
        <p:grpSpPr>
          <a:xfrm>
            <a:off x="10600014" y="2763790"/>
            <a:ext cx="448636" cy="1524000"/>
            <a:chOff x="13450587" y="5131758"/>
            <a:chExt cx="717818" cy="1828800"/>
          </a:xfrm>
        </p:grpSpPr>
        <p:cxnSp>
          <p:nvCxnSpPr>
            <p:cNvPr id="337" name="Straight Arrow Connector 336"/>
            <p:cNvCxnSpPr/>
            <p:nvPr/>
          </p:nvCxnSpPr>
          <p:spPr>
            <a:xfrm>
              <a:off x="13450587" y="51317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/>
            <p:nvPr/>
          </p:nvCxnSpPr>
          <p:spPr>
            <a:xfrm>
              <a:off x="13450587" y="52841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/>
            <p:nvPr/>
          </p:nvCxnSpPr>
          <p:spPr>
            <a:xfrm>
              <a:off x="13450587" y="54365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/>
            <p:nvPr/>
          </p:nvCxnSpPr>
          <p:spPr>
            <a:xfrm>
              <a:off x="13450587" y="55889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/>
            <p:nvPr/>
          </p:nvCxnSpPr>
          <p:spPr>
            <a:xfrm>
              <a:off x="13450587" y="57413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Arrow Connector 341"/>
            <p:cNvCxnSpPr/>
            <p:nvPr/>
          </p:nvCxnSpPr>
          <p:spPr>
            <a:xfrm>
              <a:off x="13450587" y="58937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/>
            <p:nvPr/>
          </p:nvCxnSpPr>
          <p:spPr>
            <a:xfrm>
              <a:off x="13450587" y="60461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Arrow Connector 343"/>
            <p:cNvCxnSpPr/>
            <p:nvPr/>
          </p:nvCxnSpPr>
          <p:spPr>
            <a:xfrm>
              <a:off x="13450587" y="61985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Arrow Connector 344"/>
            <p:cNvCxnSpPr/>
            <p:nvPr/>
          </p:nvCxnSpPr>
          <p:spPr>
            <a:xfrm>
              <a:off x="13450587" y="63509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345"/>
            <p:cNvCxnSpPr/>
            <p:nvPr/>
          </p:nvCxnSpPr>
          <p:spPr>
            <a:xfrm>
              <a:off x="13450587" y="65033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Arrow Connector 346"/>
            <p:cNvCxnSpPr/>
            <p:nvPr/>
          </p:nvCxnSpPr>
          <p:spPr>
            <a:xfrm>
              <a:off x="13450587" y="66557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Arrow Connector 347"/>
            <p:cNvCxnSpPr/>
            <p:nvPr/>
          </p:nvCxnSpPr>
          <p:spPr>
            <a:xfrm>
              <a:off x="13450587" y="68081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Arrow Connector 348"/>
            <p:cNvCxnSpPr/>
            <p:nvPr/>
          </p:nvCxnSpPr>
          <p:spPr>
            <a:xfrm>
              <a:off x="13450587" y="6960558"/>
              <a:ext cx="717818" cy="0"/>
            </a:xfrm>
            <a:prstGeom prst="straightConnector1">
              <a:avLst/>
            </a:prstGeom>
            <a:ln>
              <a:solidFill>
                <a:srgbClr val="558ED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oup 353"/>
          <p:cNvGrpSpPr/>
          <p:nvPr/>
        </p:nvGrpSpPr>
        <p:grpSpPr>
          <a:xfrm>
            <a:off x="6374282" y="2518588"/>
            <a:ext cx="901998" cy="2056495"/>
            <a:chOff x="8471560" y="4925137"/>
            <a:chExt cx="1443196" cy="2467794"/>
          </a:xfrm>
        </p:grpSpPr>
        <p:sp>
          <p:nvSpPr>
            <p:cNvPr id="131" name="Rounded Rectangle 130"/>
            <p:cNvSpPr/>
            <p:nvPr/>
          </p:nvSpPr>
          <p:spPr>
            <a:xfrm>
              <a:off x="8471560" y="4925137"/>
              <a:ext cx="1443196" cy="246779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595959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96830"/>
              <a:endParaRPr lang="en-US" sz="15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8838383" y="5301834"/>
              <a:ext cx="706967" cy="1677596"/>
              <a:chOff x="8157633" y="1547984"/>
              <a:chExt cx="706967" cy="1677596"/>
            </a:xfrm>
          </p:grpSpPr>
          <p:sp>
            <p:nvSpPr>
              <p:cNvPr id="137" name="Freeform 136"/>
              <p:cNvSpPr/>
              <p:nvPr/>
            </p:nvSpPr>
            <p:spPr>
              <a:xfrm>
                <a:off x="8157633" y="1547984"/>
                <a:ext cx="706967" cy="368300"/>
              </a:xfrm>
              <a:custGeom>
                <a:avLst/>
                <a:gdLst>
                  <a:gd name="connsiteX0" fmla="*/ 0 w 706967"/>
                  <a:gd name="connsiteY0" fmla="*/ 0 h 368300"/>
                  <a:gd name="connsiteX1" fmla="*/ 706967 w 706967"/>
                  <a:gd name="connsiteY1" fmla="*/ 4233 h 368300"/>
                  <a:gd name="connsiteX2" fmla="*/ 702734 w 706967"/>
                  <a:gd name="connsiteY2" fmla="*/ 368300 h 368300"/>
                  <a:gd name="connsiteX3" fmla="*/ 4234 w 706967"/>
                  <a:gd name="connsiteY3" fmla="*/ 368300 h 368300"/>
                  <a:gd name="connsiteX4" fmla="*/ 4234 w 706967"/>
                  <a:gd name="connsiteY4" fmla="*/ 368300 h 368300"/>
                  <a:gd name="connsiteX5" fmla="*/ 4234 w 706967"/>
                  <a:gd name="connsiteY5" fmla="*/ 36830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6967" h="368300">
                    <a:moveTo>
                      <a:pt x="0" y="0"/>
                    </a:moveTo>
                    <a:lnTo>
                      <a:pt x="706967" y="4233"/>
                    </a:lnTo>
                    <a:lnTo>
                      <a:pt x="7027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</a:path>
                </a:pathLst>
              </a:cu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396830"/>
                <a:endParaRPr lang="en-US" sz="15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>
                <a:off x="8610600" y="1603018"/>
                <a:ext cx="0" cy="267433"/>
              </a:xfrm>
              <a:prstGeom prst="line">
                <a:avLst/>
              </a:pr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Freeform 139"/>
              <p:cNvSpPr/>
              <p:nvPr/>
            </p:nvSpPr>
            <p:spPr>
              <a:xfrm>
                <a:off x="8157633" y="1984416"/>
                <a:ext cx="706967" cy="368300"/>
              </a:xfrm>
              <a:custGeom>
                <a:avLst/>
                <a:gdLst>
                  <a:gd name="connsiteX0" fmla="*/ 0 w 706967"/>
                  <a:gd name="connsiteY0" fmla="*/ 0 h 368300"/>
                  <a:gd name="connsiteX1" fmla="*/ 706967 w 706967"/>
                  <a:gd name="connsiteY1" fmla="*/ 4233 h 368300"/>
                  <a:gd name="connsiteX2" fmla="*/ 702734 w 706967"/>
                  <a:gd name="connsiteY2" fmla="*/ 368300 h 368300"/>
                  <a:gd name="connsiteX3" fmla="*/ 4234 w 706967"/>
                  <a:gd name="connsiteY3" fmla="*/ 368300 h 368300"/>
                  <a:gd name="connsiteX4" fmla="*/ 4234 w 706967"/>
                  <a:gd name="connsiteY4" fmla="*/ 368300 h 368300"/>
                  <a:gd name="connsiteX5" fmla="*/ 4234 w 706967"/>
                  <a:gd name="connsiteY5" fmla="*/ 36830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6967" h="368300">
                    <a:moveTo>
                      <a:pt x="0" y="0"/>
                    </a:moveTo>
                    <a:lnTo>
                      <a:pt x="706967" y="4233"/>
                    </a:lnTo>
                    <a:lnTo>
                      <a:pt x="7027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</a:path>
                </a:pathLst>
              </a:cu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396830"/>
                <a:endParaRPr lang="en-US" sz="15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>
                <a:off x="8610600" y="2039450"/>
                <a:ext cx="0" cy="267433"/>
              </a:xfrm>
              <a:prstGeom prst="line">
                <a:avLst/>
              </a:pr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Freeform 141"/>
              <p:cNvSpPr/>
              <p:nvPr/>
            </p:nvSpPr>
            <p:spPr>
              <a:xfrm>
                <a:off x="8157633" y="2420848"/>
                <a:ext cx="706967" cy="368300"/>
              </a:xfrm>
              <a:custGeom>
                <a:avLst/>
                <a:gdLst>
                  <a:gd name="connsiteX0" fmla="*/ 0 w 706967"/>
                  <a:gd name="connsiteY0" fmla="*/ 0 h 368300"/>
                  <a:gd name="connsiteX1" fmla="*/ 706967 w 706967"/>
                  <a:gd name="connsiteY1" fmla="*/ 4233 h 368300"/>
                  <a:gd name="connsiteX2" fmla="*/ 702734 w 706967"/>
                  <a:gd name="connsiteY2" fmla="*/ 368300 h 368300"/>
                  <a:gd name="connsiteX3" fmla="*/ 4234 w 706967"/>
                  <a:gd name="connsiteY3" fmla="*/ 368300 h 368300"/>
                  <a:gd name="connsiteX4" fmla="*/ 4234 w 706967"/>
                  <a:gd name="connsiteY4" fmla="*/ 368300 h 368300"/>
                  <a:gd name="connsiteX5" fmla="*/ 4234 w 706967"/>
                  <a:gd name="connsiteY5" fmla="*/ 36830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6967" h="368300">
                    <a:moveTo>
                      <a:pt x="0" y="0"/>
                    </a:moveTo>
                    <a:lnTo>
                      <a:pt x="706967" y="4233"/>
                    </a:lnTo>
                    <a:lnTo>
                      <a:pt x="7027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</a:path>
                </a:pathLst>
              </a:cu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396830"/>
                <a:endParaRPr lang="en-US" sz="15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8610600" y="2475882"/>
                <a:ext cx="0" cy="267433"/>
              </a:xfrm>
              <a:prstGeom prst="line">
                <a:avLst/>
              </a:pr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Freeform 143"/>
              <p:cNvSpPr/>
              <p:nvPr/>
            </p:nvSpPr>
            <p:spPr>
              <a:xfrm>
                <a:off x="8157633" y="2857280"/>
                <a:ext cx="706967" cy="368300"/>
              </a:xfrm>
              <a:custGeom>
                <a:avLst/>
                <a:gdLst>
                  <a:gd name="connsiteX0" fmla="*/ 0 w 706967"/>
                  <a:gd name="connsiteY0" fmla="*/ 0 h 368300"/>
                  <a:gd name="connsiteX1" fmla="*/ 706967 w 706967"/>
                  <a:gd name="connsiteY1" fmla="*/ 4233 h 368300"/>
                  <a:gd name="connsiteX2" fmla="*/ 702734 w 706967"/>
                  <a:gd name="connsiteY2" fmla="*/ 368300 h 368300"/>
                  <a:gd name="connsiteX3" fmla="*/ 4234 w 706967"/>
                  <a:gd name="connsiteY3" fmla="*/ 368300 h 368300"/>
                  <a:gd name="connsiteX4" fmla="*/ 4234 w 706967"/>
                  <a:gd name="connsiteY4" fmla="*/ 368300 h 368300"/>
                  <a:gd name="connsiteX5" fmla="*/ 4234 w 706967"/>
                  <a:gd name="connsiteY5" fmla="*/ 36830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6967" h="368300">
                    <a:moveTo>
                      <a:pt x="0" y="0"/>
                    </a:moveTo>
                    <a:lnTo>
                      <a:pt x="706967" y="4233"/>
                    </a:lnTo>
                    <a:lnTo>
                      <a:pt x="7027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  <a:lnTo>
                      <a:pt x="4234" y="368300"/>
                    </a:lnTo>
                  </a:path>
                </a:pathLst>
              </a:cu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396830"/>
                <a:endParaRPr lang="en-US" sz="150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>
                <a:off x="8610600" y="2912314"/>
                <a:ext cx="0" cy="267433"/>
              </a:xfrm>
              <a:prstGeom prst="line">
                <a:avLst/>
              </a:prstGeom>
              <a:ln w="12700" cmpd="sng">
                <a:solidFill>
                  <a:srgbClr val="595959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P4 in </a:t>
            </a:r>
            <a:r>
              <a:rPr lang="en-US" b="1" dirty="0"/>
              <a:t>one slide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2162410" y="2058605"/>
            <a:ext cx="675001" cy="317713"/>
          </a:xfrm>
          <a:prstGeom prst="rect">
            <a:avLst/>
          </a:prstGeom>
          <a:noFill/>
        </p:spPr>
        <p:txBody>
          <a:bodyPr wrap="none" lIns="55559" tIns="27780" rIns="55559" bIns="27780" rtlCol="0">
            <a:spAutoFit/>
          </a:bodyPr>
          <a:lstStyle/>
          <a:p>
            <a:pPr defTabSz="396830"/>
            <a:r>
              <a:rPr lang="en-US" sz="1700" dirty="0">
                <a:latin typeface="Calibri"/>
              </a:rPr>
              <a:t>Parser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00196" y="2518588"/>
            <a:ext cx="1321159" cy="205649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156569" y="2732465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>
            <a:off x="3156569" y="3152858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3156569" y="3573252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3156569" y="3993645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3156569" y="4414038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>
            <a:off x="4172432" y="2066834"/>
            <a:ext cx="1362558" cy="317713"/>
          </a:xfrm>
          <a:prstGeom prst="rect">
            <a:avLst/>
          </a:prstGeom>
          <a:noFill/>
        </p:spPr>
        <p:txBody>
          <a:bodyPr wrap="none" lIns="55559" tIns="27780" rIns="55559" bIns="27780" rtlCol="0">
            <a:spAutoFit/>
          </a:bodyPr>
          <a:lstStyle/>
          <a:p>
            <a:pPr defTabSz="396830"/>
            <a:r>
              <a:rPr lang="en-US" sz="1700" dirty="0" smtClean="0">
                <a:latin typeface="Calibri"/>
              </a:rPr>
              <a:t>Ingress Stages</a:t>
            </a:r>
            <a:endParaRPr lang="en-US" sz="1700" dirty="0">
              <a:latin typeface="Calibri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8572040" y="2075063"/>
            <a:ext cx="1299540" cy="317713"/>
          </a:xfrm>
          <a:prstGeom prst="rect">
            <a:avLst/>
          </a:prstGeom>
          <a:noFill/>
        </p:spPr>
        <p:txBody>
          <a:bodyPr wrap="none" lIns="55559" tIns="27780" rIns="55559" bIns="27780" rtlCol="0">
            <a:spAutoFit/>
          </a:bodyPr>
          <a:lstStyle/>
          <a:p>
            <a:pPr defTabSz="396830"/>
            <a:r>
              <a:rPr lang="en-US" sz="1700" dirty="0">
                <a:latin typeface="Calibri"/>
              </a:rPr>
              <a:t>Egress Stages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904778" y="2015042"/>
            <a:ext cx="816955" cy="618631"/>
          </a:xfrm>
          <a:prstGeom prst="rect">
            <a:avLst/>
          </a:prstGeom>
          <a:noFill/>
        </p:spPr>
        <p:txBody>
          <a:bodyPr wrap="none" lIns="64008" tIns="32004" rIns="64008" bIns="32004" rtlCol="0">
            <a:spAutoFit/>
          </a:bodyPr>
          <a:lstStyle/>
          <a:p>
            <a:pPr algn="ctr"/>
            <a:r>
              <a:rPr lang="en-US" dirty="0" smtClean="0"/>
              <a:t>Header</a:t>
            </a:r>
            <a:endParaRPr lang="en-US" dirty="0"/>
          </a:p>
          <a:p>
            <a:pPr algn="ctr"/>
            <a:r>
              <a:rPr lang="en-US" dirty="0"/>
              <a:t>Fields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438475" y="2049876"/>
            <a:ext cx="790179" cy="317713"/>
          </a:xfrm>
          <a:prstGeom prst="rect">
            <a:avLst/>
          </a:prstGeom>
          <a:noFill/>
        </p:spPr>
        <p:txBody>
          <a:bodyPr wrap="none" lIns="55559" tIns="27780" rIns="55559" bIns="27780" rtlCol="0">
            <a:spAutoFit/>
          </a:bodyPr>
          <a:lstStyle/>
          <a:p>
            <a:pPr defTabSz="396830"/>
            <a:r>
              <a:rPr lang="en-US" sz="1700" dirty="0">
                <a:latin typeface="Calibri"/>
              </a:rPr>
              <a:t>Queues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1E9-8BC5-F249-9124-D9359FD515AA}" type="slidenum">
              <a:rPr lang="en-US" smtClean="0"/>
              <a:t>5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794647" y="2672325"/>
            <a:ext cx="1128265" cy="1799454"/>
            <a:chOff x="9075861" y="2515327"/>
            <a:chExt cx="2944252" cy="3312368"/>
          </a:xfrm>
        </p:grpSpPr>
        <p:sp>
          <p:nvSpPr>
            <p:cNvPr id="104" name="Connector 103"/>
            <p:cNvSpPr/>
            <p:nvPr/>
          </p:nvSpPr>
          <p:spPr>
            <a:xfrm>
              <a:off x="9173142" y="3814589"/>
              <a:ext cx="1102998" cy="798319"/>
            </a:xfrm>
            <a:prstGeom prst="flowChartConnector">
              <a:avLst/>
            </a:prstGeom>
            <a:solidFill>
              <a:srgbClr val="D92A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05" name="Connector 104"/>
            <p:cNvSpPr/>
            <p:nvPr/>
          </p:nvSpPr>
          <p:spPr>
            <a:xfrm>
              <a:off x="10818999" y="3809784"/>
              <a:ext cx="1100242" cy="805302"/>
            </a:xfrm>
            <a:prstGeom prst="flowChartConnector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06" name="Connector 105"/>
            <p:cNvSpPr/>
            <p:nvPr/>
          </p:nvSpPr>
          <p:spPr>
            <a:xfrm>
              <a:off x="9186096" y="5069792"/>
              <a:ext cx="1054700" cy="757903"/>
            </a:xfrm>
            <a:prstGeom prst="flowChartConnector">
              <a:avLst/>
            </a:prstGeom>
            <a:solidFill>
              <a:srgbClr val="5CFF3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9147443" y="5128754"/>
              <a:ext cx="1202040" cy="566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TCP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9075861" y="3914695"/>
              <a:ext cx="1291028" cy="566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IPv4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0729085" y="3921984"/>
              <a:ext cx="1291028" cy="566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IPv6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0643051" y="2636757"/>
              <a:ext cx="482063" cy="566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400" dirty="0">
                <a:solidFill>
                  <a:srgbClr val="000000"/>
                </a:solidFill>
              </a:endParaRP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9166759" y="2515327"/>
              <a:ext cx="1152733" cy="816934"/>
              <a:chOff x="9166759" y="2515327"/>
              <a:chExt cx="1152733" cy="816934"/>
            </a:xfrm>
          </p:grpSpPr>
          <p:sp>
            <p:nvSpPr>
              <p:cNvPr id="120" name="Connector 119"/>
              <p:cNvSpPr/>
              <p:nvPr/>
            </p:nvSpPr>
            <p:spPr>
              <a:xfrm>
                <a:off x="9166759" y="2515327"/>
                <a:ext cx="1125330" cy="816934"/>
              </a:xfrm>
              <a:prstGeom prst="flowChartConnector">
                <a:avLst/>
              </a:prstGeom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9205753" y="2619012"/>
                <a:ext cx="1113739" cy="566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Eth</a:t>
                </a:r>
              </a:p>
            </p:txBody>
          </p:sp>
        </p:grpSp>
      </p:grpSp>
      <p:cxnSp>
        <p:nvCxnSpPr>
          <p:cNvPr id="99" name="Straight Arrow Connector 98"/>
          <p:cNvCxnSpPr/>
          <p:nvPr/>
        </p:nvCxnSpPr>
        <p:spPr>
          <a:xfrm>
            <a:off x="7370317" y="2730485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370317" y="3150878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370317" y="3571272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370317" y="3991665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370317" y="4412058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1816934" y="2339439"/>
            <a:ext cx="224353" cy="324212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H="1">
            <a:off x="2043266" y="3116127"/>
            <a:ext cx="1833" cy="262026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2197564" y="3051134"/>
            <a:ext cx="326815" cy="388477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2038976" y="3811842"/>
            <a:ext cx="4290" cy="248204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2181872" y="3748958"/>
            <a:ext cx="342507" cy="371385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3573192" y="2405575"/>
            <a:ext cx="2419643" cy="230784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3676508" y="2518125"/>
            <a:ext cx="2187672" cy="2074182"/>
            <a:chOff x="4196116" y="3024565"/>
            <a:chExt cx="4239224" cy="2489018"/>
          </a:xfrm>
        </p:grpSpPr>
        <p:sp>
          <p:nvSpPr>
            <p:cNvPr id="156" name="Rounded Rectangle 155"/>
            <p:cNvSpPr/>
            <p:nvPr/>
          </p:nvSpPr>
          <p:spPr>
            <a:xfrm>
              <a:off x="4196116" y="3043616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196116" y="3597186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196116" y="5059384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4413636" y="4465150"/>
              <a:ext cx="1207150" cy="7794"/>
            </a:xfrm>
            <a:prstGeom prst="line">
              <a:avLst/>
            </a:prstGeom>
            <a:ln>
              <a:solidFill>
                <a:srgbClr val="595959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Rounded Rectangle 159"/>
            <p:cNvSpPr/>
            <p:nvPr/>
          </p:nvSpPr>
          <p:spPr>
            <a:xfrm>
              <a:off x="6677298" y="3024565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6677298" y="3578135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6677298" y="5040333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6043304" y="3259907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>
              <a:off x="6043304" y="3764379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>
              <a:off x="6043304" y="4268851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>
              <a:off x="6043304" y="4773323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>
              <a:off x="6043304" y="5277795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894818" y="4446099"/>
              <a:ext cx="1207150" cy="7794"/>
            </a:xfrm>
            <a:prstGeom prst="line">
              <a:avLst/>
            </a:prstGeom>
            <a:ln>
              <a:solidFill>
                <a:srgbClr val="595959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0" name="Straight Arrow Connector 169"/>
          <p:cNvCxnSpPr/>
          <p:nvPr/>
        </p:nvCxnSpPr>
        <p:spPr>
          <a:xfrm>
            <a:off x="6038100" y="2758253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6038100" y="3178646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038100" y="3599040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038100" y="4019433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6038100" y="4439826"/>
            <a:ext cx="355216" cy="0"/>
          </a:xfrm>
          <a:prstGeom prst="straightConnector1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ounded Rectangle 174"/>
          <p:cNvSpPr/>
          <p:nvPr/>
        </p:nvSpPr>
        <p:spPr>
          <a:xfrm>
            <a:off x="7917763" y="2417301"/>
            <a:ext cx="2419643" cy="230784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8021079" y="2529851"/>
            <a:ext cx="2187672" cy="2074182"/>
            <a:chOff x="4196116" y="3024565"/>
            <a:chExt cx="4239224" cy="2489018"/>
          </a:xfrm>
        </p:grpSpPr>
        <p:sp>
          <p:nvSpPr>
            <p:cNvPr id="177" name="Rounded Rectangle 176"/>
            <p:cNvSpPr/>
            <p:nvPr/>
          </p:nvSpPr>
          <p:spPr>
            <a:xfrm>
              <a:off x="4196116" y="3043616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4196116" y="3597186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196116" y="5059384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4413636" y="4465150"/>
              <a:ext cx="1207150" cy="7794"/>
            </a:xfrm>
            <a:prstGeom prst="line">
              <a:avLst/>
            </a:prstGeom>
            <a:ln>
              <a:solidFill>
                <a:srgbClr val="595959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ounded Rectangle 180"/>
            <p:cNvSpPr/>
            <p:nvPr/>
          </p:nvSpPr>
          <p:spPr>
            <a:xfrm>
              <a:off x="6677298" y="3024565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677298" y="3578135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677298" y="5040333"/>
              <a:ext cx="1758042" cy="45419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300" dirty="0">
                  <a:solidFill>
                    <a:schemeClr val="tx1"/>
                  </a:solidFill>
                </a:rPr>
                <a:t>Match      Action</a:t>
              </a:r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>
              <a:off x="6043304" y="3259907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>
              <a:off x="6043304" y="3764379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>
              <a:off x="6043304" y="4268851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>
              <a:off x="6043304" y="4773323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6043304" y="5277795"/>
              <a:ext cx="568346" cy="0"/>
            </a:xfrm>
            <a:prstGeom prst="straightConnector1">
              <a:avLst/>
            </a:prstGeom>
            <a:ln w="38100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6894818" y="4446099"/>
              <a:ext cx="1207150" cy="7794"/>
            </a:xfrm>
            <a:prstGeom prst="line">
              <a:avLst/>
            </a:prstGeom>
            <a:ln>
              <a:solidFill>
                <a:srgbClr val="595959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4991502" y="5002081"/>
            <a:ext cx="38198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Match: On Arbitrary Header fields</a:t>
            </a:r>
          </a:p>
          <a:p>
            <a:r>
              <a:rPr lang="en-US" dirty="0" smtClean="0"/>
              <a:t>Actions: </a:t>
            </a:r>
          </a:p>
          <a:p>
            <a:r>
              <a:rPr lang="en-US" dirty="0" smtClean="0"/>
              <a:t>Primitives: Arithmetic ops on fields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Read/Write fields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Add/remove fields</a:t>
            </a:r>
          </a:p>
          <a:p>
            <a:r>
              <a:rPr lang="en-US" dirty="0" smtClean="0"/>
              <a:t>Combine primitives into larger actions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97" name="Straight Arrow Connector 196"/>
          <p:cNvCxnSpPr/>
          <p:nvPr/>
        </p:nvCxnSpPr>
        <p:spPr>
          <a:xfrm flipH="1" flipV="1">
            <a:off x="5317589" y="4670475"/>
            <a:ext cx="365581" cy="35293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 flipV="1">
            <a:off x="4161694" y="4654063"/>
            <a:ext cx="888608" cy="579119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8032830" y="4642337"/>
            <a:ext cx="365582" cy="369501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8495818" y="4654062"/>
            <a:ext cx="1110071" cy="450373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2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P4 development environment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+mj-lt"/>
              </a:rPr>
              <a:t>Compiler: compiles P4 to a software switch target</a:t>
            </a:r>
          </a:p>
          <a:p>
            <a:r>
              <a:rPr lang="en-US" sz="3500" dirty="0" smtClean="0">
                <a:latin typeface="+mj-lt"/>
              </a:rPr>
              <a:t>Also generates control-plane API to the switch</a:t>
            </a:r>
          </a:p>
          <a:p>
            <a:r>
              <a:rPr lang="en-US" sz="3500" dirty="0" smtClean="0">
                <a:latin typeface="+mj-lt"/>
              </a:rPr>
              <a:t>Switch plugs into </a:t>
            </a:r>
            <a:r>
              <a:rPr lang="en-US" sz="3500" dirty="0" err="1" smtClean="0">
                <a:latin typeface="+mj-lt"/>
              </a:rPr>
              <a:t>Mininet</a:t>
            </a:r>
            <a:r>
              <a:rPr lang="en-US" sz="3500" dirty="0" smtClean="0">
                <a:latin typeface="+mj-lt"/>
              </a:rPr>
              <a:t> through virtual interfaces</a:t>
            </a:r>
          </a:p>
          <a:p>
            <a:endParaRPr lang="en-US" sz="35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3" y="3539594"/>
            <a:ext cx="10058400" cy="309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DC.p4: A datacenter switch in P4	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3031" y="1391870"/>
            <a:ext cx="10515600" cy="4399329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+mj-lt"/>
              </a:rPr>
              <a:t>Feature set </a:t>
            </a:r>
            <a:r>
              <a:rPr lang="en-US" sz="3500" dirty="0">
                <a:latin typeface="+mj-lt"/>
              </a:rPr>
              <a:t>c</a:t>
            </a:r>
            <a:r>
              <a:rPr lang="en-US" sz="3500" dirty="0" smtClean="0">
                <a:latin typeface="+mj-lt"/>
              </a:rPr>
              <a:t>omparable </a:t>
            </a:r>
            <a:r>
              <a:rPr lang="en-US" sz="3500" dirty="0">
                <a:latin typeface="+mj-lt"/>
              </a:rPr>
              <a:t>to shared-memory </a:t>
            </a:r>
            <a:r>
              <a:rPr lang="en-US" sz="3500" dirty="0" smtClean="0">
                <a:latin typeface="+mj-lt"/>
              </a:rPr>
              <a:t>switches</a:t>
            </a:r>
          </a:p>
          <a:p>
            <a:pPr lvl="1"/>
            <a:r>
              <a:rPr lang="en-US" sz="3500" dirty="0" smtClean="0">
                <a:latin typeface="+mj-lt"/>
              </a:rPr>
              <a:t>VLANs, ACLs, Tunnels, ECMP, Link Aggregation, L2/L3 forwarding</a:t>
            </a:r>
          </a:p>
          <a:p>
            <a:r>
              <a:rPr lang="en-US" sz="3500" dirty="0" smtClean="0">
                <a:latin typeface="+mj-lt"/>
              </a:rPr>
              <a:t>Program available at </a:t>
            </a:r>
            <a:r>
              <a:rPr lang="en-US" sz="3500" dirty="0">
                <a:hlinkClick r:id="rId2"/>
              </a:rPr>
              <a:t>http://</a:t>
            </a:r>
            <a:r>
              <a:rPr lang="en-US" sz="3500" dirty="0" smtClean="0">
                <a:hlinkClick r:id="rId2"/>
              </a:rPr>
              <a:t>git.io/sosr15-p4</a:t>
            </a:r>
            <a:endParaRPr lang="en-US" sz="3500" dirty="0" smtClean="0"/>
          </a:p>
          <a:p>
            <a:pPr lvl="1"/>
            <a:r>
              <a:rPr lang="en-US" sz="3100" dirty="0" smtClean="0">
                <a:latin typeface="+mj-lt"/>
              </a:rPr>
              <a:t>Shows how features map to code</a:t>
            </a:r>
          </a:p>
          <a:p>
            <a:r>
              <a:rPr lang="en-US" sz="3500" dirty="0" smtClean="0">
                <a:latin typeface="+mj-lt"/>
              </a:rPr>
              <a:t>Substantial P4 program</a:t>
            </a:r>
          </a:p>
          <a:p>
            <a:pPr lvl="1"/>
            <a:r>
              <a:rPr lang="en-US" sz="3100" dirty="0" smtClean="0">
                <a:latin typeface="+mj-lt"/>
              </a:rPr>
              <a:t>2500 lines of P4</a:t>
            </a:r>
          </a:p>
          <a:p>
            <a:pPr lvl="1"/>
            <a:r>
              <a:rPr lang="en-US" sz="3100" dirty="0" smtClean="0">
                <a:latin typeface="+mj-lt"/>
              </a:rPr>
              <a:t>25 ingress and 12 egress tables</a:t>
            </a:r>
            <a:endParaRPr lang="en-US" sz="3500" dirty="0" smtClean="0">
              <a:latin typeface="+mj-lt"/>
            </a:endParaRPr>
          </a:p>
          <a:p>
            <a:pPr lvl="1"/>
            <a:endParaRPr lang="en-US" sz="35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59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that were easy to express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+mj-lt"/>
              </a:rPr>
              <a:t>L2/L3 forwarding</a:t>
            </a: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Packet validation</a:t>
            </a: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Most actions can be composed from </a:t>
            </a:r>
            <a:r>
              <a:rPr lang="en-US" sz="3500" dirty="0" smtClean="0">
                <a:latin typeface="+mj-lt"/>
              </a:rPr>
              <a:t>existing primitives</a:t>
            </a:r>
            <a:endParaRPr lang="en-US" sz="35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73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that drove language changes	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>
                <a:latin typeface="+mj-lt"/>
              </a:rPr>
              <a:t>ECMP:</a:t>
            </a:r>
          </a:p>
          <a:p>
            <a:pPr lvl="1"/>
            <a:r>
              <a:rPr lang="en-US" sz="3500" dirty="0" smtClean="0">
                <a:latin typeface="+mj-lt"/>
              </a:rPr>
              <a:t>Dynamically select action from a set of actions</a:t>
            </a:r>
          </a:p>
          <a:p>
            <a:endParaRPr lang="en-US" sz="3500" dirty="0" smtClean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ACLs:</a:t>
            </a:r>
          </a:p>
          <a:p>
            <a:pPr lvl="1"/>
            <a:r>
              <a:rPr lang="en-US" sz="3500" dirty="0" smtClean="0">
                <a:latin typeface="+mj-lt"/>
              </a:rPr>
              <a:t>Packet cloning primitive</a:t>
            </a:r>
          </a:p>
        </p:txBody>
      </p:sp>
    </p:spTree>
    <p:extLst>
      <p:ext uri="{BB962C8B-B14F-4D97-AF65-F5344CB8AC3E}">
        <p14:creationId xmlns:p14="http://schemas.microsoft.com/office/powerpoint/2010/main" val="41038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739</Words>
  <Application>Microsoft Office PowerPoint</Application>
  <PresentationFormat>Widescreen</PresentationFormat>
  <Paragraphs>160</Paragraphs>
  <Slides>14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DC.p4: Programming the forwarding plane of a datacenter switch</vt:lpstr>
      <vt:lpstr>The case for programmable forwarding planes</vt:lpstr>
      <vt:lpstr>This talk: Programming a large forwarding plane in P4</vt:lpstr>
      <vt:lpstr>The P4 programming language in one slide</vt:lpstr>
      <vt:lpstr>P4 in one slide</vt:lpstr>
      <vt:lpstr>The P4 development environment</vt:lpstr>
      <vt:lpstr>DC.p4: A datacenter switch in P4 </vt:lpstr>
      <vt:lpstr>Features that were easy to express</vt:lpstr>
      <vt:lpstr>Features that drove language changes  </vt:lpstr>
      <vt:lpstr>Features not yet expressible in P4</vt:lpstr>
      <vt:lpstr>Lessons learned</vt:lpstr>
      <vt:lpstr>A proposal to evolve P4:</vt:lpstr>
      <vt:lpstr>Summary</vt:lpstr>
      <vt:lpstr>In summary</vt:lpstr>
    </vt:vector>
  </TitlesOfParts>
  <Company>Massachusetts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anirudh</dc:creator>
  <cp:lastModifiedBy>anirudh</cp:lastModifiedBy>
  <cp:revision>461</cp:revision>
  <dcterms:created xsi:type="dcterms:W3CDTF">2015-06-02T18:42:19Z</dcterms:created>
  <dcterms:modified xsi:type="dcterms:W3CDTF">2015-06-17T18:06:56Z</dcterms:modified>
</cp:coreProperties>
</file>