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9.xml" ContentType="application/vnd.openxmlformats-officedocument.presentationml.notesSlide+xml"/>
  <Override PartName="/ppt/tags/tag8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88.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37.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38.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4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1716" r:id="rId2"/>
    <p:sldId id="1758" r:id="rId3"/>
    <p:sldId id="1771" r:id="rId4"/>
    <p:sldId id="1946" r:id="rId5"/>
    <p:sldId id="1982" r:id="rId6"/>
    <p:sldId id="1991" r:id="rId7"/>
    <p:sldId id="1989" r:id="rId8"/>
    <p:sldId id="1985" r:id="rId9"/>
    <p:sldId id="1852" r:id="rId10"/>
    <p:sldId id="1983" r:id="rId11"/>
    <p:sldId id="1773" r:id="rId12"/>
    <p:sldId id="1951" r:id="rId13"/>
    <p:sldId id="1954" r:id="rId14"/>
    <p:sldId id="1955" r:id="rId15"/>
    <p:sldId id="1732" r:id="rId16"/>
    <p:sldId id="1750" r:id="rId17"/>
    <p:sldId id="1988" r:id="rId18"/>
    <p:sldId id="1743" r:id="rId19"/>
    <p:sldId id="1993" r:id="rId20"/>
    <p:sldId id="1967" r:id="rId21"/>
    <p:sldId id="1987" r:id="rId22"/>
    <p:sldId id="1979" r:id="rId23"/>
    <p:sldId id="1722" r:id="rId24"/>
    <p:sldId id="1747" r:id="rId25"/>
    <p:sldId id="1976" r:id="rId26"/>
    <p:sldId id="1980" r:id="rId27"/>
    <p:sldId id="1966" r:id="rId28"/>
    <p:sldId id="1948" r:id="rId29"/>
    <p:sldId id="1974" r:id="rId30"/>
    <p:sldId id="1964" r:id="rId31"/>
    <p:sldId id="1978" r:id="rId32"/>
    <p:sldId id="1746" r:id="rId33"/>
    <p:sldId id="1727" r:id="rId34"/>
    <p:sldId id="1968" r:id="rId35"/>
    <p:sldId id="1969" r:id="rId36"/>
    <p:sldId id="1970" r:id="rId37"/>
    <p:sldId id="1971" r:id="rId38"/>
    <p:sldId id="1972" r:id="rId39"/>
    <p:sldId id="1973" r:id="rId40"/>
    <p:sldId id="1719" r:id="rId41"/>
    <p:sldId id="1749" r:id="rId42"/>
    <p:sldId id="1932" r:id="rId43"/>
    <p:sldId id="1943" r:id="rId44"/>
    <p:sldId id="1944" r:id="rId45"/>
    <p:sldId id="198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54A97-0E75-434E-A837-2592D36AC06B}" v="169" dt="2023-11-14T12:42:37.0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66773"/>
  </p:normalViewPr>
  <p:slideViewPr>
    <p:cSldViewPr snapToGrid="0">
      <p:cViewPr varScale="1">
        <p:scale>
          <a:sx n="70" d="100"/>
          <a:sy n="70" d="100"/>
        </p:scale>
        <p:origin x="20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Users\gengjinkun\Dropbox\Nezha-Figure\exp-data-part-2-0719-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gengjinkun\Dropbox\Nezha-Figure\exp-data-part-3-22pt.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gengjinkun\Dropbox\Nezha-Figure\exp-data-part-3-22pt.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gengjinkun\Dropbox\Nezha-Figure\exp-data-part-3-22pt.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gengjinkun\Dropbox\Nezha-Figure\Failure-Recovery.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Users\gengjinkun\Dropbox\Nezha-Figure\Raft-cmp.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engjinkun\Dropbox\Nezha-Figure\exp-data-part-2-0719-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gengjinkun\Dropbox\Nezha-Figure\Raft-recoveryPlo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gengjinkun\Dropbox\Nezha-Figure\Raft-recoveryPlo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gengjinkun\Dropbox\Nezha-Figure\exp-data-part-2-0415.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72140201224847"/>
          <c:y val="0.28596219743365409"/>
          <c:w val="0.83221438466025077"/>
          <c:h val="0.47010334645669294"/>
        </c:manualLayout>
      </c:layout>
      <c:scatterChart>
        <c:scatterStyle val="smoothMarker"/>
        <c:varyColors val="0"/>
        <c:ser>
          <c:idx val="4"/>
          <c:order val="0"/>
          <c:tx>
            <c:strRef>
              <c:f>'playground-2'!$K$179</c:f>
              <c:strCache>
                <c:ptCount val="1"/>
                <c:pt idx="0">
                  <c:v>Fast Paxos</c:v>
                </c:pt>
              </c:strCache>
            </c:strRef>
          </c:tx>
          <c:spPr>
            <a:ln w="19050" cap="rnd">
              <a:solidFill>
                <a:srgbClr val="C00000"/>
              </a:solidFill>
              <a:round/>
            </a:ln>
            <a:effectLst/>
          </c:spPr>
          <c:marker>
            <c:symbol val="square"/>
            <c:size val="8"/>
            <c:spPr>
              <a:solidFill>
                <a:srgbClr val="C00000"/>
              </a:solidFill>
              <a:ln w="9525">
                <a:solidFill>
                  <a:srgbClr val="C00000"/>
                </a:solidFill>
              </a:ln>
              <a:effectLst/>
            </c:spPr>
          </c:marker>
          <c:xVal>
            <c:numRef>
              <c:f>'playground-2'!$K$181:$K$188</c:f>
              <c:numCache>
                <c:formatCode>General</c:formatCode>
                <c:ptCount val="8"/>
                <c:pt idx="0">
                  <c:v>5.7996000000000008</c:v>
                </c:pt>
                <c:pt idx="1">
                  <c:v>9.7222000000000008</c:v>
                </c:pt>
                <c:pt idx="2">
                  <c:v>6.8428000000000004</c:v>
                </c:pt>
                <c:pt idx="3">
                  <c:v>6.4298000000000002</c:v>
                </c:pt>
                <c:pt idx="4">
                  <c:v>7.6257999999999999</c:v>
                </c:pt>
                <c:pt idx="5">
                  <c:v>8.0986000000000011</c:v>
                </c:pt>
                <c:pt idx="6">
                  <c:v>8.3989999999999991</c:v>
                </c:pt>
                <c:pt idx="7">
                  <c:v>9.8907999999999987</c:v>
                </c:pt>
              </c:numCache>
            </c:numRef>
          </c:xVal>
          <c:yVal>
            <c:numRef>
              <c:f>'playground-2'!$L$181:$L$188</c:f>
              <c:numCache>
                <c:formatCode>General</c:formatCode>
                <c:ptCount val="8"/>
                <c:pt idx="0">
                  <c:v>274.39999999999998</c:v>
                </c:pt>
                <c:pt idx="1">
                  <c:v>351</c:v>
                </c:pt>
                <c:pt idx="2">
                  <c:v>442</c:v>
                </c:pt>
                <c:pt idx="3">
                  <c:v>491.2</c:v>
                </c:pt>
                <c:pt idx="4">
                  <c:v>596.20000000000005</c:v>
                </c:pt>
                <c:pt idx="5">
                  <c:v>714.6</c:v>
                </c:pt>
                <c:pt idx="6">
                  <c:v>808.6</c:v>
                </c:pt>
                <c:pt idx="7">
                  <c:v>902.8</c:v>
                </c:pt>
              </c:numCache>
            </c:numRef>
          </c:yVal>
          <c:smooth val="1"/>
          <c:extLst>
            <c:ext xmlns:c16="http://schemas.microsoft.com/office/drawing/2014/chart" uri="{C3380CC4-5D6E-409C-BE32-E72D297353CC}">
              <c16:uniqueId val="{00000000-3700-1D40-8481-385813CDC227}"/>
            </c:ext>
          </c:extLst>
        </c:ser>
        <c:ser>
          <c:idx val="0"/>
          <c:order val="1"/>
          <c:tx>
            <c:strRef>
              <c:f>'playground-2'!$I$179</c:f>
              <c:strCache>
                <c:ptCount val="1"/>
                <c:pt idx="0">
                  <c:v>Multi-Paxos</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'playground-2'!$I$181:$I$189</c:f>
              <c:numCache>
                <c:formatCode>General</c:formatCode>
                <c:ptCount val="9"/>
                <c:pt idx="0">
                  <c:v>6.2153999999999998</c:v>
                </c:pt>
                <c:pt idx="1">
                  <c:v>11.981999999999999</c:v>
                </c:pt>
                <c:pt idx="2">
                  <c:v>15.59</c:v>
                </c:pt>
                <c:pt idx="3">
                  <c:v>18.201000000000001</c:v>
                </c:pt>
                <c:pt idx="4">
                  <c:v>23.096599999999999</c:v>
                </c:pt>
                <c:pt idx="5">
                  <c:v>24.343799999999998</c:v>
                </c:pt>
                <c:pt idx="6">
                  <c:v>24.930400000000002</c:v>
                </c:pt>
                <c:pt idx="7">
                  <c:v>24.944400000000002</c:v>
                </c:pt>
                <c:pt idx="8">
                  <c:v>19.989999999999998</c:v>
                </c:pt>
              </c:numCache>
            </c:numRef>
          </c:xVal>
          <c:yVal>
            <c:numRef>
              <c:f>'playground-2'!$J$181:$J$189</c:f>
              <c:numCache>
                <c:formatCode>General</c:formatCode>
                <c:ptCount val="9"/>
                <c:pt idx="0">
                  <c:v>271</c:v>
                </c:pt>
                <c:pt idx="1">
                  <c:v>286.60000000000002</c:v>
                </c:pt>
                <c:pt idx="2">
                  <c:v>332.4</c:v>
                </c:pt>
                <c:pt idx="3">
                  <c:v>378.2</c:v>
                </c:pt>
                <c:pt idx="4">
                  <c:v>464.2</c:v>
                </c:pt>
                <c:pt idx="5">
                  <c:v>517.4</c:v>
                </c:pt>
                <c:pt idx="6">
                  <c:v>584.79999999999995</c:v>
                </c:pt>
                <c:pt idx="7">
                  <c:v>665.4</c:v>
                </c:pt>
                <c:pt idx="8">
                  <c:v>963.2</c:v>
                </c:pt>
              </c:numCache>
            </c:numRef>
          </c:yVal>
          <c:smooth val="0"/>
          <c:extLst>
            <c:ext xmlns:c16="http://schemas.microsoft.com/office/drawing/2014/chart" uri="{C3380CC4-5D6E-409C-BE32-E72D297353CC}">
              <c16:uniqueId val="{00000001-3700-1D40-8481-385813CDC227}"/>
            </c:ext>
          </c:extLst>
        </c:ser>
        <c:ser>
          <c:idx val="5"/>
          <c:order val="2"/>
          <c:tx>
            <c:strRef>
              <c:f>'playground-2'!$U$179</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'playground-2'!$U$181:$U$193</c:f>
              <c:numCache>
                <c:formatCode>General</c:formatCode>
                <c:ptCount val="13"/>
                <c:pt idx="0">
                  <c:v>6.3550000000000004</c:v>
                </c:pt>
                <c:pt idx="1">
                  <c:v>12.753399999999999</c:v>
                </c:pt>
                <c:pt idx="2">
                  <c:v>19.384799999999998</c:v>
                </c:pt>
                <c:pt idx="3">
                  <c:v>25.718799999999998</c:v>
                </c:pt>
                <c:pt idx="4">
                  <c:v>31.263000000000002</c:v>
                </c:pt>
                <c:pt idx="5">
                  <c:v>60.053199999999997</c:v>
                </c:pt>
                <c:pt idx="6">
                  <c:v>104.9164</c:v>
                </c:pt>
                <c:pt idx="7">
                  <c:v>142.08000000000001</c:v>
                </c:pt>
                <c:pt idx="8">
                  <c:v>165.9658</c:v>
                </c:pt>
                <c:pt idx="9">
                  <c:v>178.09879999999998</c:v>
                </c:pt>
                <c:pt idx="10">
                  <c:v>192.0506</c:v>
                </c:pt>
                <c:pt idx="11">
                  <c:v>203.18960000000001</c:v>
                </c:pt>
                <c:pt idx="12">
                  <c:v>193.09560000000002</c:v>
                </c:pt>
              </c:numCache>
            </c:numRef>
          </c:xVal>
          <c:yVal>
            <c:numRef>
              <c:f>'playground-2'!$V$181:$V$193</c:f>
              <c:numCache>
                <c:formatCode>General</c:formatCode>
                <c:ptCount val="13"/>
                <c:pt idx="0">
                  <c:v>262.39999999999998</c:v>
                </c:pt>
                <c:pt idx="1">
                  <c:v>262</c:v>
                </c:pt>
                <c:pt idx="2">
                  <c:v>256.60000000000002</c:v>
                </c:pt>
                <c:pt idx="3">
                  <c:v>257.39999999999998</c:v>
                </c:pt>
                <c:pt idx="4">
                  <c:v>264.2</c:v>
                </c:pt>
                <c:pt idx="5">
                  <c:v>277.8</c:v>
                </c:pt>
                <c:pt idx="6">
                  <c:v>315.2</c:v>
                </c:pt>
                <c:pt idx="7">
                  <c:v>351.2</c:v>
                </c:pt>
                <c:pt idx="8">
                  <c:v>408.2</c:v>
                </c:pt>
                <c:pt idx="9">
                  <c:v>480.4</c:v>
                </c:pt>
                <c:pt idx="10">
                  <c:v>518.79999999999995</c:v>
                </c:pt>
                <c:pt idx="11">
                  <c:v>611.20000000000005</c:v>
                </c:pt>
                <c:pt idx="12">
                  <c:v>858.4</c:v>
                </c:pt>
              </c:numCache>
            </c:numRef>
          </c:yVal>
          <c:smooth val="1"/>
          <c:extLst>
            <c:ext xmlns:c16="http://schemas.microsoft.com/office/drawing/2014/chart" uri="{C3380CC4-5D6E-409C-BE32-E72D297353CC}">
              <c16:uniqueId val="{00000002-3700-1D40-8481-385813CDC227}"/>
            </c:ext>
          </c:extLst>
        </c:ser>
        <c:ser>
          <c:idx val="3"/>
          <c:order val="3"/>
          <c:tx>
            <c:strRef>
              <c:f>'playground-2'!$Q$179</c:f>
              <c:strCache>
                <c:ptCount val="1"/>
                <c:pt idx="0">
                  <c:v>Nezha-Client</c:v>
                </c:pt>
              </c:strCache>
            </c:strRef>
          </c:tx>
          <c:spPr>
            <a:ln w="19050" cap="rnd">
              <a:solidFill>
                <a:schemeClr val="accent4"/>
              </a:solidFill>
              <a:round/>
            </a:ln>
            <a:effectLst/>
          </c:spPr>
          <c:marker>
            <c:symbol val="diamond"/>
            <c:size val="8"/>
            <c:spPr>
              <a:solidFill>
                <a:schemeClr val="accent4"/>
              </a:solidFill>
              <a:ln w="9525">
                <a:solidFill>
                  <a:schemeClr val="accent4"/>
                </a:solidFill>
              </a:ln>
              <a:effectLst/>
            </c:spPr>
          </c:marker>
          <c:xVal>
            <c:numRef>
              <c:f>'playground-2'!$Q$181:$Q$194</c:f>
              <c:numCache>
                <c:formatCode>General</c:formatCode>
                <c:ptCount val="14"/>
                <c:pt idx="0">
                  <c:v>9.9748000000000001</c:v>
                </c:pt>
                <c:pt idx="1">
                  <c:v>19.7424</c:v>
                </c:pt>
                <c:pt idx="2">
                  <c:v>28.685599999999997</c:v>
                </c:pt>
                <c:pt idx="3">
                  <c:v>36.556400000000004</c:v>
                </c:pt>
                <c:pt idx="4">
                  <c:v>45.331000000000003</c:v>
                </c:pt>
                <c:pt idx="5">
                  <c:v>83.303399999999996</c:v>
                </c:pt>
                <c:pt idx="6">
                  <c:v>147.49020000000002</c:v>
                </c:pt>
                <c:pt idx="7">
                  <c:v>182.971</c:v>
                </c:pt>
                <c:pt idx="8">
                  <c:v>190.83960000000002</c:v>
                </c:pt>
                <c:pt idx="9">
                  <c:v>195.96820000000002</c:v>
                </c:pt>
                <c:pt idx="10">
                  <c:v>200.232</c:v>
                </c:pt>
                <c:pt idx="11">
                  <c:v>200.2884</c:v>
                </c:pt>
                <c:pt idx="12">
                  <c:v>192.25299999999999</c:v>
                </c:pt>
                <c:pt idx="13">
                  <c:v>190.85820000000001</c:v>
                </c:pt>
              </c:numCache>
            </c:numRef>
          </c:xVal>
          <c:yVal>
            <c:numRef>
              <c:f>'playground-2'!$R$181:$R$194</c:f>
              <c:numCache>
                <c:formatCode>General</c:formatCode>
                <c:ptCount val="14"/>
                <c:pt idx="0">
                  <c:v>150.4</c:v>
                </c:pt>
                <c:pt idx="1">
                  <c:v>150.19999999999999</c:v>
                </c:pt>
                <c:pt idx="2">
                  <c:v>156</c:v>
                </c:pt>
                <c:pt idx="3">
                  <c:v>161.80000000000001</c:v>
                </c:pt>
                <c:pt idx="4">
                  <c:v>164</c:v>
                </c:pt>
                <c:pt idx="5">
                  <c:v>183</c:v>
                </c:pt>
                <c:pt idx="6">
                  <c:v>206</c:v>
                </c:pt>
                <c:pt idx="7">
                  <c:v>259.39999999999998</c:v>
                </c:pt>
                <c:pt idx="8">
                  <c:v>347.2</c:v>
                </c:pt>
                <c:pt idx="9">
                  <c:v>426.6</c:v>
                </c:pt>
                <c:pt idx="10">
                  <c:v>493.4</c:v>
                </c:pt>
                <c:pt idx="11">
                  <c:v>634.79999999999995</c:v>
                </c:pt>
                <c:pt idx="12">
                  <c:v>940</c:v>
                </c:pt>
                <c:pt idx="13">
                  <c:v>1169.8</c:v>
                </c:pt>
              </c:numCache>
            </c:numRef>
          </c:yVal>
          <c:smooth val="0"/>
          <c:extLst>
            <c:ext xmlns:c16="http://schemas.microsoft.com/office/drawing/2014/chart" uri="{C3380CC4-5D6E-409C-BE32-E72D297353CC}">
              <c16:uniqueId val="{00000003-3700-1D40-8481-385813CDC227}"/>
            </c:ext>
          </c:extLst>
        </c:ser>
        <c:dLbls>
          <c:showLegendKey val="0"/>
          <c:showVal val="0"/>
          <c:showCatName val="0"/>
          <c:showSerName val="0"/>
          <c:showPercent val="0"/>
          <c:showBubbleSize val="0"/>
        </c:dLbls>
        <c:axId val="1553245535"/>
        <c:axId val="1528199839"/>
      </c:scatterChart>
      <c:valAx>
        <c:axId val="1553245535"/>
        <c:scaling>
          <c:orientation val="minMax"/>
          <c:max val="20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b="1"/>
                  <a:t>Throughput</a:t>
                </a:r>
                <a:r>
                  <a:rPr lang="zh-CN" b="1"/>
                  <a:t> </a:t>
                </a:r>
                <a:r>
                  <a:rPr lang="en-US" b="1"/>
                  <a:t>(×1K</a:t>
                </a:r>
                <a:r>
                  <a:rPr lang="zh-CN" b="1"/>
                  <a:t> </a:t>
                </a:r>
                <a:r>
                  <a:rPr lang="en-US" b="1" err="1"/>
                  <a:t>reqs</a:t>
                </a:r>
                <a:r>
                  <a:rPr lang="en-US" b="1"/>
                  <a:t>/sec)</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28199839"/>
        <c:crosses val="autoZero"/>
        <c:crossBetween val="midCat"/>
        <c:majorUnit val="50"/>
      </c:valAx>
      <c:valAx>
        <c:axId val="1528199839"/>
        <c:scaling>
          <c:orientation val="minMax"/>
          <c:max val="1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b="1"/>
                  <a:t>Latency</a:t>
                </a:r>
                <a:r>
                  <a:rPr lang="zh-CN" b="1"/>
                  <a:t> </a:t>
                </a:r>
                <a:r>
                  <a:rPr lang="en-US" b="1"/>
                  <a:t>(</a:t>
                </a:r>
                <a:r>
                  <a:rPr lang="en-US" b="1" err="1"/>
                  <a:t>μs</a:t>
                </a:r>
                <a:r>
                  <a:rPr lang="en-US" b="1"/>
                  <a:t>)</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53245535"/>
        <c:crosses val="autoZero"/>
        <c:crossBetween val="midCat"/>
        <c:majorUnit val="500"/>
      </c:valAx>
      <c:spPr>
        <a:noFill/>
        <a:ln>
          <a:noFill/>
        </a:ln>
        <a:effectLst/>
      </c:spPr>
    </c:plotArea>
    <c:legend>
      <c:legendPos val="t"/>
      <c:layout>
        <c:manualLayout>
          <c:xMode val="edge"/>
          <c:yMode val="edge"/>
          <c:x val="0.1251619590297563"/>
          <c:y val="7.2031570816751808E-2"/>
          <c:w val="0.84441136264216976"/>
          <c:h val="0.1924039807524059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0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'Proxy-Individual-Throughput'!$B$64</c:f>
              <c:strCache>
                <c:ptCount val="1"/>
                <c:pt idx="0">
                  <c:v>Nezha-Proxy</c:v>
                </c:pt>
              </c:strCache>
            </c:strRef>
          </c:tx>
          <c:spPr>
            <a:pattFill prst="wdUpDiag">
              <a:fgClr>
                <a:srgbClr val="0070C0"/>
              </a:fgClr>
              <a:bgClr>
                <a:schemeClr val="bg1"/>
              </a:bgClr>
            </a:pattFill>
            <a:ln>
              <a:solidFill>
                <a:srgbClr val="0070C0"/>
              </a:solidFill>
            </a:ln>
            <a:effectLst/>
          </c:spPr>
          <c:invertIfNegative val="0"/>
          <c:cat>
            <c:numRef>
              <c:f>'Proxy-Individual-Throughput'!$A$65:$A$68</c:f>
              <c:numCache>
                <c:formatCode>General</c:formatCode>
                <c:ptCount val="4"/>
                <c:pt idx="0">
                  <c:v>3</c:v>
                </c:pt>
                <c:pt idx="1">
                  <c:v>5</c:v>
                </c:pt>
                <c:pt idx="2">
                  <c:v>7</c:v>
                </c:pt>
                <c:pt idx="3">
                  <c:v>9</c:v>
                </c:pt>
              </c:numCache>
            </c:numRef>
          </c:cat>
          <c:val>
            <c:numRef>
              <c:f>'Proxy-Individual-Throughput'!$B$65:$B$68</c:f>
              <c:numCache>
                <c:formatCode>General</c:formatCode>
                <c:ptCount val="4"/>
                <c:pt idx="0">
                  <c:v>47.010199999999998</c:v>
                </c:pt>
                <c:pt idx="1">
                  <c:v>48.062199999999997</c:v>
                </c:pt>
                <c:pt idx="2">
                  <c:v>49.0578</c:v>
                </c:pt>
                <c:pt idx="3">
                  <c:v>48.417499999999997</c:v>
                </c:pt>
              </c:numCache>
            </c:numRef>
          </c:val>
          <c:extLst>
            <c:ext xmlns:c16="http://schemas.microsoft.com/office/drawing/2014/chart" uri="{C3380CC4-5D6E-409C-BE32-E72D297353CC}">
              <c16:uniqueId val="{00000000-4164-F248-830F-29ABEF0804D7}"/>
            </c:ext>
          </c:extLst>
        </c:ser>
        <c:ser>
          <c:idx val="1"/>
          <c:order val="1"/>
          <c:tx>
            <c:strRef>
              <c:f>'Proxy-Individual-Throughput'!$C$64</c:f>
              <c:strCache>
                <c:ptCount val="1"/>
                <c:pt idx="0">
                  <c:v>Nezha-Non-Proxy</c:v>
                </c:pt>
              </c:strCache>
            </c:strRef>
          </c:tx>
          <c:spPr>
            <a:pattFill prst="dkHorz">
              <a:fgClr>
                <a:schemeClr val="accent2"/>
              </a:fgClr>
              <a:bgClr>
                <a:schemeClr val="bg1"/>
              </a:bgClr>
            </a:pattFill>
            <a:ln>
              <a:solidFill>
                <a:schemeClr val="accent2"/>
              </a:solidFill>
            </a:ln>
            <a:effectLst/>
          </c:spPr>
          <c:invertIfNegative val="0"/>
          <c:cat>
            <c:numRef>
              <c:f>'Proxy-Individual-Throughput'!$A$65:$A$68</c:f>
              <c:numCache>
                <c:formatCode>General</c:formatCode>
                <c:ptCount val="4"/>
                <c:pt idx="0">
                  <c:v>3</c:v>
                </c:pt>
                <c:pt idx="1">
                  <c:v>5</c:v>
                </c:pt>
                <c:pt idx="2">
                  <c:v>7</c:v>
                </c:pt>
                <c:pt idx="3">
                  <c:v>9</c:v>
                </c:pt>
              </c:numCache>
            </c:numRef>
          </c:cat>
          <c:val>
            <c:numRef>
              <c:f>'Proxy-Individual-Throughput'!$C$65:$C$68</c:f>
              <c:numCache>
                <c:formatCode>General</c:formatCode>
                <c:ptCount val="4"/>
                <c:pt idx="0">
                  <c:v>38.435400000000001</c:v>
                </c:pt>
                <c:pt idx="1">
                  <c:v>25.142599999999998</c:v>
                </c:pt>
                <c:pt idx="2">
                  <c:v>17.1556</c:v>
                </c:pt>
                <c:pt idx="3">
                  <c:v>13.921200000000001</c:v>
                </c:pt>
              </c:numCache>
            </c:numRef>
          </c:val>
          <c:extLst>
            <c:ext xmlns:c16="http://schemas.microsoft.com/office/drawing/2014/chart" uri="{C3380CC4-5D6E-409C-BE32-E72D297353CC}">
              <c16:uniqueId val="{00000001-4164-F248-830F-29ABEF0804D7}"/>
            </c:ext>
          </c:extLst>
        </c:ser>
        <c:dLbls>
          <c:showLegendKey val="0"/>
          <c:showVal val="0"/>
          <c:showCatName val="0"/>
          <c:showSerName val="0"/>
          <c:showPercent val="0"/>
          <c:showBubbleSize val="0"/>
        </c:dLbls>
        <c:gapWidth val="219"/>
        <c:overlap val="-27"/>
        <c:axId val="1155044480"/>
        <c:axId val="1155046160"/>
      </c:barChart>
      <c:catAx>
        <c:axId val="115504448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altLang="zh-CN" sz="1800">
                    <a:solidFill>
                      <a:schemeClr val="tx1"/>
                    </a:solidFill>
                  </a:rPr>
                  <a:t>Number</a:t>
                </a:r>
                <a:r>
                  <a:rPr lang="zh-CN" altLang="en-US" sz="1800">
                    <a:solidFill>
                      <a:schemeClr val="tx1"/>
                    </a:solidFill>
                  </a:rPr>
                  <a:t> </a:t>
                </a:r>
                <a:r>
                  <a:rPr lang="en-US" altLang="zh-CN" sz="1800">
                    <a:solidFill>
                      <a:schemeClr val="tx1"/>
                    </a:solidFill>
                  </a:rPr>
                  <a:t>of</a:t>
                </a:r>
                <a:r>
                  <a:rPr lang="zh-CN" altLang="en-US" sz="1800">
                    <a:solidFill>
                      <a:schemeClr val="tx1"/>
                    </a:solidFill>
                  </a:rPr>
                  <a:t> </a:t>
                </a:r>
                <a:r>
                  <a:rPr lang="en-US" altLang="zh-CN" sz="1800">
                    <a:solidFill>
                      <a:schemeClr val="tx1"/>
                    </a:solidFill>
                  </a:rPr>
                  <a:t>Replicas</a:t>
                </a:r>
                <a:endParaRPr lang="en-US" sz="1800">
                  <a:solidFill>
                    <a:schemeClr val="tx1"/>
                  </a:solidFill>
                </a:endParaRP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55046160"/>
        <c:crosses val="autoZero"/>
        <c:auto val="1"/>
        <c:lblAlgn val="ctr"/>
        <c:lblOffset val="100"/>
        <c:noMultiLvlLbl val="0"/>
      </c:catAx>
      <c:valAx>
        <c:axId val="1155046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zh-CN" altLang="en-US" sz="1800" baseline="0">
                    <a:solidFill>
                      <a:schemeClr val="tx1"/>
                    </a:solidFill>
                  </a:rPr>
                  <a:t> </a:t>
                </a:r>
                <a:r>
                  <a:rPr lang="en-US" altLang="zh-CN" sz="1800" baseline="0">
                    <a:solidFill>
                      <a:schemeClr val="tx1"/>
                    </a:solidFill>
                  </a:rPr>
                  <a:t>Max</a:t>
                </a:r>
                <a:r>
                  <a:rPr lang="zh-CN" altLang="en-US" sz="1800" baseline="0">
                    <a:solidFill>
                      <a:schemeClr val="tx1"/>
                    </a:solidFill>
                  </a:rPr>
                  <a:t> </a:t>
                </a:r>
                <a:r>
                  <a:rPr lang="en-US" altLang="zh-CN" sz="1800" baseline="0">
                    <a:solidFill>
                      <a:schemeClr val="tx1"/>
                    </a:solidFill>
                  </a:rPr>
                  <a:t>Individual</a:t>
                </a:r>
                <a:r>
                  <a:rPr lang="zh-CN" altLang="en-US" sz="1800" baseline="0">
                    <a:solidFill>
                      <a:schemeClr val="tx1"/>
                    </a:solidFill>
                  </a:rPr>
                  <a:t> </a:t>
                </a:r>
                <a:r>
                  <a:rPr lang="en-US" altLang="zh-CN" sz="1800" baseline="0">
                    <a:solidFill>
                      <a:schemeClr val="tx1"/>
                    </a:solidFill>
                  </a:rPr>
                  <a:t>Thpt</a:t>
                </a:r>
              </a:p>
              <a:p>
                <a:pPr>
                  <a:defRPr sz="1800">
                    <a:solidFill>
                      <a:schemeClr val="tx1"/>
                    </a:solidFill>
                  </a:defRPr>
                </a:pPr>
                <a:r>
                  <a:rPr lang="zh-CN" altLang="en-US" sz="1800" baseline="0">
                    <a:solidFill>
                      <a:schemeClr val="tx1"/>
                    </a:solidFill>
                  </a:rPr>
                  <a:t> </a:t>
                </a:r>
                <a:r>
                  <a:rPr lang="en-US" altLang="zh-CN" sz="1800" baseline="0">
                    <a:solidFill>
                      <a:schemeClr val="tx1"/>
                    </a:solidFill>
                  </a:rPr>
                  <a:t>(x1K</a:t>
                </a:r>
                <a:r>
                  <a:rPr lang="zh-CN" altLang="en-US" sz="1800" baseline="0">
                    <a:solidFill>
                      <a:schemeClr val="tx1"/>
                    </a:solidFill>
                  </a:rPr>
                  <a:t> </a:t>
                </a:r>
                <a:r>
                  <a:rPr lang="en-US" altLang="zh-CN" sz="1800" baseline="0">
                    <a:solidFill>
                      <a:schemeClr val="tx1"/>
                    </a:solidFill>
                  </a:rPr>
                  <a:t>reqs/sec)</a:t>
                </a:r>
                <a:endParaRPr lang="en-US" sz="1800">
                  <a:solidFill>
                    <a:schemeClr val="tx1"/>
                  </a:solidFill>
                </a:endParaRPr>
              </a:p>
            </c:rich>
          </c:tx>
          <c:layout>
            <c:manualLayout>
              <c:xMode val="edge"/>
              <c:yMode val="edge"/>
              <c:x val="3.6111111111111108E-2"/>
              <c:y val="0.1069429862933799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1550444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'Proxy-Latency'!$B$69</c:f>
              <c:strCache>
                <c:ptCount val="1"/>
                <c:pt idx="0">
                  <c:v>Nezha-Proxy</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'Proxy-Latency'!$A$70:$A$80</c:f>
              <c:numCache>
                <c:formatCode>General</c:formatCode>
                <c:ptCount val="11"/>
                <c:pt idx="0">
                  <c:v>9.9867999999999988</c:v>
                </c:pt>
                <c:pt idx="1">
                  <c:v>19.970599999999997</c:v>
                </c:pt>
                <c:pt idx="2">
                  <c:v>39.754400000000004</c:v>
                </c:pt>
                <c:pt idx="3">
                  <c:v>58.814999999999998</c:v>
                </c:pt>
                <c:pt idx="4">
                  <c:v>78.694199999999995</c:v>
                </c:pt>
                <c:pt idx="5">
                  <c:v>97.971000000000004</c:v>
                </c:pt>
                <c:pt idx="6">
                  <c:v>114.842</c:v>
                </c:pt>
                <c:pt idx="7">
                  <c:v>133.9692</c:v>
                </c:pt>
                <c:pt idx="8">
                  <c:v>152.94720000000001</c:v>
                </c:pt>
                <c:pt idx="9">
                  <c:v>171.91379999999998</c:v>
                </c:pt>
                <c:pt idx="10">
                  <c:v>189.48439999999999</c:v>
                </c:pt>
              </c:numCache>
            </c:numRef>
          </c:xVal>
          <c:yVal>
            <c:numRef>
              <c:f>'Proxy-Latency'!$B$70:$B$80</c:f>
              <c:numCache>
                <c:formatCode>General</c:formatCode>
                <c:ptCount val="11"/>
                <c:pt idx="0">
                  <c:v>331.8</c:v>
                </c:pt>
                <c:pt idx="1">
                  <c:v>310.8</c:v>
                </c:pt>
                <c:pt idx="2">
                  <c:v>315.2</c:v>
                </c:pt>
                <c:pt idx="3">
                  <c:v>304.8</c:v>
                </c:pt>
                <c:pt idx="4">
                  <c:v>305.2</c:v>
                </c:pt>
                <c:pt idx="5">
                  <c:v>310</c:v>
                </c:pt>
                <c:pt idx="6">
                  <c:v>313.39999999999998</c:v>
                </c:pt>
                <c:pt idx="7">
                  <c:v>322</c:v>
                </c:pt>
                <c:pt idx="8">
                  <c:v>330.4</c:v>
                </c:pt>
                <c:pt idx="9">
                  <c:v>363.6</c:v>
                </c:pt>
                <c:pt idx="10">
                  <c:v>483</c:v>
                </c:pt>
              </c:numCache>
            </c:numRef>
          </c:yVal>
          <c:smooth val="1"/>
          <c:extLst>
            <c:ext xmlns:c16="http://schemas.microsoft.com/office/drawing/2014/chart" uri="{C3380CC4-5D6E-409C-BE32-E72D297353CC}">
              <c16:uniqueId val="{00000000-A40A-9544-A020-2996E6CC1DF7}"/>
            </c:ext>
          </c:extLst>
        </c:ser>
        <c:ser>
          <c:idx val="1"/>
          <c:order val="1"/>
          <c:tx>
            <c:strRef>
              <c:f>'Proxy-Latency'!$G$69</c:f>
              <c:strCache>
                <c:ptCount val="1"/>
                <c:pt idx="0">
                  <c:v>Nezha-Non-Proxy</c:v>
                </c:pt>
              </c:strCache>
            </c:strRef>
          </c:tx>
          <c:spPr>
            <a:ln w="19050" cap="rnd">
              <a:solidFill>
                <a:srgbClr val="FF0000"/>
              </a:solidFill>
              <a:round/>
            </a:ln>
            <a:effectLst/>
          </c:spPr>
          <c:marker>
            <c:symbol val="triangle"/>
            <c:size val="8"/>
            <c:spPr>
              <a:solidFill>
                <a:srgbClr val="FF0000"/>
              </a:solidFill>
              <a:ln w="9525">
                <a:solidFill>
                  <a:srgbClr val="FF0000"/>
                </a:solidFill>
              </a:ln>
              <a:effectLst/>
            </c:spPr>
          </c:marker>
          <c:xVal>
            <c:numRef>
              <c:f>'Proxy-Latency'!$F$70:$F$80</c:f>
              <c:numCache>
                <c:formatCode>General</c:formatCode>
                <c:ptCount val="11"/>
                <c:pt idx="0">
                  <c:v>9.9854000000000003</c:v>
                </c:pt>
                <c:pt idx="1">
                  <c:v>19.975999999999999</c:v>
                </c:pt>
                <c:pt idx="2">
                  <c:v>39.762800000000006</c:v>
                </c:pt>
                <c:pt idx="3">
                  <c:v>59.318199999999997</c:v>
                </c:pt>
                <c:pt idx="4">
                  <c:v>78.625199999999992</c:v>
                </c:pt>
                <c:pt idx="5">
                  <c:v>97.9238</c:v>
                </c:pt>
                <c:pt idx="6">
                  <c:v>114.86880000000001</c:v>
                </c:pt>
                <c:pt idx="7">
                  <c:v>132.91540000000001</c:v>
                </c:pt>
                <c:pt idx="8">
                  <c:v>146.0538</c:v>
                </c:pt>
                <c:pt idx="9">
                  <c:v>148.7594</c:v>
                </c:pt>
                <c:pt idx="10">
                  <c:v>141.74520000000001</c:v>
                </c:pt>
              </c:numCache>
            </c:numRef>
          </c:xVal>
          <c:yVal>
            <c:numRef>
              <c:f>'Proxy-Latency'!$G$70:$G$80</c:f>
              <c:numCache>
                <c:formatCode>General</c:formatCode>
                <c:ptCount val="11"/>
                <c:pt idx="0">
                  <c:v>190.6</c:v>
                </c:pt>
                <c:pt idx="1">
                  <c:v>178.6</c:v>
                </c:pt>
                <c:pt idx="2">
                  <c:v>186.2</c:v>
                </c:pt>
                <c:pt idx="3">
                  <c:v>194.8</c:v>
                </c:pt>
                <c:pt idx="4">
                  <c:v>202.4</c:v>
                </c:pt>
                <c:pt idx="5">
                  <c:v>207.8</c:v>
                </c:pt>
                <c:pt idx="6">
                  <c:v>217.4</c:v>
                </c:pt>
                <c:pt idx="7">
                  <c:v>240.6</c:v>
                </c:pt>
                <c:pt idx="8">
                  <c:v>379.8</c:v>
                </c:pt>
                <c:pt idx="9">
                  <c:v>586.79999999999995</c:v>
                </c:pt>
                <c:pt idx="10">
                  <c:v>664</c:v>
                </c:pt>
              </c:numCache>
            </c:numRef>
          </c:yVal>
          <c:smooth val="1"/>
          <c:extLst>
            <c:ext xmlns:c16="http://schemas.microsoft.com/office/drawing/2014/chart" uri="{C3380CC4-5D6E-409C-BE32-E72D297353CC}">
              <c16:uniqueId val="{00000001-A40A-9544-A020-2996E6CC1DF7}"/>
            </c:ext>
          </c:extLst>
        </c:ser>
        <c:dLbls>
          <c:showLegendKey val="0"/>
          <c:showVal val="0"/>
          <c:showCatName val="0"/>
          <c:showSerName val="0"/>
          <c:showPercent val="0"/>
          <c:showBubbleSize val="0"/>
        </c:dLbls>
        <c:axId val="755620927"/>
        <c:axId val="755678783"/>
      </c:scatterChart>
      <c:valAx>
        <c:axId val="75562092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0" i="0" baseline="0">
                    <a:solidFill>
                      <a:schemeClr val="tx1"/>
                    </a:solidFill>
                    <a:effectLst/>
                  </a:rPr>
                  <a:t>Throughput</a:t>
                </a:r>
                <a:r>
                  <a:rPr lang="zh-CN" sz="2000" b="0" i="0" baseline="0">
                    <a:solidFill>
                      <a:schemeClr val="tx1"/>
                    </a:solidFill>
                    <a:effectLst/>
                  </a:rPr>
                  <a:t> </a:t>
                </a:r>
                <a:r>
                  <a:rPr lang="en-US" sz="2000" b="0" i="0" baseline="0">
                    <a:solidFill>
                      <a:schemeClr val="tx1"/>
                    </a:solidFill>
                    <a:effectLst/>
                  </a:rPr>
                  <a:t>(×1K</a:t>
                </a:r>
                <a:r>
                  <a:rPr lang="zh-CN" sz="2000" b="0" i="0" baseline="0">
                    <a:solidFill>
                      <a:schemeClr val="tx1"/>
                    </a:solidFill>
                    <a:effectLst/>
                  </a:rPr>
                  <a:t> </a:t>
                </a:r>
                <a:r>
                  <a:rPr lang="en-US" sz="2000" b="0" i="0" baseline="0">
                    <a:solidFill>
                      <a:schemeClr val="tx1"/>
                    </a:solidFill>
                    <a:effectLst/>
                  </a:rPr>
                  <a:t>reqs/sec)</a:t>
                </a:r>
                <a:endParaRPr lang="en-US" sz="2000">
                  <a:solidFill>
                    <a:schemeClr val="tx1"/>
                  </a:solidFill>
                  <a:effectLst/>
                </a:endParaRP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55678783"/>
        <c:crosses val="autoZero"/>
        <c:crossBetween val="midCat"/>
      </c:valAx>
      <c:valAx>
        <c:axId val="7556787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0" i="0" baseline="0">
                    <a:solidFill>
                      <a:schemeClr val="tx1"/>
                    </a:solidFill>
                    <a:effectLst/>
                  </a:rPr>
                  <a:t>Latency</a:t>
                </a:r>
                <a:r>
                  <a:rPr lang="zh-CN" sz="2000" b="0" i="0" baseline="0">
                    <a:solidFill>
                      <a:schemeClr val="tx1"/>
                    </a:solidFill>
                    <a:effectLst/>
                  </a:rPr>
                  <a:t> </a:t>
                </a:r>
                <a:r>
                  <a:rPr lang="en-US" sz="2000" b="0" i="0" baseline="0">
                    <a:solidFill>
                      <a:schemeClr val="tx1"/>
                    </a:solidFill>
                    <a:effectLst/>
                  </a:rPr>
                  <a:t>(μs)</a:t>
                </a:r>
                <a:endParaRPr lang="en-US" sz="2000">
                  <a:solidFill>
                    <a:schemeClr val="tx1"/>
                  </a:solidFill>
                  <a:effectLst/>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55620927"/>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2"/>
          <c:order val="0"/>
          <c:tx>
            <c:strRef>
              <c:f>'Proxy-CPU-cost'!$C$69</c:f>
              <c:strCache>
                <c:ptCount val="1"/>
                <c:pt idx="0">
                  <c:v>Nezha-Proxy</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'Proxy-CPU-cost'!$A$70:$A$80</c:f>
              <c:numCache>
                <c:formatCode>General</c:formatCode>
                <c:ptCount val="11"/>
                <c:pt idx="0">
                  <c:v>9.9867999999999988</c:v>
                </c:pt>
                <c:pt idx="1">
                  <c:v>19.970599999999997</c:v>
                </c:pt>
                <c:pt idx="2">
                  <c:v>39.754400000000004</c:v>
                </c:pt>
                <c:pt idx="3">
                  <c:v>58.814999999999998</c:v>
                </c:pt>
                <c:pt idx="4">
                  <c:v>78.694199999999995</c:v>
                </c:pt>
                <c:pt idx="5">
                  <c:v>97.971000000000004</c:v>
                </c:pt>
                <c:pt idx="6">
                  <c:v>114.842</c:v>
                </c:pt>
                <c:pt idx="7">
                  <c:v>133.9692</c:v>
                </c:pt>
                <c:pt idx="8">
                  <c:v>152.94720000000001</c:v>
                </c:pt>
                <c:pt idx="9">
                  <c:v>171.91379999999998</c:v>
                </c:pt>
                <c:pt idx="10">
                  <c:v>189.48439999999999</c:v>
                </c:pt>
              </c:numCache>
            </c:numRef>
          </c:xVal>
          <c:yVal>
            <c:numRef>
              <c:f>'Proxy-CPU-cost'!$C$70:$C$80</c:f>
              <c:numCache>
                <c:formatCode>General</c:formatCode>
                <c:ptCount val="11"/>
                <c:pt idx="0">
                  <c:v>22</c:v>
                </c:pt>
                <c:pt idx="1">
                  <c:v>26.8</c:v>
                </c:pt>
                <c:pt idx="2">
                  <c:v>34.4</c:v>
                </c:pt>
                <c:pt idx="3">
                  <c:v>40</c:v>
                </c:pt>
                <c:pt idx="4">
                  <c:v>45.8</c:v>
                </c:pt>
                <c:pt idx="5">
                  <c:v>50</c:v>
                </c:pt>
                <c:pt idx="6">
                  <c:v>53.2</c:v>
                </c:pt>
                <c:pt idx="7">
                  <c:v>57.6</c:v>
                </c:pt>
                <c:pt idx="8">
                  <c:v>60.6</c:v>
                </c:pt>
                <c:pt idx="9">
                  <c:v>65.400000000000006</c:v>
                </c:pt>
                <c:pt idx="10">
                  <c:v>69</c:v>
                </c:pt>
              </c:numCache>
            </c:numRef>
          </c:yVal>
          <c:smooth val="1"/>
          <c:extLst>
            <c:ext xmlns:c16="http://schemas.microsoft.com/office/drawing/2014/chart" uri="{C3380CC4-5D6E-409C-BE32-E72D297353CC}">
              <c16:uniqueId val="{00000000-A4C0-3942-8334-DF5CA1C02CBF}"/>
            </c:ext>
          </c:extLst>
        </c:ser>
        <c:ser>
          <c:idx val="3"/>
          <c:order val="1"/>
          <c:tx>
            <c:strRef>
              <c:f>'Proxy-CPU-cost'!$H$69</c:f>
              <c:strCache>
                <c:ptCount val="1"/>
                <c:pt idx="0">
                  <c:v>Nezha-Non-Proxy</c:v>
                </c:pt>
              </c:strCache>
            </c:strRef>
          </c:tx>
          <c:spPr>
            <a:ln w="19050" cap="rnd">
              <a:solidFill>
                <a:srgbClr val="FF0000"/>
              </a:solidFill>
              <a:round/>
            </a:ln>
            <a:effectLst/>
          </c:spPr>
          <c:marker>
            <c:symbol val="triangle"/>
            <c:size val="8"/>
            <c:spPr>
              <a:solidFill>
                <a:srgbClr val="FF0000"/>
              </a:solidFill>
              <a:ln w="9525">
                <a:solidFill>
                  <a:srgbClr val="FF0000"/>
                </a:solidFill>
              </a:ln>
              <a:effectLst/>
            </c:spPr>
          </c:marker>
          <c:xVal>
            <c:numRef>
              <c:f>'Proxy-CPU-cost'!$F$70:$F$80</c:f>
              <c:numCache>
                <c:formatCode>General</c:formatCode>
                <c:ptCount val="11"/>
                <c:pt idx="0">
                  <c:v>9.9854000000000003</c:v>
                </c:pt>
                <c:pt idx="1">
                  <c:v>19.975999999999999</c:v>
                </c:pt>
                <c:pt idx="2">
                  <c:v>39.762800000000006</c:v>
                </c:pt>
                <c:pt idx="3">
                  <c:v>59.318199999999997</c:v>
                </c:pt>
                <c:pt idx="4">
                  <c:v>78.625199999999992</c:v>
                </c:pt>
                <c:pt idx="5">
                  <c:v>97.9238</c:v>
                </c:pt>
                <c:pt idx="6">
                  <c:v>114.86880000000001</c:v>
                </c:pt>
                <c:pt idx="7">
                  <c:v>132.91540000000001</c:v>
                </c:pt>
                <c:pt idx="8">
                  <c:v>146.0538</c:v>
                </c:pt>
                <c:pt idx="9">
                  <c:v>148.7594</c:v>
                </c:pt>
                <c:pt idx="10">
                  <c:v>141.74520000000001</c:v>
                </c:pt>
              </c:numCache>
            </c:numRef>
          </c:xVal>
          <c:yVal>
            <c:numRef>
              <c:f>'Proxy-CPU-cost'!$H$70:$H$80</c:f>
              <c:numCache>
                <c:formatCode>General</c:formatCode>
                <c:ptCount val="11"/>
                <c:pt idx="0">
                  <c:v>34.6</c:v>
                </c:pt>
                <c:pt idx="1">
                  <c:v>51.8</c:v>
                </c:pt>
                <c:pt idx="2">
                  <c:v>84</c:v>
                </c:pt>
                <c:pt idx="3">
                  <c:v>107.4</c:v>
                </c:pt>
                <c:pt idx="4">
                  <c:v>127.8</c:v>
                </c:pt>
                <c:pt idx="5">
                  <c:v>145.80000000000001</c:v>
                </c:pt>
                <c:pt idx="6">
                  <c:v>161.4</c:v>
                </c:pt>
                <c:pt idx="7">
                  <c:v>177</c:v>
                </c:pt>
                <c:pt idx="8">
                  <c:v>190.4</c:v>
                </c:pt>
                <c:pt idx="9">
                  <c:v>198</c:v>
                </c:pt>
                <c:pt idx="10">
                  <c:v>197.4</c:v>
                </c:pt>
              </c:numCache>
            </c:numRef>
          </c:yVal>
          <c:smooth val="1"/>
          <c:extLst>
            <c:ext xmlns:c16="http://schemas.microsoft.com/office/drawing/2014/chart" uri="{C3380CC4-5D6E-409C-BE32-E72D297353CC}">
              <c16:uniqueId val="{00000001-A4C0-3942-8334-DF5CA1C02CBF}"/>
            </c:ext>
          </c:extLst>
        </c:ser>
        <c:dLbls>
          <c:showLegendKey val="0"/>
          <c:showVal val="0"/>
          <c:showCatName val="0"/>
          <c:showSerName val="0"/>
          <c:showPercent val="0"/>
          <c:showBubbleSize val="0"/>
        </c:dLbls>
        <c:axId val="755620927"/>
        <c:axId val="755678783"/>
      </c:scatterChart>
      <c:valAx>
        <c:axId val="75562092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0" i="0" baseline="0">
                    <a:solidFill>
                      <a:schemeClr val="tx1"/>
                    </a:solidFill>
                    <a:effectLst/>
                  </a:rPr>
                  <a:t>Throughput</a:t>
                </a:r>
                <a:r>
                  <a:rPr lang="zh-CN" sz="2000" b="0" i="0" baseline="0">
                    <a:solidFill>
                      <a:schemeClr val="tx1"/>
                    </a:solidFill>
                    <a:effectLst/>
                  </a:rPr>
                  <a:t> </a:t>
                </a:r>
                <a:r>
                  <a:rPr lang="en-US" sz="2000" b="0" i="0" baseline="0">
                    <a:solidFill>
                      <a:schemeClr val="tx1"/>
                    </a:solidFill>
                    <a:effectLst/>
                  </a:rPr>
                  <a:t>(×1K</a:t>
                </a:r>
                <a:r>
                  <a:rPr lang="zh-CN" sz="2000" b="0" i="0" baseline="0">
                    <a:solidFill>
                      <a:schemeClr val="tx1"/>
                    </a:solidFill>
                    <a:effectLst/>
                  </a:rPr>
                  <a:t> </a:t>
                </a:r>
                <a:r>
                  <a:rPr lang="en-US" sz="2000" b="0" i="0" baseline="0">
                    <a:solidFill>
                      <a:schemeClr val="tx1"/>
                    </a:solidFill>
                    <a:effectLst/>
                  </a:rPr>
                  <a:t>reqs/sec)</a:t>
                </a:r>
                <a:endParaRPr lang="en-US" sz="2000">
                  <a:solidFill>
                    <a:schemeClr val="tx1"/>
                  </a:solidFill>
                  <a:effectLst/>
                </a:endParaRP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55678783"/>
        <c:crosses val="autoZero"/>
        <c:crossBetween val="midCat"/>
        <c:majorUnit val="50"/>
      </c:valAx>
      <c:valAx>
        <c:axId val="7556787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altLang="zh-CN" sz="2000" b="0" i="0" baseline="0">
                    <a:solidFill>
                      <a:schemeClr val="tx1"/>
                    </a:solidFill>
                    <a:effectLst/>
                  </a:rPr>
                  <a:t>CPU</a:t>
                </a:r>
                <a:r>
                  <a:rPr lang="zh-CN" altLang="en-US" sz="2000" b="0" i="0" baseline="0">
                    <a:solidFill>
                      <a:schemeClr val="tx1"/>
                    </a:solidFill>
                    <a:effectLst/>
                  </a:rPr>
                  <a:t> </a:t>
                </a:r>
                <a:r>
                  <a:rPr lang="en-US" altLang="zh-CN" sz="2000" b="0" i="0" baseline="0">
                    <a:solidFill>
                      <a:schemeClr val="tx1"/>
                    </a:solidFill>
                    <a:effectLst/>
                  </a:rPr>
                  <a:t>Cost</a:t>
                </a:r>
              </a:p>
              <a:p>
                <a:pPr>
                  <a:defRPr sz="2000"/>
                </a:pPr>
                <a:r>
                  <a:rPr lang="zh-CN" altLang="en-US" sz="2000" b="0" i="0" baseline="0">
                    <a:solidFill>
                      <a:schemeClr val="tx1"/>
                    </a:solidFill>
                    <a:effectLst/>
                  </a:rPr>
                  <a:t> </a:t>
                </a:r>
                <a:r>
                  <a:rPr lang="en-US" altLang="zh-CN" sz="2000" b="0" i="0" baseline="0">
                    <a:solidFill>
                      <a:schemeClr val="tx1"/>
                    </a:solidFill>
                    <a:effectLst/>
                  </a:rPr>
                  <a:t>Per</a:t>
                </a:r>
                <a:r>
                  <a:rPr lang="zh-CN" altLang="en-US" sz="2000" b="0" i="0" baseline="0">
                    <a:solidFill>
                      <a:schemeClr val="tx1"/>
                    </a:solidFill>
                    <a:effectLst/>
                  </a:rPr>
                  <a:t> </a:t>
                </a:r>
                <a:r>
                  <a:rPr lang="en-US" altLang="zh-CN" sz="2000" b="0" i="0" baseline="0">
                    <a:solidFill>
                      <a:schemeClr val="tx1"/>
                    </a:solidFill>
                    <a:effectLst/>
                  </a:rPr>
                  <a:t>Client</a:t>
                </a:r>
                <a:r>
                  <a:rPr lang="zh-CN" sz="2000" b="0" i="0" baseline="0">
                    <a:solidFill>
                      <a:schemeClr val="tx1"/>
                    </a:solidFill>
                    <a:effectLst/>
                  </a:rPr>
                  <a:t> </a:t>
                </a:r>
                <a:r>
                  <a:rPr lang="en-US" sz="2000" b="0" i="0" baseline="0">
                    <a:solidFill>
                      <a:schemeClr val="tx1"/>
                    </a:solidFill>
                    <a:effectLst/>
                  </a:rPr>
                  <a:t>(</a:t>
                </a:r>
                <a:r>
                  <a:rPr lang="en-US" altLang="zh-CN" sz="2000" b="0" i="0" baseline="0">
                    <a:solidFill>
                      <a:schemeClr val="tx1"/>
                    </a:solidFill>
                    <a:effectLst/>
                  </a:rPr>
                  <a:t>%</a:t>
                </a:r>
                <a:r>
                  <a:rPr lang="en-US" sz="2000" b="0" i="0" baseline="0">
                    <a:solidFill>
                      <a:schemeClr val="tx1"/>
                    </a:solidFill>
                    <a:effectLst/>
                  </a:rPr>
                  <a:t>)</a:t>
                </a:r>
                <a:endParaRPr lang="en-US" sz="2000">
                  <a:solidFill>
                    <a:schemeClr val="tx1"/>
                  </a:solidFill>
                  <a:effectLst/>
                </a:endParaRP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55620927"/>
        <c:crosses val="autoZero"/>
        <c:crossBetween val="midCat"/>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dPt>
            <c:idx val="0"/>
            <c:invertIfNegative val="0"/>
            <c:bubble3D val="0"/>
            <c:spPr>
              <a:pattFill prst="wdUpDiag">
                <a:fgClr>
                  <a:srgbClr val="00B050"/>
                </a:fgClr>
                <a:bgClr>
                  <a:schemeClr val="bg1"/>
                </a:bgClr>
              </a:pattFill>
              <a:ln>
                <a:solidFill>
                  <a:srgbClr val="00B050"/>
                </a:solidFill>
              </a:ln>
              <a:effectLst/>
            </c:spPr>
            <c:extLst>
              <c:ext xmlns:c16="http://schemas.microsoft.com/office/drawing/2014/chart" uri="{C3380CC4-5D6E-409C-BE32-E72D297353CC}">
                <c16:uniqueId val="{00000001-A267-7C47-83C8-A1B213841A50}"/>
              </c:ext>
            </c:extLst>
          </c:dPt>
          <c:dPt>
            <c:idx val="1"/>
            <c:invertIfNegative val="0"/>
            <c:bubble3D val="0"/>
            <c:spPr>
              <a:pattFill prst="wdDnDiag">
                <a:fgClr>
                  <a:schemeClr val="tx1"/>
                </a:fgClr>
                <a:bgClr>
                  <a:schemeClr val="bg1"/>
                </a:bgClr>
              </a:pattFill>
              <a:ln>
                <a:solidFill>
                  <a:schemeClr val="tx1"/>
                </a:solidFill>
              </a:ln>
              <a:effectLst/>
            </c:spPr>
            <c:extLst>
              <c:ext xmlns:c16="http://schemas.microsoft.com/office/drawing/2014/chart" uri="{C3380CC4-5D6E-409C-BE32-E72D297353CC}">
                <c16:uniqueId val="{00000003-A267-7C47-83C8-A1B213841A50}"/>
              </c:ext>
            </c:extLst>
          </c:dPt>
          <c:dPt>
            <c:idx val="2"/>
            <c:invertIfNegative val="0"/>
            <c:bubble3D val="0"/>
            <c:spPr>
              <a:pattFill prst="ltVert">
                <a:fgClr>
                  <a:srgbClr val="FF0000"/>
                </a:fgClr>
                <a:bgClr>
                  <a:schemeClr val="bg1"/>
                </a:bgClr>
              </a:pattFill>
              <a:ln>
                <a:solidFill>
                  <a:srgbClr val="FF0000"/>
                </a:solidFill>
              </a:ln>
              <a:effectLst/>
            </c:spPr>
            <c:extLst>
              <c:ext xmlns:c16="http://schemas.microsoft.com/office/drawing/2014/chart" uri="{C3380CC4-5D6E-409C-BE32-E72D297353CC}">
                <c16:uniqueId val="{00000005-A267-7C47-83C8-A1B213841A50}"/>
              </c:ext>
            </c:extLst>
          </c:dPt>
          <c:dPt>
            <c:idx val="3"/>
            <c:invertIfNegative val="0"/>
            <c:bubble3D val="0"/>
            <c:spPr>
              <a:pattFill prst="lgGrid">
                <a:fgClr>
                  <a:srgbClr val="0070C0"/>
                </a:fgClr>
                <a:bgClr>
                  <a:schemeClr val="bg1"/>
                </a:bgClr>
              </a:pattFill>
              <a:ln>
                <a:solidFill>
                  <a:srgbClr val="0070C0"/>
                </a:solidFill>
              </a:ln>
              <a:effectLst/>
            </c:spPr>
            <c:extLst>
              <c:ext xmlns:c16="http://schemas.microsoft.com/office/drawing/2014/chart" uri="{C3380CC4-5D6E-409C-BE32-E72D297353CC}">
                <c16:uniqueId val="{00000007-A267-7C47-83C8-A1B213841A50}"/>
              </c:ext>
            </c:extLst>
          </c:dPt>
          <c:dPt>
            <c:idx val="4"/>
            <c:invertIfNegative val="0"/>
            <c:bubble3D val="0"/>
            <c:spPr>
              <a:pattFill prst="openDmnd">
                <a:fgClr>
                  <a:schemeClr val="tx1">
                    <a:lumMod val="50000"/>
                    <a:lumOff val="50000"/>
                  </a:schemeClr>
                </a:fgClr>
                <a:bgClr>
                  <a:schemeClr val="bg1"/>
                </a:bgClr>
              </a:pattFill>
              <a:ln>
                <a:solidFill>
                  <a:schemeClr val="tx1">
                    <a:lumMod val="50000"/>
                    <a:lumOff val="50000"/>
                  </a:schemeClr>
                </a:solidFill>
              </a:ln>
              <a:effectLst/>
            </c:spPr>
            <c:extLst>
              <c:ext xmlns:c16="http://schemas.microsoft.com/office/drawing/2014/chart" uri="{C3380CC4-5D6E-409C-BE32-E72D297353CC}">
                <c16:uniqueId val="{00000009-A267-7C47-83C8-A1B213841A50}"/>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'Redis-YCSB-A'!$A$38:$A$42</c:f>
              <c:strCache>
                <c:ptCount val="5"/>
                <c:pt idx="0">
                  <c:v>Fast Paxos</c:v>
                </c:pt>
                <c:pt idx="1">
                  <c:v>Multi-Paxos</c:v>
                </c:pt>
                <c:pt idx="2">
                  <c:v>NOPaxos</c:v>
                </c:pt>
                <c:pt idx="3">
                  <c:v>Nezha</c:v>
                </c:pt>
                <c:pt idx="4">
                  <c:v>Unreplicated</c:v>
                </c:pt>
              </c:strCache>
            </c:strRef>
          </c:cat>
          <c:val>
            <c:numRef>
              <c:f>'Redis-YCSB-A'!$B$38:$B$42</c:f>
              <c:numCache>
                <c:formatCode>0.00</c:formatCode>
                <c:ptCount val="5"/>
                <c:pt idx="0">
                  <c:v>6.9588000000000001</c:v>
                </c:pt>
                <c:pt idx="1">
                  <c:v>10.749600000000001</c:v>
                </c:pt>
                <c:pt idx="2">
                  <c:v>15.5878</c:v>
                </c:pt>
                <c:pt idx="3">
                  <c:v>20.270599999999998</c:v>
                </c:pt>
                <c:pt idx="4">
                  <c:v>21.553999999999998</c:v>
                </c:pt>
              </c:numCache>
            </c:numRef>
          </c:val>
          <c:extLst>
            <c:ext xmlns:c16="http://schemas.microsoft.com/office/drawing/2014/chart" uri="{C3380CC4-5D6E-409C-BE32-E72D297353CC}">
              <c16:uniqueId val="{0000000A-A267-7C47-83C8-A1B213841A50}"/>
            </c:ext>
          </c:extLst>
        </c:ser>
        <c:dLbls>
          <c:showLegendKey val="0"/>
          <c:showVal val="0"/>
          <c:showCatName val="0"/>
          <c:showSerName val="0"/>
          <c:showPercent val="0"/>
          <c:showBubbleSize val="0"/>
        </c:dLbls>
        <c:gapWidth val="219"/>
        <c:overlap val="-27"/>
        <c:axId val="4429088"/>
        <c:axId val="4328608"/>
      </c:barChart>
      <c:catAx>
        <c:axId val="442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800000" spcFirstLastPara="1" vertOverflow="ellipsis" wrap="square" anchor="ctr" anchorCtr="1"/>
          <a:lstStyle/>
          <a:p>
            <a:pPr>
              <a:defRPr sz="2000" b="0" i="0" u="none" strike="noStrike" kern="1200" baseline="0">
                <a:solidFill>
                  <a:schemeClr val="tx1"/>
                </a:solidFill>
                <a:latin typeface="+mn-lt"/>
                <a:ea typeface="+mn-ea"/>
                <a:cs typeface="+mn-cs"/>
              </a:defRPr>
            </a:pPr>
            <a:endParaRPr lang="en-US"/>
          </a:p>
        </c:txPr>
        <c:crossAx val="4328608"/>
        <c:crosses val="autoZero"/>
        <c:auto val="1"/>
        <c:lblAlgn val="ctr"/>
        <c:lblOffset val="0"/>
        <c:noMultiLvlLbl val="0"/>
      </c:catAx>
      <c:valAx>
        <c:axId val="4328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zh-CN" sz="2000"/>
                  <a:t> </a:t>
                </a:r>
                <a:r>
                  <a:rPr lang="en-US" sz="2000"/>
                  <a:t>Max</a:t>
                </a:r>
                <a:r>
                  <a:rPr lang="zh-CN" sz="2000"/>
                  <a:t> </a:t>
                </a:r>
                <a:r>
                  <a:rPr lang="en-US" sz="2000"/>
                  <a:t>Throughput</a:t>
                </a:r>
              </a:p>
              <a:p>
                <a:pPr>
                  <a:defRPr sz="2000"/>
                </a:pPr>
                <a:r>
                  <a:rPr lang="zh-CN" sz="2000"/>
                  <a:t> </a:t>
                </a:r>
                <a:r>
                  <a:rPr lang="en-US" sz="2000"/>
                  <a:t>(×1K</a:t>
                </a:r>
                <a:r>
                  <a:rPr lang="zh-CN" sz="2000"/>
                  <a:t> </a:t>
                </a:r>
                <a:r>
                  <a:rPr lang="en-US" sz="2000"/>
                  <a:t>reqs/sec)</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442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400">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CloudEx!$K$38</c:f>
              <c:strCache>
                <c:ptCount val="1"/>
                <c:pt idx="0">
                  <c:v>Nezha</c:v>
                </c:pt>
              </c:strCache>
            </c:strRef>
          </c:tx>
          <c:spPr>
            <a:pattFill prst="lgGrid">
              <a:fgClr>
                <a:srgbClr val="0070C0"/>
              </a:fgClr>
              <a:bgClr>
                <a:schemeClr val="bg1"/>
              </a:bgClr>
            </a:pattFill>
            <a:ln>
              <a:solidFill>
                <a:srgbClr val="0070C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CloudEx!$L$37:$M$37</c:f>
              <c:strCache>
                <c:ptCount val="2"/>
                <c:pt idx="0">
                  <c:v>End-to-End Latency</c:v>
                </c:pt>
                <c:pt idx="1">
                  <c:v>Order Processing Latency</c:v>
                </c:pt>
              </c:strCache>
            </c:strRef>
          </c:cat>
          <c:val>
            <c:numRef>
              <c:f>CloudEx!$L$38:$M$38</c:f>
              <c:numCache>
                <c:formatCode>0</c:formatCode>
                <c:ptCount val="2"/>
                <c:pt idx="0">
                  <c:v>344.4</c:v>
                </c:pt>
                <c:pt idx="1">
                  <c:v>426</c:v>
                </c:pt>
              </c:numCache>
            </c:numRef>
          </c:val>
          <c:extLst>
            <c:ext xmlns:c16="http://schemas.microsoft.com/office/drawing/2014/chart" uri="{C3380CC4-5D6E-409C-BE32-E72D297353CC}">
              <c16:uniqueId val="{00000000-307B-1746-AB74-006CEBD00078}"/>
            </c:ext>
          </c:extLst>
        </c:ser>
        <c:ser>
          <c:idx val="1"/>
          <c:order val="1"/>
          <c:tx>
            <c:strRef>
              <c:f>CloudEx!$K$39</c:f>
              <c:strCache>
                <c:ptCount val="1"/>
                <c:pt idx="0">
                  <c:v>Unreplicated</c:v>
                </c:pt>
              </c:strCache>
            </c:strRef>
          </c:tx>
          <c:spPr>
            <a:solidFill>
              <a:schemeClr val="tx1">
                <a:lumMod val="50000"/>
                <a:lumOff val="50000"/>
              </a:schemeClr>
            </a:solidFill>
            <a:ln>
              <a:solidFill>
                <a:schemeClr val="tx1">
                  <a:lumMod val="50000"/>
                  <a:lumOff val="50000"/>
                </a:schemeClr>
              </a:solidFill>
            </a:ln>
            <a:effectLst/>
          </c:spPr>
          <c:invertIfNegative val="0"/>
          <c:dPt>
            <c:idx val="0"/>
            <c:invertIfNegative val="0"/>
            <c:bubble3D val="0"/>
            <c:spPr>
              <a:pattFill prst="openDmnd">
                <a:fgClr>
                  <a:schemeClr val="tx1">
                    <a:lumMod val="50000"/>
                    <a:lumOff val="50000"/>
                  </a:schemeClr>
                </a:fgClr>
                <a:bgClr>
                  <a:schemeClr val="bg1"/>
                </a:bgClr>
              </a:pattFill>
              <a:ln>
                <a:solidFill>
                  <a:schemeClr val="tx1">
                    <a:lumMod val="50000"/>
                    <a:lumOff val="50000"/>
                  </a:schemeClr>
                </a:solidFill>
              </a:ln>
              <a:effectLst/>
            </c:spPr>
            <c:extLst>
              <c:ext xmlns:c16="http://schemas.microsoft.com/office/drawing/2014/chart" uri="{C3380CC4-5D6E-409C-BE32-E72D297353CC}">
                <c16:uniqueId val="{00000002-307B-1746-AB74-006CEBD00078}"/>
              </c:ext>
            </c:extLst>
          </c:dPt>
          <c:dPt>
            <c:idx val="1"/>
            <c:invertIfNegative val="0"/>
            <c:bubble3D val="0"/>
            <c:spPr>
              <a:pattFill prst="openDmnd">
                <a:fgClr>
                  <a:schemeClr val="tx1">
                    <a:lumMod val="50000"/>
                    <a:lumOff val="50000"/>
                  </a:schemeClr>
                </a:fgClr>
                <a:bgClr>
                  <a:schemeClr val="bg1"/>
                </a:bgClr>
              </a:pattFill>
              <a:ln>
                <a:solidFill>
                  <a:schemeClr val="tx1">
                    <a:lumMod val="50000"/>
                    <a:lumOff val="50000"/>
                  </a:schemeClr>
                </a:solidFill>
              </a:ln>
              <a:effectLst/>
            </c:spPr>
            <c:extLst>
              <c:ext xmlns:c16="http://schemas.microsoft.com/office/drawing/2014/chart" uri="{C3380CC4-5D6E-409C-BE32-E72D297353CC}">
                <c16:uniqueId val="{00000004-307B-1746-AB74-006CEBD00078}"/>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CloudEx!$L$37:$M$37</c:f>
              <c:strCache>
                <c:ptCount val="2"/>
                <c:pt idx="0">
                  <c:v>End-to-End Latency</c:v>
                </c:pt>
                <c:pt idx="1">
                  <c:v>Order Processing Latency</c:v>
                </c:pt>
              </c:strCache>
            </c:strRef>
          </c:cat>
          <c:val>
            <c:numRef>
              <c:f>CloudEx!$L$39:$M$39</c:f>
              <c:numCache>
                <c:formatCode>0</c:formatCode>
                <c:ptCount val="2"/>
                <c:pt idx="0">
                  <c:v>287.60000000000002</c:v>
                </c:pt>
                <c:pt idx="1">
                  <c:v>407.4</c:v>
                </c:pt>
              </c:numCache>
            </c:numRef>
          </c:val>
          <c:extLst>
            <c:ext xmlns:c16="http://schemas.microsoft.com/office/drawing/2014/chart" uri="{C3380CC4-5D6E-409C-BE32-E72D297353CC}">
              <c16:uniqueId val="{00000005-307B-1746-AB74-006CEBD00078}"/>
            </c:ext>
          </c:extLst>
        </c:ser>
        <c:dLbls>
          <c:showLegendKey val="0"/>
          <c:showVal val="0"/>
          <c:showCatName val="0"/>
          <c:showSerName val="0"/>
          <c:showPercent val="0"/>
          <c:showBubbleSize val="0"/>
        </c:dLbls>
        <c:gapWidth val="500"/>
        <c:overlap val="-28"/>
        <c:axId val="1759276559"/>
        <c:axId val="1759273119"/>
      </c:barChart>
      <c:catAx>
        <c:axId val="1759276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759273119"/>
        <c:crosses val="autoZero"/>
        <c:auto val="1"/>
        <c:lblAlgn val="ctr"/>
        <c:lblOffset val="100"/>
        <c:noMultiLvlLbl val="0"/>
      </c:catAx>
      <c:valAx>
        <c:axId val="1759273119"/>
        <c:scaling>
          <c:orientation val="minMax"/>
          <c:max val="600"/>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sz="2000"/>
                  <a:t>Latency</a:t>
                </a:r>
                <a:r>
                  <a:rPr lang="zh-CN" sz="2000"/>
                  <a:t> </a:t>
                </a:r>
                <a:r>
                  <a:rPr lang="en-US" sz="2000"/>
                  <a:t>(μs)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759276559"/>
        <c:crosses val="autoZero"/>
        <c:crossBetween val="between"/>
        <c:majorUnit val="100"/>
      </c:valAx>
      <c:spPr>
        <a:noFill/>
        <a:ln>
          <a:noFill/>
        </a:ln>
        <a:effectLst/>
      </c:spPr>
    </c:plotArea>
    <c:legend>
      <c:legendPos val="t"/>
      <c:layout>
        <c:manualLayout>
          <c:xMode val="edge"/>
          <c:yMode val="edge"/>
          <c:x val="0.29067770374856988"/>
          <c:y val="2.2222222222222223E-2"/>
          <c:w val="0.55112305673329298"/>
          <c:h val="0.11172528433945757"/>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400">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B050"/>
            </a:solidFill>
            <a:ln>
              <a:noFill/>
            </a:ln>
            <a:effectLst/>
          </c:spPr>
          <c:invertIfNegative val="0"/>
          <c:dPt>
            <c:idx val="0"/>
            <c:invertIfNegative val="0"/>
            <c:bubble3D val="0"/>
            <c:spPr>
              <a:pattFill prst="wdUpDiag">
                <a:fgClr>
                  <a:srgbClr val="00B050"/>
                </a:fgClr>
                <a:bgClr>
                  <a:schemeClr val="bg1"/>
                </a:bgClr>
              </a:pattFill>
              <a:ln>
                <a:solidFill>
                  <a:srgbClr val="00B050"/>
                </a:solidFill>
              </a:ln>
              <a:effectLst/>
            </c:spPr>
            <c:extLst>
              <c:ext xmlns:c16="http://schemas.microsoft.com/office/drawing/2014/chart" uri="{C3380CC4-5D6E-409C-BE32-E72D297353CC}">
                <c16:uniqueId val="{00000001-ACDD-9442-9BA9-83AF205D9D82}"/>
              </c:ext>
            </c:extLst>
          </c:dPt>
          <c:dPt>
            <c:idx val="1"/>
            <c:invertIfNegative val="0"/>
            <c:bubble3D val="0"/>
            <c:spPr>
              <a:pattFill prst="wdDnDiag">
                <a:fgClr>
                  <a:schemeClr val="tx1"/>
                </a:fgClr>
                <a:bgClr>
                  <a:schemeClr val="bg1"/>
                </a:bgClr>
              </a:pattFill>
              <a:ln>
                <a:solidFill>
                  <a:schemeClr val="tx1"/>
                </a:solidFill>
              </a:ln>
              <a:effectLst/>
            </c:spPr>
            <c:extLst>
              <c:ext xmlns:c16="http://schemas.microsoft.com/office/drawing/2014/chart" uri="{C3380CC4-5D6E-409C-BE32-E72D297353CC}">
                <c16:uniqueId val="{00000003-ACDD-9442-9BA9-83AF205D9D82}"/>
              </c:ext>
            </c:extLst>
          </c:dPt>
          <c:dPt>
            <c:idx val="2"/>
            <c:invertIfNegative val="0"/>
            <c:bubble3D val="0"/>
            <c:spPr>
              <a:pattFill prst="ltVert">
                <a:fgClr>
                  <a:srgbClr val="FF0000"/>
                </a:fgClr>
                <a:bgClr>
                  <a:schemeClr val="bg1"/>
                </a:bgClr>
              </a:pattFill>
              <a:ln>
                <a:solidFill>
                  <a:srgbClr val="FF0000"/>
                </a:solidFill>
              </a:ln>
              <a:effectLst/>
            </c:spPr>
            <c:extLst>
              <c:ext xmlns:c16="http://schemas.microsoft.com/office/drawing/2014/chart" uri="{C3380CC4-5D6E-409C-BE32-E72D297353CC}">
                <c16:uniqueId val="{00000005-ACDD-9442-9BA9-83AF205D9D82}"/>
              </c:ext>
            </c:extLst>
          </c:dPt>
          <c:dPt>
            <c:idx val="3"/>
            <c:invertIfNegative val="0"/>
            <c:bubble3D val="0"/>
            <c:spPr>
              <a:pattFill prst="lgGrid">
                <a:fgClr>
                  <a:srgbClr val="0070C0"/>
                </a:fgClr>
                <a:bgClr>
                  <a:schemeClr val="bg1"/>
                </a:bgClr>
              </a:pattFill>
              <a:ln>
                <a:solidFill>
                  <a:srgbClr val="0070C0"/>
                </a:solidFill>
              </a:ln>
              <a:effectLst/>
            </c:spPr>
            <c:extLst>
              <c:ext xmlns:c16="http://schemas.microsoft.com/office/drawing/2014/chart" uri="{C3380CC4-5D6E-409C-BE32-E72D297353CC}">
                <c16:uniqueId val="{00000007-ACDD-9442-9BA9-83AF205D9D82}"/>
              </c:ext>
            </c:extLst>
          </c:dPt>
          <c:dPt>
            <c:idx val="4"/>
            <c:invertIfNegative val="0"/>
            <c:bubble3D val="0"/>
            <c:spPr>
              <a:pattFill prst="openDmnd">
                <a:fgClr>
                  <a:schemeClr val="tx1">
                    <a:lumMod val="50000"/>
                    <a:lumOff val="50000"/>
                  </a:schemeClr>
                </a:fgClr>
                <a:bgClr>
                  <a:schemeClr val="bg1"/>
                </a:bgClr>
              </a:pattFill>
              <a:ln>
                <a:solidFill>
                  <a:schemeClr val="tx1">
                    <a:lumMod val="50000"/>
                    <a:lumOff val="50000"/>
                  </a:schemeClr>
                </a:solidFill>
              </a:ln>
              <a:effectLst/>
            </c:spPr>
            <c:extLst>
              <c:ext xmlns:c16="http://schemas.microsoft.com/office/drawing/2014/chart" uri="{C3380CC4-5D6E-409C-BE32-E72D297353CC}">
                <c16:uniqueId val="{00000009-ACDD-9442-9BA9-83AF205D9D82}"/>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CloudEx!$A$38:$A$42</c:f>
              <c:strCache>
                <c:ptCount val="5"/>
                <c:pt idx="0">
                  <c:v>Fast Paxos</c:v>
                </c:pt>
                <c:pt idx="1">
                  <c:v>Multi-Paxos</c:v>
                </c:pt>
                <c:pt idx="2">
                  <c:v>NOPaxos</c:v>
                </c:pt>
                <c:pt idx="3">
                  <c:v>Nezha</c:v>
                </c:pt>
                <c:pt idx="4">
                  <c:v>Unreplicated</c:v>
                </c:pt>
              </c:strCache>
            </c:strRef>
          </c:cat>
          <c:val>
            <c:numRef>
              <c:f>CloudEx!$B$38:$B$42</c:f>
              <c:numCache>
                <c:formatCode>0.00</c:formatCode>
                <c:ptCount val="5"/>
                <c:pt idx="0">
                  <c:v>3.1734</c:v>
                </c:pt>
                <c:pt idx="1">
                  <c:v>19.450800000000001</c:v>
                </c:pt>
                <c:pt idx="2">
                  <c:v>9.4637999999999991</c:v>
                </c:pt>
                <c:pt idx="3">
                  <c:v>42.927999999999997</c:v>
                </c:pt>
                <c:pt idx="4">
                  <c:v>43.104800000000004</c:v>
                </c:pt>
              </c:numCache>
            </c:numRef>
          </c:val>
          <c:extLst>
            <c:ext xmlns:c16="http://schemas.microsoft.com/office/drawing/2014/chart" uri="{C3380CC4-5D6E-409C-BE32-E72D297353CC}">
              <c16:uniqueId val="{0000000A-ACDD-9442-9BA9-83AF205D9D82}"/>
            </c:ext>
          </c:extLst>
        </c:ser>
        <c:dLbls>
          <c:showLegendKey val="0"/>
          <c:showVal val="0"/>
          <c:showCatName val="0"/>
          <c:showSerName val="0"/>
          <c:showPercent val="0"/>
          <c:showBubbleSize val="0"/>
        </c:dLbls>
        <c:gapWidth val="219"/>
        <c:overlap val="-27"/>
        <c:axId val="4429088"/>
        <c:axId val="4328608"/>
      </c:barChart>
      <c:catAx>
        <c:axId val="442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800000" spcFirstLastPara="1" vertOverflow="ellipsis" wrap="square" anchor="ctr" anchorCtr="1"/>
          <a:lstStyle/>
          <a:p>
            <a:pPr>
              <a:defRPr sz="2000" b="0" i="0" u="none" strike="noStrike" kern="1200" baseline="0">
                <a:solidFill>
                  <a:schemeClr val="tx1"/>
                </a:solidFill>
                <a:latin typeface="+mn-lt"/>
                <a:ea typeface="+mn-ea"/>
                <a:cs typeface="+mn-cs"/>
              </a:defRPr>
            </a:pPr>
            <a:endParaRPr lang="en-US"/>
          </a:p>
        </c:txPr>
        <c:crossAx val="4328608"/>
        <c:crosses val="autoZero"/>
        <c:auto val="1"/>
        <c:lblAlgn val="ctr"/>
        <c:lblOffset val="0"/>
        <c:noMultiLvlLbl val="0"/>
      </c:catAx>
      <c:valAx>
        <c:axId val="4328608"/>
        <c:scaling>
          <c:orientation val="minMax"/>
          <c:max val="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zh-CN" sz="2000">
                    <a:solidFill>
                      <a:schemeClr val="tx1"/>
                    </a:solidFill>
                  </a:rPr>
                  <a:t> </a:t>
                </a:r>
                <a:r>
                  <a:rPr lang="en-US" sz="2000">
                    <a:solidFill>
                      <a:schemeClr val="tx1"/>
                    </a:solidFill>
                  </a:rPr>
                  <a:t>Max</a:t>
                </a:r>
                <a:r>
                  <a:rPr lang="zh-CN" sz="2000">
                    <a:solidFill>
                      <a:schemeClr val="tx1"/>
                    </a:solidFill>
                  </a:rPr>
                  <a:t> </a:t>
                </a:r>
                <a:r>
                  <a:rPr lang="en-US" sz="2000">
                    <a:solidFill>
                      <a:schemeClr val="tx1"/>
                    </a:solidFill>
                  </a:rPr>
                  <a:t>Throughput</a:t>
                </a:r>
                <a:r>
                  <a:rPr lang="zh-CN" sz="2000">
                    <a:solidFill>
                      <a:schemeClr val="tx1"/>
                    </a:solidFill>
                  </a:rPr>
                  <a:t> </a:t>
                </a:r>
                <a:endParaRPr lang="en-US" sz="2000">
                  <a:solidFill>
                    <a:schemeClr val="tx1"/>
                  </a:solidFill>
                </a:endParaRPr>
              </a:p>
              <a:p>
                <a:pPr>
                  <a:defRPr sz="2000"/>
                </a:pPr>
                <a:r>
                  <a:rPr lang="en-US" sz="2000">
                    <a:solidFill>
                      <a:schemeClr val="tx1"/>
                    </a:solidFill>
                  </a:rPr>
                  <a:t>(×1K</a:t>
                </a:r>
                <a:r>
                  <a:rPr lang="zh-CN" sz="2000">
                    <a:solidFill>
                      <a:schemeClr val="tx1"/>
                    </a:solidFill>
                  </a:rPr>
                  <a:t> </a:t>
                </a:r>
                <a:r>
                  <a:rPr lang="en-US" sz="2000">
                    <a:solidFill>
                      <a:schemeClr val="tx1"/>
                    </a:solidFill>
                  </a:rPr>
                  <a:t>orders/sec)</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429088"/>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400">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circle"/>
            <c:size val="8"/>
            <c:spPr>
              <a:solidFill>
                <a:schemeClr val="accent2"/>
              </a:solidFill>
              <a:ln w="9525">
                <a:solidFill>
                  <a:schemeClr val="accent2"/>
                </a:solidFill>
              </a:ln>
              <a:effectLst/>
            </c:spPr>
          </c:marker>
          <c:cat>
            <c:numRef>
              <c:f>'ViewChange Cost'!$A$126:$A$136</c:f>
              <c:numCache>
                <c:formatCode>General</c:formatCode>
                <c:ptCount val="11"/>
                <c:pt idx="0">
                  <c:v>10</c:v>
                </c:pt>
                <c:pt idx="1">
                  <c:v>20</c:v>
                </c:pt>
                <c:pt idx="2">
                  <c:v>40</c:v>
                </c:pt>
                <c:pt idx="3">
                  <c:v>60</c:v>
                </c:pt>
                <c:pt idx="4">
                  <c:v>80</c:v>
                </c:pt>
                <c:pt idx="5">
                  <c:v>100</c:v>
                </c:pt>
                <c:pt idx="6">
                  <c:v>120</c:v>
                </c:pt>
                <c:pt idx="7">
                  <c:v>140</c:v>
                </c:pt>
                <c:pt idx="8">
                  <c:v>160</c:v>
                </c:pt>
                <c:pt idx="9">
                  <c:v>180</c:v>
                </c:pt>
                <c:pt idx="10">
                  <c:v>200</c:v>
                </c:pt>
              </c:numCache>
            </c:numRef>
          </c:cat>
          <c:val>
            <c:numRef>
              <c:f>'ViewChange Cost'!$B$126:$B$136</c:f>
              <c:numCache>
                <c:formatCode>General</c:formatCode>
                <c:ptCount val="11"/>
                <c:pt idx="0">
                  <c:v>137.84199999999998</c:v>
                </c:pt>
                <c:pt idx="1">
                  <c:v>141.38400000000001</c:v>
                </c:pt>
                <c:pt idx="2">
                  <c:v>152.26599999999999</c:v>
                </c:pt>
                <c:pt idx="3">
                  <c:v>174.61800000000002</c:v>
                </c:pt>
                <c:pt idx="4">
                  <c:v>192.05199999999999</c:v>
                </c:pt>
                <c:pt idx="5">
                  <c:v>213.64600000000002</c:v>
                </c:pt>
                <c:pt idx="6">
                  <c:v>232.20599999999999</c:v>
                </c:pt>
                <c:pt idx="7">
                  <c:v>273.69799999999998</c:v>
                </c:pt>
                <c:pt idx="8">
                  <c:v>258.33800000000002</c:v>
                </c:pt>
                <c:pt idx="9">
                  <c:v>278.358</c:v>
                </c:pt>
                <c:pt idx="10">
                  <c:v>284.2</c:v>
                </c:pt>
              </c:numCache>
            </c:numRef>
          </c:val>
          <c:smooth val="0"/>
          <c:extLst>
            <c:ext xmlns:c16="http://schemas.microsoft.com/office/drawing/2014/chart" uri="{C3380CC4-5D6E-409C-BE32-E72D297353CC}">
              <c16:uniqueId val="{00000000-7B11-CB4E-96F7-8DA463795F2C}"/>
            </c:ext>
          </c:extLst>
        </c:ser>
        <c:dLbls>
          <c:showLegendKey val="0"/>
          <c:showVal val="0"/>
          <c:showCatName val="0"/>
          <c:showSerName val="0"/>
          <c:showPercent val="0"/>
          <c:showBubbleSize val="0"/>
        </c:dLbls>
        <c:marker val="1"/>
        <c:smooth val="0"/>
        <c:axId val="1060425375"/>
        <c:axId val="1060432287"/>
      </c:lineChart>
      <c:catAx>
        <c:axId val="106042537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sz="1800">
                    <a:solidFill>
                      <a:schemeClr val="tx1"/>
                    </a:solidFill>
                  </a:rPr>
                  <a:t>Submission</a:t>
                </a:r>
                <a:r>
                  <a:rPr lang="zh-CN" altLang="en-US" sz="1800" baseline="0">
                    <a:solidFill>
                      <a:schemeClr val="tx1"/>
                    </a:solidFill>
                  </a:rPr>
                  <a:t> </a:t>
                </a:r>
                <a:r>
                  <a:rPr lang="en-US" altLang="zh-CN" sz="1800" baseline="0">
                    <a:solidFill>
                      <a:schemeClr val="tx1"/>
                    </a:solidFill>
                  </a:rPr>
                  <a:t>Rate</a:t>
                </a:r>
                <a:r>
                  <a:rPr lang="zh-CN" altLang="en-US" sz="1800">
                    <a:solidFill>
                      <a:schemeClr val="tx1"/>
                    </a:solidFill>
                  </a:rPr>
                  <a:t> </a:t>
                </a:r>
                <a:r>
                  <a:rPr lang="en-US" altLang="zh-CN" sz="1800">
                    <a:solidFill>
                      <a:schemeClr val="tx1"/>
                    </a:solidFill>
                  </a:rPr>
                  <a:t>(x1K</a:t>
                </a:r>
                <a:r>
                  <a:rPr lang="zh-CN" altLang="en-US" sz="1800">
                    <a:solidFill>
                      <a:schemeClr val="tx1"/>
                    </a:solidFill>
                  </a:rPr>
                  <a:t> </a:t>
                </a:r>
                <a:r>
                  <a:rPr lang="en-US" altLang="zh-CN" sz="1800">
                    <a:solidFill>
                      <a:schemeClr val="tx1"/>
                    </a:solidFill>
                  </a:rPr>
                  <a:t>reqs/sec)</a:t>
                </a:r>
                <a:endParaRPr lang="en-US" sz="1800">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060432287"/>
        <c:crosses val="autoZero"/>
        <c:auto val="1"/>
        <c:lblAlgn val="ctr"/>
        <c:lblOffset val="100"/>
        <c:noMultiLvlLbl val="0"/>
      </c:catAx>
      <c:valAx>
        <c:axId val="10604322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sz="1800">
                    <a:solidFill>
                      <a:schemeClr val="tx1"/>
                    </a:solidFill>
                  </a:rPr>
                  <a:t>View</a:t>
                </a:r>
                <a:r>
                  <a:rPr lang="zh-CN" altLang="en-US" sz="1800">
                    <a:solidFill>
                      <a:schemeClr val="tx1"/>
                    </a:solidFill>
                  </a:rPr>
                  <a:t> </a:t>
                </a:r>
                <a:r>
                  <a:rPr lang="en-US" altLang="zh-CN" sz="1800">
                    <a:solidFill>
                      <a:schemeClr val="tx1"/>
                    </a:solidFill>
                  </a:rPr>
                  <a:t>Change</a:t>
                </a:r>
                <a:r>
                  <a:rPr lang="zh-CN" altLang="en-US" sz="1800">
                    <a:solidFill>
                      <a:schemeClr val="tx1"/>
                    </a:solidFill>
                  </a:rPr>
                  <a:t> </a:t>
                </a:r>
                <a:r>
                  <a:rPr lang="en-US" altLang="zh-CN" sz="1800">
                    <a:solidFill>
                      <a:schemeClr val="tx1"/>
                    </a:solidFill>
                  </a:rPr>
                  <a:t>Time</a:t>
                </a:r>
                <a:r>
                  <a:rPr lang="zh-CN" altLang="en-US" sz="1800">
                    <a:solidFill>
                      <a:schemeClr val="tx1"/>
                    </a:solidFill>
                  </a:rPr>
                  <a:t> </a:t>
                </a:r>
                <a:r>
                  <a:rPr lang="en-US" altLang="zh-CN" sz="1800">
                    <a:solidFill>
                      <a:schemeClr val="tx1"/>
                    </a:solidFill>
                  </a:rPr>
                  <a:t>Cost</a:t>
                </a:r>
                <a:r>
                  <a:rPr lang="zh-CN" altLang="en-US" sz="1800">
                    <a:solidFill>
                      <a:schemeClr val="tx1"/>
                    </a:solidFill>
                  </a:rPr>
                  <a:t> </a:t>
                </a:r>
                <a:r>
                  <a:rPr lang="en-US" altLang="zh-CN" sz="1800">
                    <a:solidFill>
                      <a:schemeClr val="tx1"/>
                    </a:solidFill>
                  </a:rPr>
                  <a:t>(ms)</a:t>
                </a:r>
                <a:endParaRPr lang="en-US" sz="1800">
                  <a:solidFill>
                    <a:schemeClr val="tx1"/>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0604253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2"/>
          <c:order val="0"/>
          <c:tx>
            <c:strRef>
              <c:f>Playground!$A$146</c:f>
              <c:strCache>
                <c:ptCount val="1"/>
                <c:pt idx="0">
                  <c:v>Raft-1</c:v>
                </c:pt>
              </c:strCache>
            </c:strRef>
          </c:tx>
          <c:spPr>
            <a:ln w="19050" cap="rnd">
              <a:solidFill>
                <a:schemeClr val="accent1"/>
              </a:solidFill>
              <a:round/>
            </a:ln>
            <a:effectLst/>
          </c:spPr>
          <c:marker>
            <c:symbol val="diamond"/>
            <c:size val="8"/>
            <c:spPr>
              <a:solidFill>
                <a:srgbClr val="0070C0"/>
              </a:solidFill>
              <a:ln w="9525">
                <a:solidFill>
                  <a:srgbClr val="0070C0"/>
                </a:solidFill>
              </a:ln>
              <a:effectLst/>
            </c:spPr>
          </c:marker>
          <c:xVal>
            <c:numRef>
              <c:f>Playground!$A$148:$A$157</c:f>
              <c:numCache>
                <c:formatCode>General</c:formatCode>
                <c:ptCount val="10"/>
                <c:pt idx="0">
                  <c:v>0.58079999999999998</c:v>
                </c:pt>
                <c:pt idx="1">
                  <c:v>0.98480000000000001</c:v>
                </c:pt>
                <c:pt idx="2">
                  <c:v>1.8180000000000001</c:v>
                </c:pt>
                <c:pt idx="3">
                  <c:v>2.427</c:v>
                </c:pt>
                <c:pt idx="4">
                  <c:v>2.9811999999999999</c:v>
                </c:pt>
                <c:pt idx="5">
                  <c:v>3.3264</c:v>
                </c:pt>
                <c:pt idx="6">
                  <c:v>4.5383999999999993</c:v>
                </c:pt>
                <c:pt idx="7">
                  <c:v>4.4946000000000002</c:v>
                </c:pt>
                <c:pt idx="8">
                  <c:v>4.5203999999999995</c:v>
                </c:pt>
                <c:pt idx="9">
                  <c:v>4.2553999999999998</c:v>
                </c:pt>
              </c:numCache>
            </c:numRef>
          </c:xVal>
          <c:yVal>
            <c:numRef>
              <c:f>Playground!$B$148:$B$157</c:f>
              <c:numCache>
                <c:formatCode>General</c:formatCode>
                <c:ptCount val="10"/>
                <c:pt idx="0">
                  <c:v>1.6694</c:v>
                </c:pt>
                <c:pt idx="1">
                  <c:v>1.9462000000000002</c:v>
                </c:pt>
                <c:pt idx="2">
                  <c:v>2.0404</c:v>
                </c:pt>
                <c:pt idx="3">
                  <c:v>2.2641999999999998</c:v>
                </c:pt>
                <c:pt idx="4">
                  <c:v>2.4750000000000001</c:v>
                </c:pt>
                <c:pt idx="5">
                  <c:v>2.8540000000000001</c:v>
                </c:pt>
                <c:pt idx="6">
                  <c:v>4.4083999999999994</c:v>
                </c:pt>
                <c:pt idx="7">
                  <c:v>6.5848000000000004</c:v>
                </c:pt>
                <c:pt idx="8">
                  <c:v>8.7073999999999998</c:v>
                </c:pt>
                <c:pt idx="9">
                  <c:v>13.934200000000001</c:v>
                </c:pt>
              </c:numCache>
            </c:numRef>
          </c:yVal>
          <c:smooth val="1"/>
          <c:extLst>
            <c:ext xmlns:c16="http://schemas.microsoft.com/office/drawing/2014/chart" uri="{C3380CC4-5D6E-409C-BE32-E72D297353CC}">
              <c16:uniqueId val="{00000000-8C9D-B347-9162-ED3112D11B12}"/>
            </c:ext>
          </c:extLst>
        </c:ser>
        <c:ser>
          <c:idx val="0"/>
          <c:order val="1"/>
          <c:tx>
            <c:strRef>
              <c:f>Playground!$C$146</c:f>
              <c:strCache>
                <c:ptCount val="1"/>
                <c:pt idx="0">
                  <c:v>Raft-2</c:v>
                </c:pt>
              </c:strCache>
            </c:strRef>
          </c:tx>
          <c:spPr>
            <a:ln w="19050" cap="rnd">
              <a:solidFill>
                <a:srgbClr val="FF0000"/>
              </a:solidFill>
              <a:round/>
            </a:ln>
            <a:effectLst/>
          </c:spPr>
          <c:marker>
            <c:symbol val="triangle"/>
            <c:size val="8"/>
            <c:spPr>
              <a:solidFill>
                <a:srgbClr val="FF0000"/>
              </a:solidFill>
              <a:ln w="9525">
                <a:solidFill>
                  <a:srgbClr val="FF0000"/>
                </a:solidFill>
              </a:ln>
              <a:effectLst/>
            </c:spPr>
          </c:marker>
          <c:xVal>
            <c:numRef>
              <c:f>Playground!$C$148:$C$158</c:f>
              <c:numCache>
                <c:formatCode>General</c:formatCode>
                <c:ptCount val="11"/>
                <c:pt idx="0">
                  <c:v>2.194</c:v>
                </c:pt>
                <c:pt idx="1">
                  <c:v>3.8041999999999998</c:v>
                </c:pt>
                <c:pt idx="2">
                  <c:v>5.2779999999999996</c:v>
                </c:pt>
                <c:pt idx="3">
                  <c:v>6.8751999999999995</c:v>
                </c:pt>
                <c:pt idx="4">
                  <c:v>10.016999999999999</c:v>
                </c:pt>
                <c:pt idx="5">
                  <c:v>12.869399999999999</c:v>
                </c:pt>
                <c:pt idx="6">
                  <c:v>15.662799999999999</c:v>
                </c:pt>
                <c:pt idx="7">
                  <c:v>19.8888</c:v>
                </c:pt>
                <c:pt idx="8">
                  <c:v>26.214200000000002</c:v>
                </c:pt>
                <c:pt idx="9">
                  <c:v>30.7668</c:v>
                </c:pt>
                <c:pt idx="10">
                  <c:v>30.667000000000002</c:v>
                </c:pt>
              </c:numCache>
            </c:numRef>
          </c:xVal>
          <c:yVal>
            <c:numRef>
              <c:f>Playground!$D$148:$D$158</c:f>
              <c:numCache>
                <c:formatCode>General</c:formatCode>
                <c:ptCount val="11"/>
                <c:pt idx="0">
                  <c:v>4.3068</c:v>
                </c:pt>
                <c:pt idx="1">
                  <c:v>4.8448000000000002</c:v>
                </c:pt>
                <c:pt idx="2">
                  <c:v>5.3046000000000006</c:v>
                </c:pt>
                <c:pt idx="3">
                  <c:v>5.6130000000000004</c:v>
                </c:pt>
                <c:pt idx="4">
                  <c:v>5.9728000000000003</c:v>
                </c:pt>
                <c:pt idx="5">
                  <c:v>6.2611999999999997</c:v>
                </c:pt>
                <c:pt idx="6">
                  <c:v>6.3156000000000008</c:v>
                </c:pt>
                <c:pt idx="7">
                  <c:v>7.1426000000000007</c:v>
                </c:pt>
                <c:pt idx="8">
                  <c:v>7.9716000000000005</c:v>
                </c:pt>
                <c:pt idx="9">
                  <c:v>9.563600000000001</c:v>
                </c:pt>
                <c:pt idx="10">
                  <c:v>11.748200000000001</c:v>
                </c:pt>
              </c:numCache>
            </c:numRef>
          </c:yVal>
          <c:smooth val="1"/>
          <c:extLst>
            <c:ext xmlns:c16="http://schemas.microsoft.com/office/drawing/2014/chart" uri="{C3380CC4-5D6E-409C-BE32-E72D297353CC}">
              <c16:uniqueId val="{00000001-8C9D-B347-9162-ED3112D11B12}"/>
            </c:ext>
          </c:extLst>
        </c:ser>
        <c:ser>
          <c:idx val="1"/>
          <c:order val="2"/>
          <c:tx>
            <c:strRef>
              <c:f>Playground!$E$146</c:f>
              <c:strCache>
                <c:ptCount val="1"/>
                <c:pt idx="0">
                  <c:v>Nezha-Client</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Playground!$E$148:$E$158</c:f>
              <c:numCache>
                <c:formatCode>General</c:formatCode>
                <c:ptCount val="11"/>
                <c:pt idx="0">
                  <c:v>3.6844000000000001</c:v>
                </c:pt>
                <c:pt idx="1">
                  <c:v>6.66</c:v>
                </c:pt>
                <c:pt idx="2">
                  <c:v>8.9776000000000007</c:v>
                </c:pt>
                <c:pt idx="3">
                  <c:v>11.5496</c:v>
                </c:pt>
                <c:pt idx="4">
                  <c:v>14.9864</c:v>
                </c:pt>
                <c:pt idx="5">
                  <c:v>19.952400000000001</c:v>
                </c:pt>
                <c:pt idx="6">
                  <c:v>24.004799999999999</c:v>
                </c:pt>
                <c:pt idx="7">
                  <c:v>31.367999999999999</c:v>
                </c:pt>
                <c:pt idx="8">
                  <c:v>55.595800000000004</c:v>
                </c:pt>
                <c:pt idx="9">
                  <c:v>77.508200000000002</c:v>
                </c:pt>
                <c:pt idx="10">
                  <c:v>74.218800000000002</c:v>
                </c:pt>
              </c:numCache>
            </c:numRef>
          </c:xVal>
          <c:yVal>
            <c:numRef>
              <c:f>Playground!$F$148:$F$158</c:f>
              <c:numCache>
                <c:formatCode>General</c:formatCode>
                <c:ptCount val="11"/>
                <c:pt idx="0">
                  <c:v>2.6932</c:v>
                </c:pt>
                <c:pt idx="1">
                  <c:v>2.8841999999999999</c:v>
                </c:pt>
                <c:pt idx="2">
                  <c:v>3.2028000000000003</c:v>
                </c:pt>
                <c:pt idx="3">
                  <c:v>3.3592</c:v>
                </c:pt>
                <c:pt idx="4">
                  <c:v>4.0304000000000002</c:v>
                </c:pt>
                <c:pt idx="5">
                  <c:v>4.0286</c:v>
                </c:pt>
                <c:pt idx="6">
                  <c:v>4.1966000000000001</c:v>
                </c:pt>
                <c:pt idx="7">
                  <c:v>4.8321999999999994</c:v>
                </c:pt>
                <c:pt idx="8">
                  <c:v>4.8304</c:v>
                </c:pt>
                <c:pt idx="9">
                  <c:v>6.4051999999999998</c:v>
                </c:pt>
                <c:pt idx="10">
                  <c:v>7.3986000000000001</c:v>
                </c:pt>
              </c:numCache>
            </c:numRef>
          </c:yVal>
          <c:smooth val="1"/>
          <c:extLst>
            <c:ext xmlns:c16="http://schemas.microsoft.com/office/drawing/2014/chart" uri="{C3380CC4-5D6E-409C-BE32-E72D297353CC}">
              <c16:uniqueId val="{00000002-8C9D-B347-9162-ED3112D11B12}"/>
            </c:ext>
          </c:extLst>
        </c:ser>
        <c:ser>
          <c:idx val="3"/>
          <c:order val="3"/>
          <c:tx>
            <c:strRef>
              <c:f>Playground!$G$146</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Playground!$G$148:$G$158</c:f>
              <c:numCache>
                <c:formatCode>General</c:formatCode>
                <c:ptCount val="11"/>
                <c:pt idx="0">
                  <c:v>4.298</c:v>
                </c:pt>
                <c:pt idx="1">
                  <c:v>7.5519999999999996</c:v>
                </c:pt>
                <c:pt idx="2">
                  <c:v>10.171200000000001</c:v>
                </c:pt>
                <c:pt idx="3">
                  <c:v>12.708600000000001</c:v>
                </c:pt>
                <c:pt idx="4">
                  <c:v>16.823400000000003</c:v>
                </c:pt>
                <c:pt idx="5">
                  <c:v>17.749400000000001</c:v>
                </c:pt>
                <c:pt idx="6">
                  <c:v>25.809200000000001</c:v>
                </c:pt>
                <c:pt idx="7">
                  <c:v>31.756400000000003</c:v>
                </c:pt>
                <c:pt idx="8">
                  <c:v>60.052599999999998</c:v>
                </c:pt>
                <c:pt idx="9">
                  <c:v>78.922399999999996</c:v>
                </c:pt>
                <c:pt idx="10">
                  <c:v>73.361000000000004</c:v>
                </c:pt>
              </c:numCache>
            </c:numRef>
          </c:xVal>
          <c:yVal>
            <c:numRef>
              <c:f>Playground!$H$148:$H$158</c:f>
              <c:numCache>
                <c:formatCode>General</c:formatCode>
                <c:ptCount val="11"/>
                <c:pt idx="0">
                  <c:v>2.3128000000000002</c:v>
                </c:pt>
                <c:pt idx="1">
                  <c:v>2.5470000000000002</c:v>
                </c:pt>
                <c:pt idx="2">
                  <c:v>2.8468</c:v>
                </c:pt>
                <c:pt idx="3">
                  <c:v>3.1070000000000002</c:v>
                </c:pt>
                <c:pt idx="4">
                  <c:v>3.5985999999999998</c:v>
                </c:pt>
                <c:pt idx="5">
                  <c:v>3.9825999999999997</c:v>
                </c:pt>
                <c:pt idx="6">
                  <c:v>4.2596000000000007</c:v>
                </c:pt>
                <c:pt idx="7">
                  <c:v>5.0308000000000002</c:v>
                </c:pt>
                <c:pt idx="8">
                  <c:v>4.7288000000000006</c:v>
                </c:pt>
                <c:pt idx="9">
                  <c:v>6.5246000000000004</c:v>
                </c:pt>
                <c:pt idx="10">
                  <c:v>7.556</c:v>
                </c:pt>
              </c:numCache>
            </c:numRef>
          </c:yVal>
          <c:smooth val="1"/>
          <c:extLst>
            <c:ext xmlns:c16="http://schemas.microsoft.com/office/drawing/2014/chart" uri="{C3380CC4-5D6E-409C-BE32-E72D297353CC}">
              <c16:uniqueId val="{00000003-8C9D-B347-9162-ED3112D11B12}"/>
            </c:ext>
          </c:extLst>
        </c:ser>
        <c:dLbls>
          <c:showLegendKey val="0"/>
          <c:showVal val="0"/>
          <c:showCatName val="0"/>
          <c:showSerName val="0"/>
          <c:showPercent val="0"/>
          <c:showBubbleSize val="0"/>
        </c:dLbls>
        <c:axId val="771181871"/>
        <c:axId val="704047999"/>
      </c:scatterChart>
      <c:valAx>
        <c:axId val="7711818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rtl="0">
                  <a:defRPr sz="2000" b="0" i="0" u="none" strike="noStrike" kern="1200" baseline="0">
                    <a:solidFill>
                      <a:schemeClr val="tx1"/>
                    </a:solidFill>
                    <a:latin typeface="+mn-lt"/>
                    <a:ea typeface="+mn-ea"/>
                    <a:cs typeface="+mn-cs"/>
                  </a:defRPr>
                </a:pPr>
                <a:r>
                  <a:rPr lang="en-US" b="1"/>
                  <a:t>Throughput</a:t>
                </a:r>
                <a:r>
                  <a:rPr lang="zh-CN" b="1"/>
                  <a:t> </a:t>
                </a:r>
                <a:r>
                  <a:rPr lang="en-US" b="1"/>
                  <a:t>(×1K</a:t>
                </a:r>
                <a:r>
                  <a:rPr lang="zh-CN" b="1"/>
                  <a:t> </a:t>
                </a:r>
                <a:r>
                  <a:rPr lang="en-US" b="1" err="1"/>
                  <a:t>reqs</a:t>
                </a:r>
                <a:r>
                  <a:rPr lang="en-US" b="1"/>
                  <a:t>/sec)</a:t>
                </a:r>
              </a:p>
            </c:rich>
          </c:tx>
          <c:overlay val="0"/>
          <c:spPr>
            <a:noFill/>
            <a:ln>
              <a:noFill/>
            </a:ln>
            <a:effectLst/>
          </c:spPr>
          <c:txPr>
            <a:bodyPr rot="0" spcFirstLastPara="1" vertOverflow="ellipsis" vert="horz" wrap="square" anchor="ctr" anchorCtr="1"/>
            <a:lstStyle/>
            <a:p>
              <a:pPr algn="ctr" rtl="0">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04047999"/>
        <c:crosses val="autoZero"/>
        <c:crossBetween val="midCat"/>
        <c:majorUnit val="20"/>
      </c:valAx>
      <c:valAx>
        <c:axId val="704047999"/>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b="1"/>
                  <a:t>Latency</a:t>
                </a:r>
                <a:r>
                  <a:rPr lang="zh-CN" b="1"/>
                  <a:t> </a:t>
                </a:r>
                <a:r>
                  <a:rPr lang="en-US" b="1"/>
                  <a:t>(</a:t>
                </a:r>
                <a:r>
                  <a:rPr lang="en-US" b="1" err="1"/>
                  <a:t>ms</a:t>
                </a:r>
                <a:r>
                  <a:rPr lang="en-US" b="1"/>
                  <a:t>)</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71181871"/>
        <c:crosses val="autoZero"/>
        <c:crossBetween val="midCat"/>
        <c:majorUnit val="5"/>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0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72140201224847"/>
          <c:y val="0.25586964129483808"/>
          <c:w val="0.83221438466025077"/>
          <c:h val="0.44695516185476813"/>
        </c:manualLayout>
      </c:layout>
      <c:scatterChart>
        <c:scatterStyle val="smoothMarker"/>
        <c:varyColors val="0"/>
        <c:ser>
          <c:idx val="4"/>
          <c:order val="0"/>
          <c:tx>
            <c:strRef>
              <c:f>'playground-2'!$K$179</c:f>
              <c:strCache>
                <c:ptCount val="1"/>
                <c:pt idx="0">
                  <c:v>Fast Paxos</c:v>
                </c:pt>
              </c:strCache>
            </c:strRef>
          </c:tx>
          <c:spPr>
            <a:ln w="19050" cap="rnd">
              <a:solidFill>
                <a:srgbClr val="C00000"/>
              </a:solidFill>
              <a:round/>
            </a:ln>
            <a:effectLst/>
          </c:spPr>
          <c:marker>
            <c:symbol val="square"/>
            <c:size val="8"/>
            <c:spPr>
              <a:solidFill>
                <a:srgbClr val="C00000"/>
              </a:solidFill>
              <a:ln w="9525">
                <a:solidFill>
                  <a:srgbClr val="C00000"/>
                </a:solidFill>
              </a:ln>
              <a:effectLst/>
            </c:spPr>
          </c:marker>
          <c:xVal>
            <c:numRef>
              <c:f>'playground-2'!$K$181:$K$188</c:f>
              <c:numCache>
                <c:formatCode>General</c:formatCode>
                <c:ptCount val="8"/>
                <c:pt idx="0">
                  <c:v>5.7996000000000008</c:v>
                </c:pt>
                <c:pt idx="1">
                  <c:v>9.7222000000000008</c:v>
                </c:pt>
                <c:pt idx="2">
                  <c:v>6.8428000000000004</c:v>
                </c:pt>
                <c:pt idx="3">
                  <c:v>6.4298000000000002</c:v>
                </c:pt>
                <c:pt idx="4">
                  <c:v>7.6257999999999999</c:v>
                </c:pt>
                <c:pt idx="5">
                  <c:v>8.0986000000000011</c:v>
                </c:pt>
                <c:pt idx="6">
                  <c:v>8.3989999999999991</c:v>
                </c:pt>
                <c:pt idx="7">
                  <c:v>9.8907999999999987</c:v>
                </c:pt>
              </c:numCache>
            </c:numRef>
          </c:xVal>
          <c:yVal>
            <c:numRef>
              <c:f>'playground-2'!$L$181:$L$188</c:f>
              <c:numCache>
                <c:formatCode>General</c:formatCode>
                <c:ptCount val="8"/>
                <c:pt idx="0">
                  <c:v>274.39999999999998</c:v>
                </c:pt>
                <c:pt idx="1">
                  <c:v>351</c:v>
                </c:pt>
                <c:pt idx="2">
                  <c:v>442</c:v>
                </c:pt>
                <c:pt idx="3">
                  <c:v>491.2</c:v>
                </c:pt>
                <c:pt idx="4">
                  <c:v>596.20000000000005</c:v>
                </c:pt>
                <c:pt idx="5">
                  <c:v>714.6</c:v>
                </c:pt>
                <c:pt idx="6">
                  <c:v>808.6</c:v>
                </c:pt>
                <c:pt idx="7">
                  <c:v>902.8</c:v>
                </c:pt>
              </c:numCache>
            </c:numRef>
          </c:yVal>
          <c:smooth val="1"/>
          <c:extLst>
            <c:ext xmlns:c16="http://schemas.microsoft.com/office/drawing/2014/chart" uri="{C3380CC4-5D6E-409C-BE32-E72D297353CC}">
              <c16:uniqueId val="{00000000-AA9B-EC4C-BB51-4343EA7092A2}"/>
            </c:ext>
          </c:extLst>
        </c:ser>
        <c:ser>
          <c:idx val="0"/>
          <c:order val="1"/>
          <c:tx>
            <c:strRef>
              <c:f>'playground-2'!$I$179</c:f>
              <c:strCache>
                <c:ptCount val="1"/>
                <c:pt idx="0">
                  <c:v>Multi-Paxos</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'playground-2'!$I$181:$I$189</c:f>
              <c:numCache>
                <c:formatCode>General</c:formatCode>
                <c:ptCount val="9"/>
                <c:pt idx="0">
                  <c:v>6.2153999999999998</c:v>
                </c:pt>
                <c:pt idx="1">
                  <c:v>11.981999999999999</c:v>
                </c:pt>
                <c:pt idx="2">
                  <c:v>15.59</c:v>
                </c:pt>
                <c:pt idx="3">
                  <c:v>18.201000000000001</c:v>
                </c:pt>
                <c:pt idx="4">
                  <c:v>23.096599999999999</c:v>
                </c:pt>
                <c:pt idx="5">
                  <c:v>24.343799999999998</c:v>
                </c:pt>
                <c:pt idx="6">
                  <c:v>24.930400000000002</c:v>
                </c:pt>
                <c:pt idx="7">
                  <c:v>24.944400000000002</c:v>
                </c:pt>
                <c:pt idx="8">
                  <c:v>19.989999999999998</c:v>
                </c:pt>
              </c:numCache>
            </c:numRef>
          </c:xVal>
          <c:yVal>
            <c:numRef>
              <c:f>'playground-2'!$J$181:$J$189</c:f>
              <c:numCache>
                <c:formatCode>General</c:formatCode>
                <c:ptCount val="9"/>
                <c:pt idx="0">
                  <c:v>271</c:v>
                </c:pt>
                <c:pt idx="1">
                  <c:v>286.60000000000002</c:v>
                </c:pt>
                <c:pt idx="2">
                  <c:v>332.4</c:v>
                </c:pt>
                <c:pt idx="3">
                  <c:v>378.2</c:v>
                </c:pt>
                <c:pt idx="4">
                  <c:v>464.2</c:v>
                </c:pt>
                <c:pt idx="5">
                  <c:v>517.4</c:v>
                </c:pt>
                <c:pt idx="6">
                  <c:v>584.79999999999995</c:v>
                </c:pt>
                <c:pt idx="7">
                  <c:v>665.4</c:v>
                </c:pt>
                <c:pt idx="8">
                  <c:v>963.2</c:v>
                </c:pt>
              </c:numCache>
            </c:numRef>
          </c:yVal>
          <c:smooth val="0"/>
          <c:extLst>
            <c:ext xmlns:c16="http://schemas.microsoft.com/office/drawing/2014/chart" uri="{C3380CC4-5D6E-409C-BE32-E72D297353CC}">
              <c16:uniqueId val="{00000001-AA9B-EC4C-BB51-4343EA7092A2}"/>
            </c:ext>
          </c:extLst>
        </c:ser>
        <c:ser>
          <c:idx val="1"/>
          <c:order val="2"/>
          <c:tx>
            <c:strRef>
              <c:f>'playground-2'!$M$179</c:f>
              <c:strCache>
                <c:ptCount val="1"/>
                <c:pt idx="0">
                  <c:v>NOPaxos</c:v>
                </c:pt>
              </c:strCache>
            </c:strRef>
          </c:tx>
          <c:spPr>
            <a:ln w="19050" cap="rnd">
              <a:solidFill>
                <a:schemeClr val="accent2"/>
              </a:solidFill>
              <a:round/>
            </a:ln>
            <a:effectLst/>
          </c:spPr>
          <c:marker>
            <c:symbol val="triangle"/>
            <c:size val="8"/>
            <c:spPr>
              <a:solidFill>
                <a:srgbClr val="FF0000"/>
              </a:solidFill>
              <a:ln w="9525">
                <a:solidFill>
                  <a:srgbClr val="FF0000"/>
                </a:solidFill>
              </a:ln>
              <a:effectLst/>
            </c:spPr>
          </c:marker>
          <c:xVal>
            <c:numRef>
              <c:f>'playground-2'!$M$181:$M$193</c:f>
              <c:numCache>
                <c:formatCode>General</c:formatCode>
                <c:ptCount val="13"/>
                <c:pt idx="0">
                  <c:v>7.3188000000000004</c:v>
                </c:pt>
                <c:pt idx="1">
                  <c:v>14.737</c:v>
                </c:pt>
                <c:pt idx="2">
                  <c:v>22.455200000000001</c:v>
                </c:pt>
                <c:pt idx="3">
                  <c:v>30.359599999999997</c:v>
                </c:pt>
                <c:pt idx="4">
                  <c:v>39.417999999999999</c:v>
                </c:pt>
                <c:pt idx="5">
                  <c:v>61.739599999999996</c:v>
                </c:pt>
                <c:pt idx="6">
                  <c:v>67.721600000000009</c:v>
                </c:pt>
                <c:pt idx="7">
                  <c:v>68.486000000000004</c:v>
                </c:pt>
                <c:pt idx="8">
                  <c:v>68.529600000000002</c:v>
                </c:pt>
                <c:pt idx="9">
                  <c:v>64.766800000000003</c:v>
                </c:pt>
                <c:pt idx="10">
                  <c:v>68.157600000000002</c:v>
                </c:pt>
                <c:pt idx="11">
                  <c:v>69.459000000000003</c:v>
                </c:pt>
                <c:pt idx="12">
                  <c:v>67.438999999999993</c:v>
                </c:pt>
              </c:numCache>
            </c:numRef>
          </c:xVal>
          <c:yVal>
            <c:numRef>
              <c:f>'playground-2'!$N$181:$N$193</c:f>
              <c:numCache>
                <c:formatCode>General</c:formatCode>
                <c:ptCount val="13"/>
                <c:pt idx="0">
                  <c:v>224</c:v>
                </c:pt>
                <c:pt idx="1">
                  <c:v>219</c:v>
                </c:pt>
                <c:pt idx="2">
                  <c:v>212.2</c:v>
                </c:pt>
                <c:pt idx="3">
                  <c:v>205.4</c:v>
                </c:pt>
                <c:pt idx="4">
                  <c:v>195.4</c:v>
                </c:pt>
                <c:pt idx="5">
                  <c:v>259</c:v>
                </c:pt>
                <c:pt idx="6">
                  <c:v>368.6</c:v>
                </c:pt>
                <c:pt idx="7">
                  <c:v>502.8</c:v>
                </c:pt>
                <c:pt idx="8">
                  <c:v>764.8</c:v>
                </c:pt>
                <c:pt idx="9">
                  <c:v>976.6</c:v>
                </c:pt>
                <c:pt idx="10">
                  <c:v>1065.4000000000001</c:v>
                </c:pt>
                <c:pt idx="11">
                  <c:v>1158.2</c:v>
                </c:pt>
                <c:pt idx="12">
                  <c:v>1336.8</c:v>
                </c:pt>
              </c:numCache>
            </c:numRef>
          </c:yVal>
          <c:smooth val="0"/>
          <c:extLst>
            <c:ext xmlns:c16="http://schemas.microsoft.com/office/drawing/2014/chart" uri="{C3380CC4-5D6E-409C-BE32-E72D297353CC}">
              <c16:uniqueId val="{00000002-AA9B-EC4C-BB51-4343EA7092A2}"/>
            </c:ext>
          </c:extLst>
        </c:ser>
        <c:ser>
          <c:idx val="2"/>
          <c:order val="3"/>
          <c:tx>
            <c:strRef>
              <c:f>'playground-2'!$O$179</c:f>
              <c:strCache>
                <c:ptCount val="1"/>
                <c:pt idx="0">
                  <c:v>NOPaxos-Optim</c:v>
                </c:pt>
              </c:strCache>
            </c:strRef>
          </c:tx>
          <c:spPr>
            <a:ln w="19050" cap="rnd">
              <a:solidFill>
                <a:srgbClr val="0070C0"/>
              </a:solidFill>
              <a:round/>
            </a:ln>
            <a:effectLst/>
          </c:spPr>
          <c:marker>
            <c:symbol val="triangle"/>
            <c:size val="8"/>
            <c:spPr>
              <a:solidFill>
                <a:srgbClr val="0070C0"/>
              </a:solidFill>
              <a:ln w="9525">
                <a:solidFill>
                  <a:srgbClr val="0070C0"/>
                </a:solidFill>
              </a:ln>
              <a:effectLst/>
            </c:spPr>
          </c:marker>
          <c:xVal>
            <c:numRef>
              <c:f>'playground-2'!$O$181:$O$190</c:f>
              <c:numCache>
                <c:formatCode>General</c:formatCode>
                <c:ptCount val="10"/>
                <c:pt idx="0">
                  <c:v>8.0625999999999998</c:v>
                </c:pt>
                <c:pt idx="1">
                  <c:v>17.452200000000001</c:v>
                </c:pt>
                <c:pt idx="2">
                  <c:v>24.122</c:v>
                </c:pt>
                <c:pt idx="3">
                  <c:v>34.0486</c:v>
                </c:pt>
                <c:pt idx="4">
                  <c:v>39.157199999999996</c:v>
                </c:pt>
                <c:pt idx="5">
                  <c:v>67.375</c:v>
                </c:pt>
                <c:pt idx="6">
                  <c:v>92.070999999999998</c:v>
                </c:pt>
                <c:pt idx="7">
                  <c:v>104.54519999999999</c:v>
                </c:pt>
                <c:pt idx="8">
                  <c:v>109.0536</c:v>
                </c:pt>
                <c:pt idx="9">
                  <c:v>97.789600000000007</c:v>
                </c:pt>
              </c:numCache>
            </c:numRef>
          </c:xVal>
          <c:yVal>
            <c:numRef>
              <c:f>'playground-2'!$P$181:$P$190</c:f>
              <c:numCache>
                <c:formatCode>General</c:formatCode>
                <c:ptCount val="10"/>
                <c:pt idx="0">
                  <c:v>202</c:v>
                </c:pt>
                <c:pt idx="1">
                  <c:v>179.4</c:v>
                </c:pt>
                <c:pt idx="2">
                  <c:v>186.6</c:v>
                </c:pt>
                <c:pt idx="3">
                  <c:v>184.8</c:v>
                </c:pt>
                <c:pt idx="4">
                  <c:v>200.2</c:v>
                </c:pt>
                <c:pt idx="5">
                  <c:v>220.8</c:v>
                </c:pt>
                <c:pt idx="6">
                  <c:v>275.8</c:v>
                </c:pt>
                <c:pt idx="7">
                  <c:v>339</c:v>
                </c:pt>
                <c:pt idx="8">
                  <c:v>476.8</c:v>
                </c:pt>
                <c:pt idx="9">
                  <c:v>768.6</c:v>
                </c:pt>
              </c:numCache>
            </c:numRef>
          </c:yVal>
          <c:smooth val="0"/>
          <c:extLst>
            <c:ext xmlns:c16="http://schemas.microsoft.com/office/drawing/2014/chart" uri="{C3380CC4-5D6E-409C-BE32-E72D297353CC}">
              <c16:uniqueId val="{00000003-AA9B-EC4C-BB51-4343EA7092A2}"/>
            </c:ext>
          </c:extLst>
        </c:ser>
        <c:ser>
          <c:idx val="6"/>
          <c:order val="4"/>
          <c:tx>
            <c:strRef>
              <c:f>'playground-2'!$Y$179</c:f>
              <c:strCache>
                <c:ptCount val="1"/>
                <c:pt idx="0">
                  <c:v>Domino</c:v>
                </c:pt>
              </c:strCache>
            </c:strRef>
          </c:tx>
          <c:spPr>
            <a:ln w="19050" cap="rnd">
              <a:solidFill>
                <a:schemeClr val="accent6">
                  <a:lumMod val="60000"/>
                  <a:lumOff val="40000"/>
                </a:schemeClr>
              </a:solidFill>
              <a:round/>
            </a:ln>
            <a:effectLst/>
          </c:spPr>
          <c:marker>
            <c:symbol val="star"/>
            <c:size val="8"/>
            <c:spPr>
              <a:noFill/>
              <a:ln w="9525">
                <a:solidFill>
                  <a:schemeClr val="accent6"/>
                </a:solidFill>
              </a:ln>
              <a:effectLst/>
            </c:spPr>
          </c:marker>
          <c:dPt>
            <c:idx val="6"/>
            <c:marker>
              <c:symbol val="star"/>
              <c:size val="8"/>
              <c:spPr>
                <a:noFill/>
                <a:ln w="9525">
                  <a:solidFill>
                    <a:schemeClr val="accent6"/>
                  </a:solidFill>
                </a:ln>
                <a:effectLst/>
              </c:spPr>
            </c:marker>
            <c:bubble3D val="0"/>
            <c:spPr>
              <a:ln w="19050" cap="rnd">
                <a:solidFill>
                  <a:schemeClr val="accent6"/>
                </a:solidFill>
                <a:round/>
              </a:ln>
              <a:effectLst/>
            </c:spPr>
            <c:extLst>
              <c:ext xmlns:c16="http://schemas.microsoft.com/office/drawing/2014/chart" uri="{C3380CC4-5D6E-409C-BE32-E72D297353CC}">
                <c16:uniqueId val="{00000005-AA9B-EC4C-BB51-4343EA7092A2}"/>
              </c:ext>
            </c:extLst>
          </c:dPt>
          <c:xVal>
            <c:numRef>
              <c:f>'playground-2'!$Y$181:$Y$191</c:f>
              <c:numCache>
                <c:formatCode>General</c:formatCode>
                <c:ptCount val="11"/>
                <c:pt idx="0">
                  <c:v>2.504</c:v>
                </c:pt>
                <c:pt idx="1">
                  <c:v>5.3120000000000003</c:v>
                </c:pt>
                <c:pt idx="2">
                  <c:v>7.9003999999999994</c:v>
                </c:pt>
                <c:pt idx="3">
                  <c:v>10.9834</c:v>
                </c:pt>
                <c:pt idx="4">
                  <c:v>14.384399999999999</c:v>
                </c:pt>
                <c:pt idx="5">
                  <c:v>25.488599999999998</c:v>
                </c:pt>
                <c:pt idx="6">
                  <c:v>41.967199999999998</c:v>
                </c:pt>
                <c:pt idx="7">
                  <c:v>52.348199999999999</c:v>
                </c:pt>
                <c:pt idx="8">
                  <c:v>58.2224</c:v>
                </c:pt>
                <c:pt idx="9">
                  <c:v>61.603000000000002</c:v>
                </c:pt>
                <c:pt idx="10">
                  <c:v>63.027000000000001</c:v>
                </c:pt>
              </c:numCache>
            </c:numRef>
          </c:xVal>
          <c:yVal>
            <c:numRef>
              <c:f>'playground-2'!$Z$181:$Z$191</c:f>
              <c:numCache>
                <c:formatCode>General</c:formatCode>
                <c:ptCount val="11"/>
                <c:pt idx="0">
                  <c:v>776.6</c:v>
                </c:pt>
                <c:pt idx="1">
                  <c:v>729.6</c:v>
                </c:pt>
                <c:pt idx="2">
                  <c:v>734.4</c:v>
                </c:pt>
                <c:pt idx="3">
                  <c:v>708.2</c:v>
                </c:pt>
                <c:pt idx="4">
                  <c:v>674.6</c:v>
                </c:pt>
                <c:pt idx="5">
                  <c:v>762.4</c:v>
                </c:pt>
                <c:pt idx="6">
                  <c:v>922</c:v>
                </c:pt>
                <c:pt idx="7">
                  <c:v>1107.8</c:v>
                </c:pt>
                <c:pt idx="8">
                  <c:v>1330.2</c:v>
                </c:pt>
                <c:pt idx="9">
                  <c:v>1569.4</c:v>
                </c:pt>
                <c:pt idx="10">
                  <c:v>1834.8</c:v>
                </c:pt>
              </c:numCache>
            </c:numRef>
          </c:yVal>
          <c:smooth val="1"/>
          <c:extLst>
            <c:ext xmlns:c16="http://schemas.microsoft.com/office/drawing/2014/chart" uri="{C3380CC4-5D6E-409C-BE32-E72D297353CC}">
              <c16:uniqueId val="{00000006-AA9B-EC4C-BB51-4343EA7092A2}"/>
            </c:ext>
          </c:extLst>
        </c:ser>
        <c:ser>
          <c:idx val="7"/>
          <c:order val="5"/>
          <c:tx>
            <c:strRef>
              <c:f>'playground-2'!$AC$179</c:f>
              <c:strCache>
                <c:ptCount val="1"/>
                <c:pt idx="0">
                  <c:v>TOQ</c:v>
                </c:pt>
              </c:strCache>
            </c:strRef>
          </c:tx>
          <c:spPr>
            <a:ln w="19050" cap="rnd">
              <a:solidFill>
                <a:srgbClr val="002060"/>
              </a:solidFill>
              <a:round/>
            </a:ln>
            <a:effectLst/>
          </c:spPr>
          <c:marker>
            <c:symbol val="plus"/>
            <c:size val="8"/>
            <c:spPr>
              <a:noFill/>
              <a:ln w="9525">
                <a:solidFill>
                  <a:srgbClr val="002060"/>
                </a:solidFill>
              </a:ln>
              <a:effectLst/>
            </c:spPr>
          </c:marker>
          <c:xVal>
            <c:numRef>
              <c:f>'playground-2'!$AC$181:$AC$188</c:f>
              <c:numCache>
                <c:formatCode>General</c:formatCode>
                <c:ptCount val="8"/>
                <c:pt idx="0">
                  <c:v>5.3373999999999997</c:v>
                </c:pt>
                <c:pt idx="1">
                  <c:v>10.073600000000001</c:v>
                </c:pt>
                <c:pt idx="2">
                  <c:v>15.155200000000001</c:v>
                </c:pt>
                <c:pt idx="3">
                  <c:v>23.965</c:v>
                </c:pt>
                <c:pt idx="4">
                  <c:v>29.331799999999998</c:v>
                </c:pt>
                <c:pt idx="5">
                  <c:v>32.207000000000001</c:v>
                </c:pt>
                <c:pt idx="6">
                  <c:v>31.0854</c:v>
                </c:pt>
                <c:pt idx="7">
                  <c:v>32.932400000000001</c:v>
                </c:pt>
              </c:numCache>
            </c:numRef>
          </c:xVal>
          <c:yVal>
            <c:numRef>
              <c:f>'playground-2'!$AD$181:$AD$188</c:f>
              <c:numCache>
                <c:formatCode>General</c:formatCode>
                <c:ptCount val="8"/>
                <c:pt idx="0">
                  <c:v>522.79999999999995</c:v>
                </c:pt>
                <c:pt idx="1">
                  <c:v>588.4</c:v>
                </c:pt>
                <c:pt idx="2">
                  <c:v>694.4</c:v>
                </c:pt>
                <c:pt idx="3">
                  <c:v>902.4</c:v>
                </c:pt>
                <c:pt idx="4">
                  <c:v>1384.2</c:v>
                </c:pt>
                <c:pt idx="5">
                  <c:v>1833.2</c:v>
                </c:pt>
                <c:pt idx="6">
                  <c:v>2524.1999999999998</c:v>
                </c:pt>
                <c:pt idx="7">
                  <c:v>2899.2</c:v>
                </c:pt>
              </c:numCache>
            </c:numRef>
          </c:yVal>
          <c:smooth val="1"/>
          <c:extLst>
            <c:ext xmlns:c16="http://schemas.microsoft.com/office/drawing/2014/chart" uri="{C3380CC4-5D6E-409C-BE32-E72D297353CC}">
              <c16:uniqueId val="{00000007-AA9B-EC4C-BB51-4343EA7092A2}"/>
            </c:ext>
          </c:extLst>
        </c:ser>
        <c:ser>
          <c:idx val="5"/>
          <c:order val="6"/>
          <c:tx>
            <c:strRef>
              <c:f>'playground-2'!$U$179</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'playground-2'!$U$181:$U$193</c:f>
              <c:numCache>
                <c:formatCode>General</c:formatCode>
                <c:ptCount val="13"/>
                <c:pt idx="0">
                  <c:v>6.3550000000000004</c:v>
                </c:pt>
                <c:pt idx="1">
                  <c:v>12.753399999999999</c:v>
                </c:pt>
                <c:pt idx="2">
                  <c:v>19.384799999999998</c:v>
                </c:pt>
                <c:pt idx="3">
                  <c:v>25.718799999999998</c:v>
                </c:pt>
                <c:pt idx="4">
                  <c:v>31.263000000000002</c:v>
                </c:pt>
                <c:pt idx="5">
                  <c:v>60.053199999999997</c:v>
                </c:pt>
                <c:pt idx="6">
                  <c:v>104.9164</c:v>
                </c:pt>
                <c:pt idx="7">
                  <c:v>142.08000000000001</c:v>
                </c:pt>
                <c:pt idx="8">
                  <c:v>165.9658</c:v>
                </c:pt>
                <c:pt idx="9">
                  <c:v>178.09879999999998</c:v>
                </c:pt>
                <c:pt idx="10">
                  <c:v>192.0506</c:v>
                </c:pt>
                <c:pt idx="11">
                  <c:v>203.18960000000001</c:v>
                </c:pt>
                <c:pt idx="12">
                  <c:v>193.09560000000002</c:v>
                </c:pt>
              </c:numCache>
            </c:numRef>
          </c:xVal>
          <c:yVal>
            <c:numRef>
              <c:f>'playground-2'!$V$181:$V$193</c:f>
              <c:numCache>
                <c:formatCode>General</c:formatCode>
                <c:ptCount val="13"/>
                <c:pt idx="0">
                  <c:v>262.39999999999998</c:v>
                </c:pt>
                <c:pt idx="1">
                  <c:v>262</c:v>
                </c:pt>
                <c:pt idx="2">
                  <c:v>256.60000000000002</c:v>
                </c:pt>
                <c:pt idx="3">
                  <c:v>257.39999999999998</c:v>
                </c:pt>
                <c:pt idx="4">
                  <c:v>264.2</c:v>
                </c:pt>
                <c:pt idx="5">
                  <c:v>277.8</c:v>
                </c:pt>
                <c:pt idx="6">
                  <c:v>315.2</c:v>
                </c:pt>
                <c:pt idx="7">
                  <c:v>351.2</c:v>
                </c:pt>
                <c:pt idx="8">
                  <c:v>408.2</c:v>
                </c:pt>
                <c:pt idx="9">
                  <c:v>480.4</c:v>
                </c:pt>
                <c:pt idx="10">
                  <c:v>518.79999999999995</c:v>
                </c:pt>
                <c:pt idx="11">
                  <c:v>611.20000000000005</c:v>
                </c:pt>
                <c:pt idx="12">
                  <c:v>858.4</c:v>
                </c:pt>
              </c:numCache>
            </c:numRef>
          </c:yVal>
          <c:smooth val="1"/>
          <c:extLst>
            <c:ext xmlns:c16="http://schemas.microsoft.com/office/drawing/2014/chart" uri="{C3380CC4-5D6E-409C-BE32-E72D297353CC}">
              <c16:uniqueId val="{00000008-AA9B-EC4C-BB51-4343EA7092A2}"/>
            </c:ext>
          </c:extLst>
        </c:ser>
        <c:ser>
          <c:idx val="3"/>
          <c:order val="7"/>
          <c:tx>
            <c:strRef>
              <c:f>'playground-2'!$Q$179</c:f>
              <c:strCache>
                <c:ptCount val="1"/>
                <c:pt idx="0">
                  <c:v>Nezha-Client</c:v>
                </c:pt>
              </c:strCache>
            </c:strRef>
          </c:tx>
          <c:spPr>
            <a:ln w="19050" cap="rnd">
              <a:solidFill>
                <a:schemeClr val="accent4"/>
              </a:solidFill>
              <a:round/>
            </a:ln>
            <a:effectLst/>
          </c:spPr>
          <c:marker>
            <c:symbol val="diamond"/>
            <c:size val="8"/>
            <c:spPr>
              <a:solidFill>
                <a:schemeClr val="accent4"/>
              </a:solidFill>
              <a:ln w="9525">
                <a:solidFill>
                  <a:schemeClr val="accent4"/>
                </a:solidFill>
              </a:ln>
              <a:effectLst/>
            </c:spPr>
          </c:marker>
          <c:xVal>
            <c:numRef>
              <c:f>'playground-2'!$Q$181:$Q$194</c:f>
              <c:numCache>
                <c:formatCode>General</c:formatCode>
                <c:ptCount val="14"/>
                <c:pt idx="0">
                  <c:v>9.9748000000000001</c:v>
                </c:pt>
                <c:pt idx="1">
                  <c:v>19.7424</c:v>
                </c:pt>
                <c:pt idx="2">
                  <c:v>28.685599999999997</c:v>
                </c:pt>
                <c:pt idx="3">
                  <c:v>36.556400000000004</c:v>
                </c:pt>
                <c:pt idx="4">
                  <c:v>45.331000000000003</c:v>
                </c:pt>
                <c:pt idx="5">
                  <c:v>83.303399999999996</c:v>
                </c:pt>
                <c:pt idx="6">
                  <c:v>147.49020000000002</c:v>
                </c:pt>
                <c:pt idx="7">
                  <c:v>182.971</c:v>
                </c:pt>
                <c:pt idx="8">
                  <c:v>190.83960000000002</c:v>
                </c:pt>
                <c:pt idx="9">
                  <c:v>195.96820000000002</c:v>
                </c:pt>
                <c:pt idx="10">
                  <c:v>200.232</c:v>
                </c:pt>
                <c:pt idx="11">
                  <c:v>200.2884</c:v>
                </c:pt>
                <c:pt idx="12">
                  <c:v>192.25299999999999</c:v>
                </c:pt>
                <c:pt idx="13">
                  <c:v>190.85820000000001</c:v>
                </c:pt>
              </c:numCache>
            </c:numRef>
          </c:xVal>
          <c:yVal>
            <c:numRef>
              <c:f>'playground-2'!$R$181:$R$194</c:f>
              <c:numCache>
                <c:formatCode>General</c:formatCode>
                <c:ptCount val="14"/>
                <c:pt idx="0">
                  <c:v>150.4</c:v>
                </c:pt>
                <c:pt idx="1">
                  <c:v>150.19999999999999</c:v>
                </c:pt>
                <c:pt idx="2">
                  <c:v>156</c:v>
                </c:pt>
                <c:pt idx="3">
                  <c:v>161.80000000000001</c:v>
                </c:pt>
                <c:pt idx="4">
                  <c:v>164</c:v>
                </c:pt>
                <c:pt idx="5">
                  <c:v>183</c:v>
                </c:pt>
                <c:pt idx="6">
                  <c:v>206</c:v>
                </c:pt>
                <c:pt idx="7">
                  <c:v>259.39999999999998</c:v>
                </c:pt>
                <c:pt idx="8">
                  <c:v>347.2</c:v>
                </c:pt>
                <c:pt idx="9">
                  <c:v>426.6</c:v>
                </c:pt>
                <c:pt idx="10">
                  <c:v>493.4</c:v>
                </c:pt>
                <c:pt idx="11">
                  <c:v>634.79999999999995</c:v>
                </c:pt>
                <c:pt idx="12">
                  <c:v>940</c:v>
                </c:pt>
                <c:pt idx="13">
                  <c:v>1169.8</c:v>
                </c:pt>
              </c:numCache>
            </c:numRef>
          </c:yVal>
          <c:smooth val="0"/>
          <c:extLst>
            <c:ext xmlns:c16="http://schemas.microsoft.com/office/drawing/2014/chart" uri="{C3380CC4-5D6E-409C-BE32-E72D297353CC}">
              <c16:uniqueId val="{00000009-AA9B-EC4C-BB51-4343EA7092A2}"/>
            </c:ext>
          </c:extLst>
        </c:ser>
        <c:dLbls>
          <c:showLegendKey val="0"/>
          <c:showVal val="0"/>
          <c:showCatName val="0"/>
          <c:showSerName val="0"/>
          <c:showPercent val="0"/>
          <c:showBubbleSize val="0"/>
        </c:dLbls>
        <c:axId val="1553245535"/>
        <c:axId val="1528199839"/>
      </c:scatterChart>
      <c:valAx>
        <c:axId val="1553245535"/>
        <c:scaling>
          <c:orientation val="minMax"/>
          <c:max val="20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b="1"/>
                  <a:t>Throughput</a:t>
                </a:r>
                <a:r>
                  <a:rPr lang="zh-CN" b="1"/>
                  <a:t> </a:t>
                </a:r>
                <a:r>
                  <a:rPr lang="en-US" b="1"/>
                  <a:t>(×1K</a:t>
                </a:r>
                <a:r>
                  <a:rPr lang="zh-CN" b="1"/>
                  <a:t> </a:t>
                </a:r>
                <a:r>
                  <a:rPr lang="en-US" b="1"/>
                  <a:t>reqs/sec)</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28199839"/>
        <c:crosses val="autoZero"/>
        <c:crossBetween val="midCat"/>
        <c:majorUnit val="50"/>
      </c:valAx>
      <c:valAx>
        <c:axId val="1528199839"/>
        <c:scaling>
          <c:orientation val="minMax"/>
          <c:max val="1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en-US" b="1"/>
                  <a:t>Latency</a:t>
                </a:r>
                <a:r>
                  <a:rPr lang="zh-CN" b="1"/>
                  <a:t> </a:t>
                </a:r>
                <a:r>
                  <a:rPr lang="en-US" b="1"/>
                  <a:t>(μs)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53245535"/>
        <c:crosses val="autoZero"/>
        <c:crossBetween val="midCat"/>
        <c:majorUnit val="500"/>
      </c:valAx>
      <c:spPr>
        <a:noFill/>
        <a:ln>
          <a:noFill/>
        </a:ln>
        <a:effectLst/>
      </c:spPr>
    </c:plotArea>
    <c:legend>
      <c:legendPos val="t"/>
      <c:layout>
        <c:manualLayout>
          <c:xMode val="edge"/>
          <c:yMode val="edge"/>
          <c:x val="0.14285714285714285"/>
          <c:y val="4.9603237095363073E-2"/>
          <c:w val="0.80158730158730163"/>
          <c:h val="0.19240398075240597"/>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0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18703703703704"/>
          <c:y val="0.29766777777777775"/>
          <c:w val="0.75318851851851865"/>
          <c:h val="0.43059888888888886"/>
        </c:manualLayout>
      </c:layout>
      <c:scatterChart>
        <c:scatterStyle val="smoothMarker"/>
        <c:varyColors val="0"/>
        <c:ser>
          <c:idx val="1"/>
          <c:order val="0"/>
          <c:tx>
            <c:strRef>
              <c:f>'Raft-2-Open-Loop'!$B$49</c:f>
              <c:strCache>
                <c:ptCount val="1"/>
                <c:pt idx="0">
                  <c:v>Raft-2</c:v>
                </c:pt>
              </c:strCache>
            </c:strRef>
          </c:tx>
          <c:spPr>
            <a:ln w="19050" cap="rnd">
              <a:solidFill>
                <a:schemeClr val="accent2"/>
              </a:solidFill>
              <a:round/>
            </a:ln>
            <a:effectLst/>
          </c:spPr>
          <c:marker>
            <c:symbol val="triangle"/>
            <c:size val="8"/>
            <c:spPr>
              <a:solidFill>
                <a:srgbClr val="FF0000"/>
              </a:solidFill>
              <a:ln w="9525">
                <a:solidFill>
                  <a:srgbClr val="FF0000"/>
                </a:solidFill>
              </a:ln>
              <a:effectLst/>
            </c:spPr>
          </c:marker>
          <c:dPt>
            <c:idx val="6"/>
            <c:marker>
              <c:symbol val="triangle"/>
              <c:size val="8"/>
              <c:spPr>
                <a:solidFill>
                  <a:srgbClr val="FF0000"/>
                </a:solidFill>
                <a:ln w="9525">
                  <a:solidFill>
                    <a:srgbClr val="FF0000"/>
                  </a:solidFill>
                </a:ln>
                <a:effectLst/>
              </c:spPr>
            </c:marker>
            <c:bubble3D val="0"/>
            <c:spPr>
              <a:ln w="19050" cap="rnd">
                <a:solidFill>
                  <a:srgbClr val="FF0000"/>
                </a:solidFill>
                <a:round/>
              </a:ln>
              <a:effectLst/>
            </c:spPr>
            <c:extLst>
              <c:ext xmlns:c16="http://schemas.microsoft.com/office/drawing/2014/chart" uri="{C3380CC4-5D6E-409C-BE32-E72D297353CC}">
                <c16:uniqueId val="{00000001-4FBC-D942-BEED-2BBCC9F58E72}"/>
              </c:ext>
            </c:extLst>
          </c:dPt>
          <c:xVal>
            <c:numRef>
              <c:f>'Raft-2-Open-Loop'!$B$51:$B$57</c:f>
              <c:numCache>
                <c:formatCode>General</c:formatCode>
                <c:ptCount val="7"/>
                <c:pt idx="0">
                  <c:v>4.9918000000000005</c:v>
                </c:pt>
                <c:pt idx="1">
                  <c:v>9.9771999999999998</c:v>
                </c:pt>
                <c:pt idx="2">
                  <c:v>14.9222</c:v>
                </c:pt>
                <c:pt idx="3">
                  <c:v>19.914999999999999</c:v>
                </c:pt>
                <c:pt idx="4">
                  <c:v>24.830400000000001</c:v>
                </c:pt>
                <c:pt idx="5">
                  <c:v>29.675599999999999</c:v>
                </c:pt>
                <c:pt idx="6">
                  <c:v>30</c:v>
                </c:pt>
              </c:numCache>
            </c:numRef>
          </c:xVal>
          <c:yVal>
            <c:numRef>
              <c:f>'Raft-2-Open-Loop'!$C$51:$C$57</c:f>
              <c:numCache>
                <c:formatCode>General</c:formatCode>
                <c:ptCount val="7"/>
                <c:pt idx="0">
                  <c:v>4.2836000000000007</c:v>
                </c:pt>
                <c:pt idx="1">
                  <c:v>4.6711999999999998</c:v>
                </c:pt>
                <c:pt idx="2">
                  <c:v>5.3306000000000004</c:v>
                </c:pt>
                <c:pt idx="3">
                  <c:v>6.0438000000000001</c:v>
                </c:pt>
                <c:pt idx="4">
                  <c:v>6.1938000000000004</c:v>
                </c:pt>
                <c:pt idx="5">
                  <c:v>6.5076000000000001</c:v>
                </c:pt>
                <c:pt idx="6">
                  <c:v>100</c:v>
                </c:pt>
              </c:numCache>
            </c:numRef>
          </c:yVal>
          <c:smooth val="0"/>
          <c:extLst>
            <c:ext xmlns:c16="http://schemas.microsoft.com/office/drawing/2014/chart" uri="{C3380CC4-5D6E-409C-BE32-E72D297353CC}">
              <c16:uniqueId val="{00000002-4FBC-D942-BEED-2BBCC9F58E72}"/>
            </c:ext>
          </c:extLst>
        </c:ser>
        <c:ser>
          <c:idx val="0"/>
          <c:order val="1"/>
          <c:tx>
            <c:strRef>
              <c:f>'Raft-2-Open-Loop'!$D$49</c:f>
              <c:strCache>
                <c:ptCount val="1"/>
                <c:pt idx="0">
                  <c:v>Nezha-Non-Proxy</c:v>
                </c:pt>
              </c:strCache>
            </c:strRef>
          </c:tx>
          <c:spPr>
            <a:ln w="19050" cap="rnd">
              <a:solidFill>
                <a:srgbClr val="00B050"/>
              </a:solidFill>
              <a:round/>
            </a:ln>
            <a:effectLst/>
          </c:spPr>
          <c:marker>
            <c:symbol val="circle"/>
            <c:size val="8"/>
            <c:spPr>
              <a:solidFill>
                <a:srgbClr val="00B050"/>
              </a:solidFill>
              <a:ln w="9525">
                <a:noFill/>
              </a:ln>
              <a:effectLst/>
            </c:spPr>
          </c:marker>
          <c:xVal>
            <c:numRef>
              <c:f>'Raft-2-Open-Loop'!$D$51:$D$61</c:f>
              <c:numCache>
                <c:formatCode>General</c:formatCode>
                <c:ptCount val="11"/>
                <c:pt idx="0">
                  <c:v>4.9901999999999997</c:v>
                </c:pt>
                <c:pt idx="1">
                  <c:v>9.9854000000000003</c:v>
                </c:pt>
                <c:pt idx="2">
                  <c:v>14.994</c:v>
                </c:pt>
                <c:pt idx="3">
                  <c:v>19.983799999999999</c:v>
                </c:pt>
                <c:pt idx="4">
                  <c:v>24.984000000000002</c:v>
                </c:pt>
                <c:pt idx="5">
                  <c:v>29.9316</c:v>
                </c:pt>
                <c:pt idx="6">
                  <c:v>39.872199999999999</c:v>
                </c:pt>
                <c:pt idx="7">
                  <c:v>59.243600000000001</c:v>
                </c:pt>
                <c:pt idx="8">
                  <c:v>78.883200000000002</c:v>
                </c:pt>
                <c:pt idx="9">
                  <c:v>87.790600000000012</c:v>
                </c:pt>
                <c:pt idx="10">
                  <c:v>112.961</c:v>
                </c:pt>
              </c:numCache>
            </c:numRef>
          </c:xVal>
          <c:yVal>
            <c:numRef>
              <c:f>'Raft-2-Open-Loop'!$E$51:$E$61</c:f>
              <c:numCache>
                <c:formatCode>General</c:formatCode>
                <c:ptCount val="11"/>
                <c:pt idx="0">
                  <c:v>2.6064000000000003</c:v>
                </c:pt>
                <c:pt idx="1">
                  <c:v>3.0716000000000001</c:v>
                </c:pt>
                <c:pt idx="2">
                  <c:v>3.3968000000000003</c:v>
                </c:pt>
                <c:pt idx="3">
                  <c:v>3.5836000000000001</c:v>
                </c:pt>
                <c:pt idx="4">
                  <c:v>3.6848000000000001</c:v>
                </c:pt>
                <c:pt idx="5">
                  <c:v>3.85</c:v>
                </c:pt>
                <c:pt idx="6">
                  <c:v>3.9218000000000002</c:v>
                </c:pt>
                <c:pt idx="7">
                  <c:v>4.3243999999999998</c:v>
                </c:pt>
                <c:pt idx="8">
                  <c:v>5.1778000000000004</c:v>
                </c:pt>
                <c:pt idx="9">
                  <c:v>7.6688000000000001</c:v>
                </c:pt>
                <c:pt idx="10">
                  <c:v>20.855599999999999</c:v>
                </c:pt>
              </c:numCache>
            </c:numRef>
          </c:yVal>
          <c:smooth val="0"/>
          <c:extLst>
            <c:ext xmlns:c16="http://schemas.microsoft.com/office/drawing/2014/chart" uri="{C3380CC4-5D6E-409C-BE32-E72D297353CC}">
              <c16:uniqueId val="{00000003-4FBC-D942-BEED-2BBCC9F58E72}"/>
            </c:ext>
          </c:extLst>
        </c:ser>
        <c:ser>
          <c:idx val="2"/>
          <c:order val="2"/>
          <c:tx>
            <c:strRef>
              <c:f>'Raft-2-Open-Loop'!$F$49</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'Raft-2-Open-Loop'!$F$51:$F$61</c:f>
              <c:numCache>
                <c:formatCode>General</c:formatCode>
                <c:ptCount val="11"/>
                <c:pt idx="0">
                  <c:v>4.9921999999999995</c:v>
                </c:pt>
                <c:pt idx="1">
                  <c:v>9.9867999999999988</c:v>
                </c:pt>
                <c:pt idx="2">
                  <c:v>14.992599999999999</c:v>
                </c:pt>
                <c:pt idx="3">
                  <c:v>19.9816</c:v>
                </c:pt>
                <c:pt idx="4">
                  <c:v>24.981200000000001</c:v>
                </c:pt>
                <c:pt idx="5">
                  <c:v>29.9268</c:v>
                </c:pt>
                <c:pt idx="6">
                  <c:v>39.876800000000003</c:v>
                </c:pt>
                <c:pt idx="7">
                  <c:v>59.175199999999997</c:v>
                </c:pt>
                <c:pt idx="8">
                  <c:v>78.606200000000001</c:v>
                </c:pt>
                <c:pt idx="9">
                  <c:v>87.146000000000001</c:v>
                </c:pt>
                <c:pt idx="10">
                  <c:v>89.447399999999988</c:v>
                </c:pt>
              </c:numCache>
            </c:numRef>
          </c:xVal>
          <c:yVal>
            <c:numRef>
              <c:f>'Raft-2-Open-Loop'!$G$51:$G$61</c:f>
              <c:numCache>
                <c:formatCode>General</c:formatCode>
                <c:ptCount val="11"/>
                <c:pt idx="0">
                  <c:v>2.581</c:v>
                </c:pt>
                <c:pt idx="1">
                  <c:v>3.1665999999999999</c:v>
                </c:pt>
                <c:pt idx="2">
                  <c:v>3.5044</c:v>
                </c:pt>
                <c:pt idx="3">
                  <c:v>3.8461999999999996</c:v>
                </c:pt>
                <c:pt idx="4">
                  <c:v>3.9591999999999996</c:v>
                </c:pt>
                <c:pt idx="5">
                  <c:v>3.9868000000000001</c:v>
                </c:pt>
                <c:pt idx="6">
                  <c:v>4.0743999999999998</c:v>
                </c:pt>
                <c:pt idx="7">
                  <c:v>4.7178000000000004</c:v>
                </c:pt>
                <c:pt idx="8">
                  <c:v>5.8343999999999996</c:v>
                </c:pt>
                <c:pt idx="9">
                  <c:v>7.0868000000000002</c:v>
                </c:pt>
                <c:pt idx="10">
                  <c:v>35.447800000000001</c:v>
                </c:pt>
              </c:numCache>
            </c:numRef>
          </c:yVal>
          <c:smooth val="0"/>
          <c:extLst>
            <c:ext xmlns:c16="http://schemas.microsoft.com/office/drawing/2014/chart" uri="{C3380CC4-5D6E-409C-BE32-E72D297353CC}">
              <c16:uniqueId val="{00000004-4FBC-D942-BEED-2BBCC9F58E72}"/>
            </c:ext>
          </c:extLst>
        </c:ser>
        <c:dLbls>
          <c:showLegendKey val="0"/>
          <c:showVal val="0"/>
          <c:showCatName val="0"/>
          <c:showSerName val="0"/>
          <c:showPercent val="0"/>
          <c:showBubbleSize val="0"/>
        </c:dLbls>
        <c:axId val="701893359"/>
        <c:axId val="697162911"/>
      </c:scatterChart>
      <c:valAx>
        <c:axId val="701893359"/>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697162911"/>
        <c:crosses val="autoZero"/>
        <c:crossBetween val="midCat"/>
        <c:majorUnit val="20"/>
      </c:valAx>
      <c:valAx>
        <c:axId val="697162911"/>
        <c:scaling>
          <c:orientation val="minMax"/>
          <c:max val="10"/>
          <c:min val="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701893359"/>
        <c:crosses val="autoZero"/>
        <c:crossBetween val="midCat"/>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4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18703703703704"/>
          <c:y val="0.29650638888888881"/>
          <c:w val="0.76259592592592595"/>
          <c:h val="0.43176027777777776"/>
        </c:manualLayout>
      </c:layout>
      <c:scatterChart>
        <c:scatterStyle val="smoothMarker"/>
        <c:varyColors val="0"/>
        <c:ser>
          <c:idx val="2"/>
          <c:order val="0"/>
          <c:tx>
            <c:strRef>
              <c:f>'Raft-2-Close-Loop'!$A$146</c:f>
              <c:strCache>
                <c:ptCount val="1"/>
                <c:pt idx="0">
                  <c:v>Raft-1</c:v>
                </c:pt>
              </c:strCache>
            </c:strRef>
          </c:tx>
          <c:spPr>
            <a:ln w="19050" cap="rnd">
              <a:solidFill>
                <a:schemeClr val="accent1"/>
              </a:solidFill>
              <a:round/>
            </a:ln>
            <a:effectLst/>
          </c:spPr>
          <c:marker>
            <c:symbol val="diamond"/>
            <c:size val="8"/>
            <c:spPr>
              <a:solidFill>
                <a:srgbClr val="0070C0"/>
              </a:solidFill>
              <a:ln w="9525">
                <a:solidFill>
                  <a:srgbClr val="0070C0"/>
                </a:solidFill>
              </a:ln>
              <a:effectLst/>
            </c:spPr>
          </c:marker>
          <c:xVal>
            <c:numRef>
              <c:f>'Raft-2-Close-Loop'!$A$148:$A$157</c:f>
              <c:numCache>
                <c:formatCode>General</c:formatCode>
                <c:ptCount val="10"/>
                <c:pt idx="0">
                  <c:v>0.58079999999999998</c:v>
                </c:pt>
                <c:pt idx="1">
                  <c:v>0.98480000000000001</c:v>
                </c:pt>
                <c:pt idx="2">
                  <c:v>1.8180000000000001</c:v>
                </c:pt>
                <c:pt idx="3">
                  <c:v>2.427</c:v>
                </c:pt>
                <c:pt idx="4">
                  <c:v>2.9811999999999999</c:v>
                </c:pt>
                <c:pt idx="5">
                  <c:v>3.3264</c:v>
                </c:pt>
                <c:pt idx="6">
                  <c:v>4.5383999999999993</c:v>
                </c:pt>
                <c:pt idx="7">
                  <c:v>4.4946000000000002</c:v>
                </c:pt>
                <c:pt idx="8">
                  <c:v>4.5203999999999995</c:v>
                </c:pt>
                <c:pt idx="9">
                  <c:v>4.2553999999999998</c:v>
                </c:pt>
              </c:numCache>
            </c:numRef>
          </c:xVal>
          <c:yVal>
            <c:numRef>
              <c:f>'Raft-2-Close-Loop'!$B$148:$B$157</c:f>
              <c:numCache>
                <c:formatCode>General</c:formatCode>
                <c:ptCount val="10"/>
                <c:pt idx="0">
                  <c:v>1.6694</c:v>
                </c:pt>
                <c:pt idx="1">
                  <c:v>1.9462000000000002</c:v>
                </c:pt>
                <c:pt idx="2">
                  <c:v>2.0404</c:v>
                </c:pt>
                <c:pt idx="3">
                  <c:v>2.2641999999999998</c:v>
                </c:pt>
                <c:pt idx="4">
                  <c:v>2.4750000000000001</c:v>
                </c:pt>
                <c:pt idx="5">
                  <c:v>2.8540000000000001</c:v>
                </c:pt>
                <c:pt idx="6">
                  <c:v>4.4083999999999994</c:v>
                </c:pt>
                <c:pt idx="7">
                  <c:v>6.5848000000000004</c:v>
                </c:pt>
                <c:pt idx="8">
                  <c:v>8.7073999999999998</c:v>
                </c:pt>
                <c:pt idx="9">
                  <c:v>13.934200000000001</c:v>
                </c:pt>
              </c:numCache>
            </c:numRef>
          </c:yVal>
          <c:smooth val="1"/>
          <c:extLst>
            <c:ext xmlns:c16="http://schemas.microsoft.com/office/drawing/2014/chart" uri="{C3380CC4-5D6E-409C-BE32-E72D297353CC}">
              <c16:uniqueId val="{00000000-0CE2-FB4D-B2AD-00796AC988D1}"/>
            </c:ext>
          </c:extLst>
        </c:ser>
        <c:ser>
          <c:idx val="0"/>
          <c:order val="1"/>
          <c:tx>
            <c:strRef>
              <c:f>'Raft-2-Close-Loop'!$C$146</c:f>
              <c:strCache>
                <c:ptCount val="1"/>
                <c:pt idx="0">
                  <c:v>Raft-2</c:v>
                </c:pt>
              </c:strCache>
            </c:strRef>
          </c:tx>
          <c:spPr>
            <a:ln w="19050" cap="rnd">
              <a:solidFill>
                <a:srgbClr val="FF0000"/>
              </a:solidFill>
              <a:round/>
            </a:ln>
            <a:effectLst/>
          </c:spPr>
          <c:marker>
            <c:symbol val="triangle"/>
            <c:size val="8"/>
            <c:spPr>
              <a:solidFill>
                <a:srgbClr val="FF0000"/>
              </a:solidFill>
              <a:ln w="9525">
                <a:solidFill>
                  <a:srgbClr val="FF0000"/>
                </a:solidFill>
              </a:ln>
              <a:effectLst/>
            </c:spPr>
          </c:marker>
          <c:xVal>
            <c:numRef>
              <c:f>'Raft-2-Close-Loop'!$C$148:$C$158</c:f>
              <c:numCache>
                <c:formatCode>General</c:formatCode>
                <c:ptCount val="11"/>
                <c:pt idx="0">
                  <c:v>2.194</c:v>
                </c:pt>
                <c:pt idx="1">
                  <c:v>3.8041999999999998</c:v>
                </c:pt>
                <c:pt idx="2">
                  <c:v>5.2779999999999996</c:v>
                </c:pt>
                <c:pt idx="3">
                  <c:v>6.8751999999999995</c:v>
                </c:pt>
                <c:pt idx="4">
                  <c:v>10.016999999999999</c:v>
                </c:pt>
                <c:pt idx="5">
                  <c:v>12.869399999999999</c:v>
                </c:pt>
                <c:pt idx="6">
                  <c:v>15.662799999999999</c:v>
                </c:pt>
                <c:pt idx="7">
                  <c:v>19.8888</c:v>
                </c:pt>
                <c:pt idx="8">
                  <c:v>26.214200000000002</c:v>
                </c:pt>
                <c:pt idx="9">
                  <c:v>30.7668</c:v>
                </c:pt>
                <c:pt idx="10">
                  <c:v>30.667000000000002</c:v>
                </c:pt>
              </c:numCache>
            </c:numRef>
          </c:xVal>
          <c:yVal>
            <c:numRef>
              <c:f>'Raft-2-Close-Loop'!$D$148:$D$158</c:f>
              <c:numCache>
                <c:formatCode>General</c:formatCode>
                <c:ptCount val="11"/>
                <c:pt idx="0">
                  <c:v>4.3068</c:v>
                </c:pt>
                <c:pt idx="1">
                  <c:v>4.8448000000000002</c:v>
                </c:pt>
                <c:pt idx="2">
                  <c:v>5.3046000000000006</c:v>
                </c:pt>
                <c:pt idx="3">
                  <c:v>5.6130000000000004</c:v>
                </c:pt>
                <c:pt idx="4">
                  <c:v>5.9728000000000003</c:v>
                </c:pt>
                <c:pt idx="5">
                  <c:v>6.2611999999999997</c:v>
                </c:pt>
                <c:pt idx="6">
                  <c:v>6.3156000000000008</c:v>
                </c:pt>
                <c:pt idx="7">
                  <c:v>7.1426000000000007</c:v>
                </c:pt>
                <c:pt idx="8">
                  <c:v>7.9716000000000005</c:v>
                </c:pt>
                <c:pt idx="9">
                  <c:v>9.563600000000001</c:v>
                </c:pt>
                <c:pt idx="10">
                  <c:v>11.748200000000001</c:v>
                </c:pt>
              </c:numCache>
            </c:numRef>
          </c:yVal>
          <c:smooth val="1"/>
          <c:extLst>
            <c:ext xmlns:c16="http://schemas.microsoft.com/office/drawing/2014/chart" uri="{C3380CC4-5D6E-409C-BE32-E72D297353CC}">
              <c16:uniqueId val="{00000001-0CE2-FB4D-B2AD-00796AC988D1}"/>
            </c:ext>
          </c:extLst>
        </c:ser>
        <c:ser>
          <c:idx val="1"/>
          <c:order val="2"/>
          <c:tx>
            <c:strRef>
              <c:f>'Raft-2-Close-Loop'!$E$146</c:f>
              <c:strCache>
                <c:ptCount val="1"/>
                <c:pt idx="0">
                  <c:v>Nezha-Non-Proxy</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'Raft-2-Close-Loop'!$E$148:$E$158</c:f>
              <c:numCache>
                <c:formatCode>General</c:formatCode>
                <c:ptCount val="11"/>
                <c:pt idx="0">
                  <c:v>3.6844000000000001</c:v>
                </c:pt>
                <c:pt idx="1">
                  <c:v>6.66</c:v>
                </c:pt>
                <c:pt idx="2">
                  <c:v>8.9776000000000007</c:v>
                </c:pt>
                <c:pt idx="3">
                  <c:v>11.5496</c:v>
                </c:pt>
                <c:pt idx="4">
                  <c:v>14.9864</c:v>
                </c:pt>
                <c:pt idx="5">
                  <c:v>19.952400000000001</c:v>
                </c:pt>
                <c:pt idx="6">
                  <c:v>24.004799999999999</c:v>
                </c:pt>
                <c:pt idx="7">
                  <c:v>31.367999999999999</c:v>
                </c:pt>
                <c:pt idx="8">
                  <c:v>55.595800000000004</c:v>
                </c:pt>
                <c:pt idx="9">
                  <c:v>77.508200000000002</c:v>
                </c:pt>
                <c:pt idx="10">
                  <c:v>74.218800000000002</c:v>
                </c:pt>
              </c:numCache>
            </c:numRef>
          </c:xVal>
          <c:yVal>
            <c:numRef>
              <c:f>'Raft-2-Close-Loop'!$F$148:$F$158</c:f>
              <c:numCache>
                <c:formatCode>General</c:formatCode>
                <c:ptCount val="11"/>
                <c:pt idx="0">
                  <c:v>2.6932</c:v>
                </c:pt>
                <c:pt idx="1">
                  <c:v>2.8841999999999999</c:v>
                </c:pt>
                <c:pt idx="2">
                  <c:v>3.2028000000000003</c:v>
                </c:pt>
                <c:pt idx="3">
                  <c:v>3.3592</c:v>
                </c:pt>
                <c:pt idx="4">
                  <c:v>4.0304000000000002</c:v>
                </c:pt>
                <c:pt idx="5">
                  <c:v>4.0286</c:v>
                </c:pt>
                <c:pt idx="6">
                  <c:v>4.1966000000000001</c:v>
                </c:pt>
                <c:pt idx="7">
                  <c:v>4.8321999999999994</c:v>
                </c:pt>
                <c:pt idx="8">
                  <c:v>4.8304</c:v>
                </c:pt>
                <c:pt idx="9">
                  <c:v>6.4051999999999998</c:v>
                </c:pt>
                <c:pt idx="10">
                  <c:v>7.3986000000000001</c:v>
                </c:pt>
              </c:numCache>
            </c:numRef>
          </c:yVal>
          <c:smooth val="1"/>
          <c:extLst>
            <c:ext xmlns:c16="http://schemas.microsoft.com/office/drawing/2014/chart" uri="{C3380CC4-5D6E-409C-BE32-E72D297353CC}">
              <c16:uniqueId val="{00000002-0CE2-FB4D-B2AD-00796AC988D1}"/>
            </c:ext>
          </c:extLst>
        </c:ser>
        <c:ser>
          <c:idx val="3"/>
          <c:order val="3"/>
          <c:tx>
            <c:strRef>
              <c:f>'Raft-2-Close-Loop'!$G$146</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'Raft-2-Close-Loop'!$G$148:$G$158</c:f>
              <c:numCache>
                <c:formatCode>General</c:formatCode>
                <c:ptCount val="11"/>
                <c:pt idx="0">
                  <c:v>4.298</c:v>
                </c:pt>
                <c:pt idx="1">
                  <c:v>7.5519999999999996</c:v>
                </c:pt>
                <c:pt idx="2">
                  <c:v>10.171200000000001</c:v>
                </c:pt>
                <c:pt idx="3">
                  <c:v>12.708600000000001</c:v>
                </c:pt>
                <c:pt idx="4">
                  <c:v>16.823400000000003</c:v>
                </c:pt>
                <c:pt idx="5">
                  <c:v>17.749400000000001</c:v>
                </c:pt>
                <c:pt idx="6">
                  <c:v>25.809200000000001</c:v>
                </c:pt>
                <c:pt idx="7">
                  <c:v>31.756400000000003</c:v>
                </c:pt>
                <c:pt idx="8">
                  <c:v>60.052599999999998</c:v>
                </c:pt>
                <c:pt idx="9">
                  <c:v>78.922399999999996</c:v>
                </c:pt>
                <c:pt idx="10">
                  <c:v>73.361000000000004</c:v>
                </c:pt>
              </c:numCache>
            </c:numRef>
          </c:xVal>
          <c:yVal>
            <c:numRef>
              <c:f>'Raft-2-Close-Loop'!$H$148:$H$158</c:f>
              <c:numCache>
                <c:formatCode>General</c:formatCode>
                <c:ptCount val="11"/>
                <c:pt idx="0">
                  <c:v>2.3128000000000002</c:v>
                </c:pt>
                <c:pt idx="1">
                  <c:v>2.5470000000000002</c:v>
                </c:pt>
                <c:pt idx="2">
                  <c:v>2.8468</c:v>
                </c:pt>
                <c:pt idx="3">
                  <c:v>3.1070000000000002</c:v>
                </c:pt>
                <c:pt idx="4">
                  <c:v>3.5985999999999998</c:v>
                </c:pt>
                <c:pt idx="5">
                  <c:v>3.9825999999999997</c:v>
                </c:pt>
                <c:pt idx="6">
                  <c:v>4.2596000000000007</c:v>
                </c:pt>
                <c:pt idx="7">
                  <c:v>5.0308000000000002</c:v>
                </c:pt>
                <c:pt idx="8">
                  <c:v>4.7288000000000006</c:v>
                </c:pt>
                <c:pt idx="9">
                  <c:v>6.5246000000000004</c:v>
                </c:pt>
                <c:pt idx="10">
                  <c:v>7.556</c:v>
                </c:pt>
              </c:numCache>
            </c:numRef>
          </c:yVal>
          <c:smooth val="1"/>
          <c:extLst>
            <c:ext xmlns:c16="http://schemas.microsoft.com/office/drawing/2014/chart" uri="{C3380CC4-5D6E-409C-BE32-E72D297353CC}">
              <c16:uniqueId val="{00000003-0CE2-FB4D-B2AD-00796AC988D1}"/>
            </c:ext>
          </c:extLst>
        </c:ser>
        <c:dLbls>
          <c:showLegendKey val="0"/>
          <c:showVal val="0"/>
          <c:showCatName val="0"/>
          <c:showSerName val="0"/>
          <c:showPercent val="0"/>
          <c:showBubbleSize val="0"/>
        </c:dLbls>
        <c:axId val="771181871"/>
        <c:axId val="704047999"/>
      </c:scatterChart>
      <c:valAx>
        <c:axId val="7711818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04047999"/>
        <c:crosses val="autoZero"/>
        <c:crossBetween val="midCat"/>
        <c:majorUnit val="20"/>
      </c:valAx>
      <c:valAx>
        <c:axId val="704047999"/>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771181871"/>
        <c:crosses val="autoZero"/>
        <c:crossBetween val="midCat"/>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0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22089278312687"/>
          <c:y val="0.29220007655293084"/>
          <c:w val="0.72844925202767929"/>
          <c:h val="0.42542732939632555"/>
        </c:manualLayout>
      </c:layout>
      <c:scatterChart>
        <c:scatterStyle val="smoothMarker"/>
        <c:varyColors val="0"/>
        <c:ser>
          <c:idx val="4"/>
          <c:order val="0"/>
          <c:tx>
            <c:strRef>
              <c:f>'closed-loop-event-driven'!$K$121</c:f>
              <c:strCache>
                <c:ptCount val="1"/>
                <c:pt idx="0">
                  <c:v>Fast Paxos</c:v>
                </c:pt>
              </c:strCache>
            </c:strRef>
          </c:tx>
          <c:spPr>
            <a:ln w="19050" cap="rnd">
              <a:solidFill>
                <a:srgbClr val="C00000"/>
              </a:solidFill>
              <a:round/>
            </a:ln>
            <a:effectLst/>
          </c:spPr>
          <c:marker>
            <c:symbol val="square"/>
            <c:size val="8"/>
            <c:spPr>
              <a:solidFill>
                <a:srgbClr val="C00000"/>
              </a:solidFill>
              <a:ln w="9525">
                <a:solidFill>
                  <a:srgbClr val="C00000"/>
                </a:solidFill>
              </a:ln>
              <a:effectLst/>
            </c:spPr>
          </c:marker>
          <c:xVal>
            <c:numRef>
              <c:f>'closed-loop-event-driven'!$K$123:$K$130</c:f>
              <c:numCache>
                <c:formatCode>General</c:formatCode>
                <c:ptCount val="8"/>
                <c:pt idx="0">
                  <c:v>5.7996000000000008</c:v>
                </c:pt>
                <c:pt idx="1">
                  <c:v>9.7222000000000008</c:v>
                </c:pt>
                <c:pt idx="2">
                  <c:v>6.8428000000000004</c:v>
                </c:pt>
                <c:pt idx="3">
                  <c:v>6.4298000000000002</c:v>
                </c:pt>
                <c:pt idx="4">
                  <c:v>7.6257999999999999</c:v>
                </c:pt>
                <c:pt idx="5">
                  <c:v>8.0986000000000011</c:v>
                </c:pt>
                <c:pt idx="6">
                  <c:v>8.3989999999999991</c:v>
                </c:pt>
                <c:pt idx="7">
                  <c:v>9.8907999999999987</c:v>
                </c:pt>
              </c:numCache>
            </c:numRef>
          </c:xVal>
          <c:yVal>
            <c:numRef>
              <c:f>'closed-loop-event-driven'!$L$123:$L$130</c:f>
              <c:numCache>
                <c:formatCode>General</c:formatCode>
                <c:ptCount val="8"/>
                <c:pt idx="0">
                  <c:v>274.39999999999998</c:v>
                </c:pt>
                <c:pt idx="1">
                  <c:v>351</c:v>
                </c:pt>
                <c:pt idx="2">
                  <c:v>442</c:v>
                </c:pt>
                <c:pt idx="3">
                  <c:v>491.2</c:v>
                </c:pt>
                <c:pt idx="4">
                  <c:v>596.20000000000005</c:v>
                </c:pt>
                <c:pt idx="5">
                  <c:v>714.6</c:v>
                </c:pt>
                <c:pt idx="6">
                  <c:v>808.6</c:v>
                </c:pt>
                <c:pt idx="7">
                  <c:v>902.8</c:v>
                </c:pt>
              </c:numCache>
            </c:numRef>
          </c:yVal>
          <c:smooth val="1"/>
          <c:extLst>
            <c:ext xmlns:c16="http://schemas.microsoft.com/office/drawing/2014/chart" uri="{C3380CC4-5D6E-409C-BE32-E72D297353CC}">
              <c16:uniqueId val="{00000000-BF29-9940-A5F7-C64DA9F994F3}"/>
            </c:ext>
          </c:extLst>
        </c:ser>
        <c:ser>
          <c:idx val="0"/>
          <c:order val="1"/>
          <c:tx>
            <c:strRef>
              <c:f>'closed-loop-event-driven'!$I$121</c:f>
              <c:strCache>
                <c:ptCount val="1"/>
                <c:pt idx="0">
                  <c:v>Multi-Paxos</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'closed-loop-event-driven'!$I$123:$I$131</c:f>
              <c:numCache>
                <c:formatCode>General</c:formatCode>
                <c:ptCount val="9"/>
                <c:pt idx="0">
                  <c:v>6.2153999999999998</c:v>
                </c:pt>
                <c:pt idx="1">
                  <c:v>11.981999999999999</c:v>
                </c:pt>
                <c:pt idx="2">
                  <c:v>15.59</c:v>
                </c:pt>
                <c:pt idx="3">
                  <c:v>18.201000000000001</c:v>
                </c:pt>
                <c:pt idx="4">
                  <c:v>23.096599999999999</c:v>
                </c:pt>
                <c:pt idx="5">
                  <c:v>24.343799999999998</c:v>
                </c:pt>
                <c:pt idx="6">
                  <c:v>24.930400000000002</c:v>
                </c:pt>
                <c:pt idx="7">
                  <c:v>24.944400000000002</c:v>
                </c:pt>
                <c:pt idx="8">
                  <c:v>19.989999999999998</c:v>
                </c:pt>
              </c:numCache>
            </c:numRef>
          </c:xVal>
          <c:yVal>
            <c:numRef>
              <c:f>'closed-loop-event-driven'!$J$123:$J$131</c:f>
              <c:numCache>
                <c:formatCode>General</c:formatCode>
                <c:ptCount val="9"/>
                <c:pt idx="0">
                  <c:v>271</c:v>
                </c:pt>
                <c:pt idx="1">
                  <c:v>286.60000000000002</c:v>
                </c:pt>
                <c:pt idx="2">
                  <c:v>332.4</c:v>
                </c:pt>
                <c:pt idx="3">
                  <c:v>378.2</c:v>
                </c:pt>
                <c:pt idx="4">
                  <c:v>464.2</c:v>
                </c:pt>
                <c:pt idx="5">
                  <c:v>517.4</c:v>
                </c:pt>
                <c:pt idx="6">
                  <c:v>584.79999999999995</c:v>
                </c:pt>
                <c:pt idx="7">
                  <c:v>665.4</c:v>
                </c:pt>
                <c:pt idx="8">
                  <c:v>963.2</c:v>
                </c:pt>
              </c:numCache>
            </c:numRef>
          </c:yVal>
          <c:smooth val="0"/>
          <c:extLst>
            <c:ext xmlns:c16="http://schemas.microsoft.com/office/drawing/2014/chart" uri="{C3380CC4-5D6E-409C-BE32-E72D297353CC}">
              <c16:uniqueId val="{00000001-BF29-9940-A5F7-C64DA9F994F3}"/>
            </c:ext>
          </c:extLst>
        </c:ser>
        <c:ser>
          <c:idx val="1"/>
          <c:order val="2"/>
          <c:tx>
            <c:strRef>
              <c:f>'closed-loop-event-driven'!$M$121</c:f>
              <c:strCache>
                <c:ptCount val="1"/>
                <c:pt idx="0">
                  <c:v>NOPaxos</c:v>
                </c:pt>
              </c:strCache>
            </c:strRef>
          </c:tx>
          <c:spPr>
            <a:ln w="19050" cap="rnd">
              <a:solidFill>
                <a:schemeClr val="accent2"/>
              </a:solidFill>
              <a:round/>
            </a:ln>
            <a:effectLst/>
          </c:spPr>
          <c:marker>
            <c:symbol val="triangle"/>
            <c:size val="8"/>
            <c:spPr>
              <a:solidFill>
                <a:srgbClr val="FF0000"/>
              </a:solidFill>
              <a:ln w="9525">
                <a:solidFill>
                  <a:srgbClr val="FF0000"/>
                </a:solidFill>
              </a:ln>
              <a:effectLst/>
            </c:spPr>
          </c:marker>
          <c:xVal>
            <c:numRef>
              <c:f>'closed-loop-event-driven'!$M$123:$M$135</c:f>
              <c:numCache>
                <c:formatCode>General</c:formatCode>
                <c:ptCount val="13"/>
                <c:pt idx="0">
                  <c:v>7.3188000000000004</c:v>
                </c:pt>
                <c:pt idx="1">
                  <c:v>14.737</c:v>
                </c:pt>
                <c:pt idx="2">
                  <c:v>22.455200000000001</c:v>
                </c:pt>
                <c:pt idx="3">
                  <c:v>30.359599999999997</c:v>
                </c:pt>
                <c:pt idx="4">
                  <c:v>39.417999999999999</c:v>
                </c:pt>
                <c:pt idx="5">
                  <c:v>61.739599999999996</c:v>
                </c:pt>
                <c:pt idx="6">
                  <c:v>67.721600000000009</c:v>
                </c:pt>
                <c:pt idx="7">
                  <c:v>68.486000000000004</c:v>
                </c:pt>
                <c:pt idx="8">
                  <c:v>68.529600000000002</c:v>
                </c:pt>
                <c:pt idx="9">
                  <c:v>64.766800000000003</c:v>
                </c:pt>
                <c:pt idx="10">
                  <c:v>68.157600000000002</c:v>
                </c:pt>
                <c:pt idx="11">
                  <c:v>69.459000000000003</c:v>
                </c:pt>
                <c:pt idx="12">
                  <c:v>67.438999999999993</c:v>
                </c:pt>
              </c:numCache>
            </c:numRef>
          </c:xVal>
          <c:yVal>
            <c:numRef>
              <c:f>'closed-loop-event-driven'!$N$123:$N$135</c:f>
              <c:numCache>
                <c:formatCode>General</c:formatCode>
                <c:ptCount val="13"/>
                <c:pt idx="0">
                  <c:v>224</c:v>
                </c:pt>
                <c:pt idx="1">
                  <c:v>219</c:v>
                </c:pt>
                <c:pt idx="2">
                  <c:v>212.2</c:v>
                </c:pt>
                <c:pt idx="3">
                  <c:v>205.4</c:v>
                </c:pt>
                <c:pt idx="4">
                  <c:v>195.4</c:v>
                </c:pt>
                <c:pt idx="5">
                  <c:v>259</c:v>
                </c:pt>
                <c:pt idx="6">
                  <c:v>368.6</c:v>
                </c:pt>
                <c:pt idx="7">
                  <c:v>502.8</c:v>
                </c:pt>
                <c:pt idx="8">
                  <c:v>764.8</c:v>
                </c:pt>
                <c:pt idx="9">
                  <c:v>976.6</c:v>
                </c:pt>
                <c:pt idx="10">
                  <c:v>1065.4000000000001</c:v>
                </c:pt>
                <c:pt idx="11">
                  <c:v>1158.2</c:v>
                </c:pt>
                <c:pt idx="12">
                  <c:v>1336.8</c:v>
                </c:pt>
              </c:numCache>
            </c:numRef>
          </c:yVal>
          <c:smooth val="0"/>
          <c:extLst>
            <c:ext xmlns:c16="http://schemas.microsoft.com/office/drawing/2014/chart" uri="{C3380CC4-5D6E-409C-BE32-E72D297353CC}">
              <c16:uniqueId val="{00000002-BF29-9940-A5F7-C64DA9F994F3}"/>
            </c:ext>
          </c:extLst>
        </c:ser>
        <c:ser>
          <c:idx val="2"/>
          <c:order val="3"/>
          <c:tx>
            <c:strRef>
              <c:f>'closed-loop-event-driven'!$O$121</c:f>
              <c:strCache>
                <c:ptCount val="1"/>
                <c:pt idx="0">
                  <c:v>NOPaxos-Optim</c:v>
                </c:pt>
              </c:strCache>
            </c:strRef>
          </c:tx>
          <c:spPr>
            <a:ln w="19050" cap="rnd">
              <a:solidFill>
                <a:srgbClr val="0070C0"/>
              </a:solidFill>
              <a:round/>
            </a:ln>
            <a:effectLst/>
          </c:spPr>
          <c:marker>
            <c:symbol val="triangle"/>
            <c:size val="8"/>
            <c:spPr>
              <a:solidFill>
                <a:srgbClr val="0070C0"/>
              </a:solidFill>
              <a:ln w="9525">
                <a:solidFill>
                  <a:srgbClr val="0070C0"/>
                </a:solidFill>
              </a:ln>
              <a:effectLst/>
            </c:spPr>
          </c:marker>
          <c:xVal>
            <c:numRef>
              <c:f>'closed-loop-event-driven'!$O$123:$O$132</c:f>
              <c:numCache>
                <c:formatCode>General</c:formatCode>
                <c:ptCount val="10"/>
                <c:pt idx="0">
                  <c:v>8.0625999999999998</c:v>
                </c:pt>
                <c:pt idx="1">
                  <c:v>17.452200000000001</c:v>
                </c:pt>
                <c:pt idx="2">
                  <c:v>24.122</c:v>
                </c:pt>
                <c:pt idx="3">
                  <c:v>34.0486</c:v>
                </c:pt>
                <c:pt idx="4">
                  <c:v>39.157199999999996</c:v>
                </c:pt>
                <c:pt idx="5">
                  <c:v>67.375</c:v>
                </c:pt>
                <c:pt idx="6">
                  <c:v>92.070999999999998</c:v>
                </c:pt>
                <c:pt idx="7">
                  <c:v>104.54519999999999</c:v>
                </c:pt>
                <c:pt idx="8">
                  <c:v>109.0536</c:v>
                </c:pt>
                <c:pt idx="9">
                  <c:v>97.789600000000007</c:v>
                </c:pt>
              </c:numCache>
            </c:numRef>
          </c:xVal>
          <c:yVal>
            <c:numRef>
              <c:f>'closed-loop-event-driven'!$P$123:$P$132</c:f>
              <c:numCache>
                <c:formatCode>General</c:formatCode>
                <c:ptCount val="10"/>
                <c:pt idx="0">
                  <c:v>202</c:v>
                </c:pt>
                <c:pt idx="1">
                  <c:v>179.4</c:v>
                </c:pt>
                <c:pt idx="2">
                  <c:v>186.6</c:v>
                </c:pt>
                <c:pt idx="3">
                  <c:v>184.8</c:v>
                </c:pt>
                <c:pt idx="4">
                  <c:v>200.2</c:v>
                </c:pt>
                <c:pt idx="5">
                  <c:v>220.8</c:v>
                </c:pt>
                <c:pt idx="6">
                  <c:v>275.8</c:v>
                </c:pt>
                <c:pt idx="7">
                  <c:v>339</c:v>
                </c:pt>
                <c:pt idx="8">
                  <c:v>476.8</c:v>
                </c:pt>
                <c:pt idx="9">
                  <c:v>768.6</c:v>
                </c:pt>
              </c:numCache>
            </c:numRef>
          </c:yVal>
          <c:smooth val="0"/>
          <c:extLst>
            <c:ext xmlns:c16="http://schemas.microsoft.com/office/drawing/2014/chart" uri="{C3380CC4-5D6E-409C-BE32-E72D297353CC}">
              <c16:uniqueId val="{00000003-BF29-9940-A5F7-C64DA9F994F3}"/>
            </c:ext>
          </c:extLst>
        </c:ser>
        <c:ser>
          <c:idx val="3"/>
          <c:order val="4"/>
          <c:tx>
            <c:strRef>
              <c:f>'closed-loop-event-driven'!$Q$121</c:f>
              <c:strCache>
                <c:ptCount val="1"/>
                <c:pt idx="0">
                  <c:v>Nezha-Non-Proxy</c:v>
                </c:pt>
              </c:strCache>
            </c:strRef>
          </c:tx>
          <c:spPr>
            <a:ln w="19050" cap="rnd">
              <a:solidFill>
                <a:schemeClr val="accent4"/>
              </a:solidFill>
              <a:round/>
            </a:ln>
            <a:effectLst/>
          </c:spPr>
          <c:marker>
            <c:symbol val="diamond"/>
            <c:size val="8"/>
            <c:spPr>
              <a:solidFill>
                <a:schemeClr val="accent4"/>
              </a:solidFill>
              <a:ln w="9525">
                <a:solidFill>
                  <a:schemeClr val="accent4"/>
                </a:solidFill>
              </a:ln>
              <a:effectLst/>
            </c:spPr>
          </c:marker>
          <c:xVal>
            <c:numRef>
              <c:f>'closed-loop-event-driven'!$Q$123:$Q$136</c:f>
              <c:numCache>
                <c:formatCode>General</c:formatCode>
                <c:ptCount val="14"/>
                <c:pt idx="0">
                  <c:v>9.9748000000000001</c:v>
                </c:pt>
                <c:pt idx="1">
                  <c:v>19.7424</c:v>
                </c:pt>
                <c:pt idx="2">
                  <c:v>28.685599999999997</c:v>
                </c:pt>
                <c:pt idx="3">
                  <c:v>36.556400000000004</c:v>
                </c:pt>
                <c:pt idx="4">
                  <c:v>45.331000000000003</c:v>
                </c:pt>
                <c:pt idx="5">
                  <c:v>83.303399999999996</c:v>
                </c:pt>
                <c:pt idx="6">
                  <c:v>147.49020000000002</c:v>
                </c:pt>
                <c:pt idx="7">
                  <c:v>182.971</c:v>
                </c:pt>
                <c:pt idx="8">
                  <c:v>190.83960000000002</c:v>
                </c:pt>
                <c:pt idx="9">
                  <c:v>195.96820000000002</c:v>
                </c:pt>
                <c:pt idx="10">
                  <c:v>200.232</c:v>
                </c:pt>
                <c:pt idx="11">
                  <c:v>200.2884</c:v>
                </c:pt>
                <c:pt idx="12">
                  <c:v>192.25299999999999</c:v>
                </c:pt>
                <c:pt idx="13">
                  <c:v>190.85820000000001</c:v>
                </c:pt>
              </c:numCache>
            </c:numRef>
          </c:xVal>
          <c:yVal>
            <c:numRef>
              <c:f>'closed-loop-event-driven'!$R$123:$R$136</c:f>
              <c:numCache>
                <c:formatCode>General</c:formatCode>
                <c:ptCount val="14"/>
                <c:pt idx="0">
                  <c:v>150.4</c:v>
                </c:pt>
                <c:pt idx="1">
                  <c:v>150.19999999999999</c:v>
                </c:pt>
                <c:pt idx="2">
                  <c:v>156</c:v>
                </c:pt>
                <c:pt idx="3">
                  <c:v>161.80000000000001</c:v>
                </c:pt>
                <c:pt idx="4">
                  <c:v>164</c:v>
                </c:pt>
                <c:pt idx="5">
                  <c:v>183</c:v>
                </c:pt>
                <c:pt idx="6">
                  <c:v>206</c:v>
                </c:pt>
                <c:pt idx="7">
                  <c:v>259.39999999999998</c:v>
                </c:pt>
                <c:pt idx="8">
                  <c:v>347.2</c:v>
                </c:pt>
                <c:pt idx="9">
                  <c:v>426.6</c:v>
                </c:pt>
                <c:pt idx="10">
                  <c:v>493.4</c:v>
                </c:pt>
                <c:pt idx="11">
                  <c:v>634.79999999999995</c:v>
                </c:pt>
                <c:pt idx="12">
                  <c:v>940</c:v>
                </c:pt>
                <c:pt idx="13">
                  <c:v>1169.8</c:v>
                </c:pt>
              </c:numCache>
            </c:numRef>
          </c:yVal>
          <c:smooth val="0"/>
          <c:extLst>
            <c:ext xmlns:c16="http://schemas.microsoft.com/office/drawing/2014/chart" uri="{C3380CC4-5D6E-409C-BE32-E72D297353CC}">
              <c16:uniqueId val="{00000004-BF29-9940-A5F7-C64DA9F994F3}"/>
            </c:ext>
          </c:extLst>
        </c:ser>
        <c:ser>
          <c:idx val="5"/>
          <c:order val="5"/>
          <c:tx>
            <c:strRef>
              <c:f>'closed-loop-event-driven'!$U$121</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'closed-loop-event-driven'!$U$123:$U$135</c:f>
              <c:numCache>
                <c:formatCode>General</c:formatCode>
                <c:ptCount val="13"/>
                <c:pt idx="0">
                  <c:v>6.3550000000000004</c:v>
                </c:pt>
                <c:pt idx="1">
                  <c:v>12.753399999999999</c:v>
                </c:pt>
                <c:pt idx="2">
                  <c:v>19.384799999999998</c:v>
                </c:pt>
                <c:pt idx="3">
                  <c:v>25.718799999999998</c:v>
                </c:pt>
                <c:pt idx="4">
                  <c:v>31.263000000000002</c:v>
                </c:pt>
                <c:pt idx="5">
                  <c:v>60.053199999999997</c:v>
                </c:pt>
                <c:pt idx="6">
                  <c:v>104.9164</c:v>
                </c:pt>
                <c:pt idx="7">
                  <c:v>142.08000000000001</c:v>
                </c:pt>
                <c:pt idx="8">
                  <c:v>165.9658</c:v>
                </c:pt>
                <c:pt idx="9">
                  <c:v>178.09879999999998</c:v>
                </c:pt>
                <c:pt idx="10">
                  <c:v>192.0506</c:v>
                </c:pt>
                <c:pt idx="11">
                  <c:v>203.18960000000001</c:v>
                </c:pt>
                <c:pt idx="12">
                  <c:v>193.09560000000002</c:v>
                </c:pt>
              </c:numCache>
            </c:numRef>
          </c:xVal>
          <c:yVal>
            <c:numRef>
              <c:f>'closed-loop-event-driven'!$V$123:$V$135</c:f>
              <c:numCache>
                <c:formatCode>General</c:formatCode>
                <c:ptCount val="13"/>
                <c:pt idx="0">
                  <c:v>262.39999999999998</c:v>
                </c:pt>
                <c:pt idx="1">
                  <c:v>262</c:v>
                </c:pt>
                <c:pt idx="2">
                  <c:v>256.60000000000002</c:v>
                </c:pt>
                <c:pt idx="3">
                  <c:v>257.39999999999998</c:v>
                </c:pt>
                <c:pt idx="4">
                  <c:v>264.2</c:v>
                </c:pt>
                <c:pt idx="5">
                  <c:v>277.8</c:v>
                </c:pt>
                <c:pt idx="6">
                  <c:v>315.2</c:v>
                </c:pt>
                <c:pt idx="7">
                  <c:v>351.2</c:v>
                </c:pt>
                <c:pt idx="8">
                  <c:v>408.2</c:v>
                </c:pt>
                <c:pt idx="9">
                  <c:v>480.4</c:v>
                </c:pt>
                <c:pt idx="10">
                  <c:v>518.79999999999995</c:v>
                </c:pt>
                <c:pt idx="11">
                  <c:v>611.20000000000005</c:v>
                </c:pt>
                <c:pt idx="12">
                  <c:v>858.4</c:v>
                </c:pt>
              </c:numCache>
            </c:numRef>
          </c:yVal>
          <c:smooth val="1"/>
          <c:extLst>
            <c:ext xmlns:c16="http://schemas.microsoft.com/office/drawing/2014/chart" uri="{C3380CC4-5D6E-409C-BE32-E72D297353CC}">
              <c16:uniqueId val="{00000005-BF29-9940-A5F7-C64DA9F994F3}"/>
            </c:ext>
          </c:extLst>
        </c:ser>
        <c:dLbls>
          <c:showLegendKey val="0"/>
          <c:showVal val="0"/>
          <c:showCatName val="0"/>
          <c:showSerName val="0"/>
          <c:showPercent val="0"/>
          <c:showBubbleSize val="0"/>
        </c:dLbls>
        <c:axId val="1553245535"/>
        <c:axId val="1528199839"/>
      </c:scatterChart>
      <c:valAx>
        <c:axId val="1553245535"/>
        <c:scaling>
          <c:orientation val="minMax"/>
          <c:max val="205"/>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28199839"/>
        <c:crosses val="autoZero"/>
        <c:crossBetween val="midCat"/>
        <c:majorUnit val="50"/>
      </c:valAx>
      <c:valAx>
        <c:axId val="1528199839"/>
        <c:scaling>
          <c:orientation val="minMax"/>
          <c:max val="10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53245535"/>
        <c:crosses val="autoZero"/>
        <c:crossBetween val="midCat"/>
        <c:majorUnit val="500"/>
      </c:valAx>
      <c:spPr>
        <a:noFill/>
        <a:ln>
          <a:solidFill>
            <a:srgbClr val="7030A0"/>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669097222222219E-2"/>
          <c:y val="0.29118274278215223"/>
          <c:w val="0.88486857638888894"/>
          <c:h val="0.42756042213473316"/>
        </c:manualLayout>
      </c:layout>
      <c:scatterChart>
        <c:scatterStyle val="smoothMarker"/>
        <c:varyColors val="0"/>
        <c:ser>
          <c:idx val="3"/>
          <c:order val="0"/>
          <c:tx>
            <c:strRef>
              <c:f>'open-loop-event-driven'!$A$98</c:f>
              <c:strCache>
                <c:ptCount val="1"/>
                <c:pt idx="0">
                  <c:v>Multi-Paxos</c:v>
                </c:pt>
              </c:strCache>
            </c:strRef>
          </c:tx>
          <c:spPr>
            <a:ln w="19050" cap="rnd">
              <a:solidFill>
                <a:srgbClr val="00B050"/>
              </a:solidFill>
              <a:round/>
            </a:ln>
            <a:effectLst/>
          </c:spPr>
          <c:marker>
            <c:symbol val="circle"/>
            <c:size val="8"/>
            <c:spPr>
              <a:solidFill>
                <a:srgbClr val="00B050"/>
              </a:solidFill>
              <a:ln w="9525">
                <a:solidFill>
                  <a:srgbClr val="00B050"/>
                </a:solidFill>
              </a:ln>
              <a:effectLst/>
            </c:spPr>
          </c:marker>
          <c:xVal>
            <c:numRef>
              <c:f>'open-loop-event-driven'!$A$100:$A$107</c:f>
              <c:numCache>
                <c:formatCode>General</c:formatCode>
                <c:ptCount val="8"/>
                <c:pt idx="0">
                  <c:v>3.9962</c:v>
                </c:pt>
                <c:pt idx="1">
                  <c:v>5.9868000000000006</c:v>
                </c:pt>
                <c:pt idx="2">
                  <c:v>7.9866000000000001</c:v>
                </c:pt>
                <c:pt idx="3">
                  <c:v>9.9787999999999997</c:v>
                </c:pt>
                <c:pt idx="4">
                  <c:v>14.9442</c:v>
                </c:pt>
                <c:pt idx="5">
                  <c:v>19.905999999999999</c:v>
                </c:pt>
                <c:pt idx="6">
                  <c:v>21.891999999999999</c:v>
                </c:pt>
                <c:pt idx="7">
                  <c:v>24.013000000000002</c:v>
                </c:pt>
              </c:numCache>
            </c:numRef>
          </c:xVal>
          <c:yVal>
            <c:numRef>
              <c:f>'open-loop-event-driven'!$B$100:$B$107</c:f>
              <c:numCache>
                <c:formatCode>General</c:formatCode>
                <c:ptCount val="8"/>
                <c:pt idx="0">
                  <c:v>375</c:v>
                </c:pt>
                <c:pt idx="1">
                  <c:v>348.6</c:v>
                </c:pt>
                <c:pt idx="2">
                  <c:v>335.8</c:v>
                </c:pt>
                <c:pt idx="3">
                  <c:v>325.39999999999998</c:v>
                </c:pt>
                <c:pt idx="4">
                  <c:v>323.39999999999998</c:v>
                </c:pt>
                <c:pt idx="5">
                  <c:v>331.2</c:v>
                </c:pt>
                <c:pt idx="6">
                  <c:v>349.4</c:v>
                </c:pt>
                <c:pt idx="7">
                  <c:v>5837</c:v>
                </c:pt>
              </c:numCache>
            </c:numRef>
          </c:yVal>
          <c:smooth val="1"/>
          <c:extLst>
            <c:ext xmlns:c16="http://schemas.microsoft.com/office/drawing/2014/chart" uri="{C3380CC4-5D6E-409C-BE32-E72D297353CC}">
              <c16:uniqueId val="{00000000-9E3E-0B4D-97A3-04E92CD9DC0D}"/>
            </c:ext>
          </c:extLst>
        </c:ser>
        <c:ser>
          <c:idx val="0"/>
          <c:order val="1"/>
          <c:tx>
            <c:strRef>
              <c:f>'open-loop-event-driven'!$I$98</c:f>
              <c:strCache>
                <c:ptCount val="1"/>
                <c:pt idx="0">
                  <c:v>NOPaxos</c:v>
                </c:pt>
              </c:strCache>
            </c:strRef>
          </c:tx>
          <c:spPr>
            <a:ln w="19050" cap="rnd">
              <a:solidFill>
                <a:srgbClr val="FF0000"/>
              </a:solidFill>
              <a:round/>
            </a:ln>
            <a:effectLst/>
          </c:spPr>
          <c:marker>
            <c:symbol val="triangle"/>
            <c:size val="8"/>
            <c:spPr>
              <a:solidFill>
                <a:srgbClr val="FF0000"/>
              </a:solidFill>
              <a:ln w="9525">
                <a:solidFill>
                  <a:srgbClr val="FF0000"/>
                </a:solidFill>
              </a:ln>
              <a:effectLst/>
            </c:spPr>
          </c:marker>
          <c:xVal>
            <c:numRef>
              <c:f>'open-loop-event-driven'!$I$100:$I$105</c:f>
              <c:numCache>
                <c:formatCode>General</c:formatCode>
                <c:ptCount val="6"/>
                <c:pt idx="0">
                  <c:v>4.0091999999999999</c:v>
                </c:pt>
                <c:pt idx="1">
                  <c:v>6.0004</c:v>
                </c:pt>
                <c:pt idx="2">
                  <c:v>7.9828000000000001</c:v>
                </c:pt>
                <c:pt idx="3">
                  <c:v>9.968399999999999</c:v>
                </c:pt>
                <c:pt idx="4">
                  <c:v>11.955200000000001</c:v>
                </c:pt>
                <c:pt idx="5">
                  <c:v>13.996799999999999</c:v>
                </c:pt>
              </c:numCache>
            </c:numRef>
          </c:xVal>
          <c:yVal>
            <c:numRef>
              <c:f>'open-loop-event-driven'!$J$100:$J$105</c:f>
              <c:numCache>
                <c:formatCode>General</c:formatCode>
                <c:ptCount val="6"/>
                <c:pt idx="0">
                  <c:v>278.60000000000002</c:v>
                </c:pt>
                <c:pt idx="1">
                  <c:v>259.39999999999998</c:v>
                </c:pt>
                <c:pt idx="2">
                  <c:v>245.2</c:v>
                </c:pt>
                <c:pt idx="3">
                  <c:v>239</c:v>
                </c:pt>
                <c:pt idx="4">
                  <c:v>336.6</c:v>
                </c:pt>
                <c:pt idx="5">
                  <c:v>3235561.2</c:v>
                </c:pt>
              </c:numCache>
            </c:numRef>
          </c:yVal>
          <c:smooth val="0"/>
          <c:extLst>
            <c:ext xmlns:c16="http://schemas.microsoft.com/office/drawing/2014/chart" uri="{C3380CC4-5D6E-409C-BE32-E72D297353CC}">
              <c16:uniqueId val="{00000001-9E3E-0B4D-97A3-04E92CD9DC0D}"/>
            </c:ext>
          </c:extLst>
        </c:ser>
        <c:ser>
          <c:idx val="1"/>
          <c:order val="2"/>
          <c:tx>
            <c:strRef>
              <c:f>'open-loop-event-driven'!$K$98</c:f>
              <c:strCache>
                <c:ptCount val="1"/>
                <c:pt idx="0">
                  <c:v>NOPaxos-Optim</c:v>
                </c:pt>
              </c:strCache>
            </c:strRef>
          </c:tx>
          <c:spPr>
            <a:ln w="19050" cap="rnd">
              <a:solidFill>
                <a:schemeClr val="accent1"/>
              </a:solidFill>
              <a:round/>
            </a:ln>
            <a:effectLst/>
          </c:spPr>
          <c:marker>
            <c:symbol val="triangle"/>
            <c:size val="8"/>
            <c:spPr>
              <a:solidFill>
                <a:schemeClr val="accent1"/>
              </a:solidFill>
              <a:ln w="9525">
                <a:solidFill>
                  <a:schemeClr val="accent1"/>
                </a:solidFill>
              </a:ln>
              <a:effectLst/>
            </c:spPr>
          </c:marker>
          <c:xVal>
            <c:numRef>
              <c:f>'open-loop-event-driven'!$K$100:$K$109</c:f>
              <c:numCache>
                <c:formatCode>General</c:formatCode>
                <c:ptCount val="10"/>
                <c:pt idx="1">
                  <c:v>7.9936000000000007</c:v>
                </c:pt>
                <c:pt idx="2">
                  <c:v>9.9855999999999998</c:v>
                </c:pt>
                <c:pt idx="3">
                  <c:v>19.986599999999999</c:v>
                </c:pt>
                <c:pt idx="4">
                  <c:v>39.929000000000002</c:v>
                </c:pt>
                <c:pt idx="5">
                  <c:v>59.986599999999996</c:v>
                </c:pt>
                <c:pt idx="6">
                  <c:v>79.966200000000001</c:v>
                </c:pt>
                <c:pt idx="7">
                  <c:v>88.992199999999997</c:v>
                </c:pt>
                <c:pt idx="8">
                  <c:v>97.486199999999997</c:v>
                </c:pt>
              </c:numCache>
            </c:numRef>
          </c:xVal>
          <c:yVal>
            <c:numRef>
              <c:f>'open-loop-event-driven'!$L$100:$L$109</c:f>
              <c:numCache>
                <c:formatCode>General</c:formatCode>
                <c:ptCount val="10"/>
                <c:pt idx="1">
                  <c:v>249.6</c:v>
                </c:pt>
                <c:pt idx="2">
                  <c:v>239.2</c:v>
                </c:pt>
                <c:pt idx="3">
                  <c:v>208.8</c:v>
                </c:pt>
                <c:pt idx="4">
                  <c:v>194.6</c:v>
                </c:pt>
                <c:pt idx="5">
                  <c:v>204</c:v>
                </c:pt>
                <c:pt idx="6">
                  <c:v>213.4</c:v>
                </c:pt>
                <c:pt idx="7">
                  <c:v>187905.6</c:v>
                </c:pt>
                <c:pt idx="8">
                  <c:v>922421.2</c:v>
                </c:pt>
              </c:numCache>
            </c:numRef>
          </c:yVal>
          <c:smooth val="0"/>
          <c:extLst>
            <c:ext xmlns:c16="http://schemas.microsoft.com/office/drawing/2014/chart" uri="{C3380CC4-5D6E-409C-BE32-E72D297353CC}">
              <c16:uniqueId val="{00000002-9E3E-0B4D-97A3-04E92CD9DC0D}"/>
            </c:ext>
          </c:extLst>
        </c:ser>
        <c:ser>
          <c:idx val="2"/>
          <c:order val="3"/>
          <c:tx>
            <c:strRef>
              <c:f>'open-loop-event-driven'!$M$98</c:f>
              <c:strCache>
                <c:ptCount val="1"/>
                <c:pt idx="0">
                  <c:v>Nezha-Non-Proxy</c:v>
                </c:pt>
              </c:strCache>
            </c:strRef>
          </c:tx>
          <c:spPr>
            <a:ln w="19050" cap="rnd">
              <a:solidFill>
                <a:schemeClr val="accent4"/>
              </a:solidFill>
              <a:round/>
            </a:ln>
            <a:effectLst/>
          </c:spPr>
          <c:marker>
            <c:symbol val="diamond"/>
            <c:size val="8"/>
            <c:spPr>
              <a:solidFill>
                <a:srgbClr val="FFC000"/>
              </a:solidFill>
              <a:ln w="9525">
                <a:solidFill>
                  <a:srgbClr val="FFC000"/>
                </a:solidFill>
              </a:ln>
              <a:effectLst/>
            </c:spPr>
          </c:marker>
          <c:xVal>
            <c:numRef>
              <c:f>'open-loop-event-driven'!$M$100:$M$114</c:f>
              <c:numCache>
                <c:formatCode>General</c:formatCode>
                <c:ptCount val="15"/>
                <c:pt idx="1">
                  <c:v>7.9926000000000004</c:v>
                </c:pt>
                <c:pt idx="2">
                  <c:v>9.9857999999999993</c:v>
                </c:pt>
                <c:pt idx="3">
                  <c:v>19.980799999999999</c:v>
                </c:pt>
                <c:pt idx="4">
                  <c:v>39.869399999999999</c:v>
                </c:pt>
                <c:pt idx="5">
                  <c:v>59.229199999999999</c:v>
                </c:pt>
                <c:pt idx="6">
                  <c:v>78.862399999999994</c:v>
                </c:pt>
                <c:pt idx="7">
                  <c:v>88.646199999999993</c:v>
                </c:pt>
                <c:pt idx="8">
                  <c:v>98.144199999999998</c:v>
                </c:pt>
                <c:pt idx="9">
                  <c:v>115.3968</c:v>
                </c:pt>
                <c:pt idx="10">
                  <c:v>134.3716</c:v>
                </c:pt>
                <c:pt idx="11">
                  <c:v>153.57139999999998</c:v>
                </c:pt>
                <c:pt idx="12">
                  <c:v>172.6686</c:v>
                </c:pt>
                <c:pt idx="13">
                  <c:v>187.7636</c:v>
                </c:pt>
                <c:pt idx="14">
                  <c:v>183.28560000000002</c:v>
                </c:pt>
              </c:numCache>
            </c:numRef>
          </c:xVal>
          <c:yVal>
            <c:numRef>
              <c:f>'open-loop-event-driven'!$N$100:$N$114</c:f>
              <c:numCache>
                <c:formatCode>General</c:formatCode>
                <c:ptCount val="15"/>
                <c:pt idx="1">
                  <c:v>187</c:v>
                </c:pt>
                <c:pt idx="2">
                  <c:v>196.2</c:v>
                </c:pt>
                <c:pt idx="3">
                  <c:v>178</c:v>
                </c:pt>
                <c:pt idx="4">
                  <c:v>156.19999999999999</c:v>
                </c:pt>
                <c:pt idx="5">
                  <c:v>157.19999999999999</c:v>
                </c:pt>
                <c:pt idx="6">
                  <c:v>168.2</c:v>
                </c:pt>
                <c:pt idx="7">
                  <c:v>177.6</c:v>
                </c:pt>
                <c:pt idx="8">
                  <c:v>179.4</c:v>
                </c:pt>
                <c:pt idx="9">
                  <c:v>193.2</c:v>
                </c:pt>
                <c:pt idx="10">
                  <c:v>208.2</c:v>
                </c:pt>
                <c:pt idx="11">
                  <c:v>218.8</c:v>
                </c:pt>
                <c:pt idx="12">
                  <c:v>264.8</c:v>
                </c:pt>
                <c:pt idx="13">
                  <c:v>378</c:v>
                </c:pt>
                <c:pt idx="14">
                  <c:v>1285.4000000000001</c:v>
                </c:pt>
              </c:numCache>
            </c:numRef>
          </c:yVal>
          <c:smooth val="0"/>
          <c:extLst>
            <c:ext xmlns:c16="http://schemas.microsoft.com/office/drawing/2014/chart" uri="{C3380CC4-5D6E-409C-BE32-E72D297353CC}">
              <c16:uniqueId val="{00000003-9E3E-0B4D-97A3-04E92CD9DC0D}"/>
            </c:ext>
          </c:extLst>
        </c:ser>
        <c:ser>
          <c:idx val="4"/>
          <c:order val="4"/>
          <c:tx>
            <c:strRef>
              <c:f>'open-loop-event-driven'!$Q$98</c:f>
              <c:strCache>
                <c:ptCount val="1"/>
                <c:pt idx="0">
                  <c:v>Nezha-Proxy</c:v>
                </c:pt>
              </c:strCache>
            </c:strRef>
          </c:tx>
          <c:spPr>
            <a:ln w="19050" cap="rnd">
              <a:solidFill>
                <a:srgbClr val="7030A0"/>
              </a:solidFill>
              <a:round/>
            </a:ln>
            <a:effectLst/>
          </c:spPr>
          <c:marker>
            <c:symbol val="square"/>
            <c:size val="8"/>
            <c:spPr>
              <a:solidFill>
                <a:srgbClr val="7030A0"/>
              </a:solidFill>
              <a:ln w="9525">
                <a:solidFill>
                  <a:srgbClr val="7030A0"/>
                </a:solidFill>
              </a:ln>
              <a:effectLst/>
            </c:spPr>
          </c:marker>
          <c:xVal>
            <c:numRef>
              <c:f>'open-loop-event-driven'!$Q$100:$Q$113</c:f>
              <c:numCache>
                <c:formatCode>General</c:formatCode>
                <c:ptCount val="14"/>
                <c:pt idx="0">
                  <c:v>7.9938000000000002</c:v>
                </c:pt>
                <c:pt idx="1">
                  <c:v>9.9867999999999988</c:v>
                </c:pt>
                <c:pt idx="2">
                  <c:v>19.981200000000001</c:v>
                </c:pt>
                <c:pt idx="3">
                  <c:v>39.867599999999996</c:v>
                </c:pt>
                <c:pt idx="4">
                  <c:v>59.135599999999997</c:v>
                </c:pt>
                <c:pt idx="5">
                  <c:v>78.778600000000012</c:v>
                </c:pt>
                <c:pt idx="6">
                  <c:v>98.148800000000008</c:v>
                </c:pt>
                <c:pt idx="7">
                  <c:v>115.3326</c:v>
                </c:pt>
                <c:pt idx="8">
                  <c:v>134.3734</c:v>
                </c:pt>
                <c:pt idx="9">
                  <c:v>153.58840000000001</c:v>
                </c:pt>
                <c:pt idx="10">
                  <c:v>172.8366</c:v>
                </c:pt>
                <c:pt idx="11">
                  <c:v>182.42099999999999</c:v>
                </c:pt>
                <c:pt idx="12">
                  <c:v>191.91420000000002</c:v>
                </c:pt>
                <c:pt idx="13">
                  <c:v>197.7902</c:v>
                </c:pt>
              </c:numCache>
            </c:numRef>
          </c:xVal>
          <c:yVal>
            <c:numRef>
              <c:f>'open-loop-event-driven'!$R$100:$R$113</c:f>
              <c:numCache>
                <c:formatCode>General</c:formatCode>
                <c:ptCount val="14"/>
                <c:pt idx="0">
                  <c:v>281</c:v>
                </c:pt>
                <c:pt idx="1">
                  <c:v>277.60000000000002</c:v>
                </c:pt>
                <c:pt idx="2">
                  <c:v>267.8</c:v>
                </c:pt>
                <c:pt idx="3">
                  <c:v>269.60000000000002</c:v>
                </c:pt>
                <c:pt idx="4">
                  <c:v>272.39999999999998</c:v>
                </c:pt>
                <c:pt idx="5">
                  <c:v>283.60000000000002</c:v>
                </c:pt>
                <c:pt idx="6">
                  <c:v>292.60000000000002</c:v>
                </c:pt>
                <c:pt idx="7">
                  <c:v>305</c:v>
                </c:pt>
                <c:pt idx="8">
                  <c:v>322</c:v>
                </c:pt>
                <c:pt idx="9">
                  <c:v>347</c:v>
                </c:pt>
                <c:pt idx="10">
                  <c:v>387.8</c:v>
                </c:pt>
                <c:pt idx="11">
                  <c:v>450.8</c:v>
                </c:pt>
                <c:pt idx="12">
                  <c:v>531.6</c:v>
                </c:pt>
                <c:pt idx="13">
                  <c:v>5857.4</c:v>
                </c:pt>
              </c:numCache>
            </c:numRef>
          </c:yVal>
          <c:smooth val="1"/>
          <c:extLst>
            <c:ext xmlns:c16="http://schemas.microsoft.com/office/drawing/2014/chart" uri="{C3380CC4-5D6E-409C-BE32-E72D297353CC}">
              <c16:uniqueId val="{00000004-9E3E-0B4D-97A3-04E92CD9DC0D}"/>
            </c:ext>
          </c:extLst>
        </c:ser>
        <c:dLbls>
          <c:showLegendKey val="0"/>
          <c:showVal val="0"/>
          <c:showCatName val="0"/>
          <c:showSerName val="0"/>
          <c:showPercent val="0"/>
          <c:showBubbleSize val="0"/>
        </c:dLbls>
        <c:axId val="1553245535"/>
        <c:axId val="1528199839"/>
      </c:scatterChart>
      <c:valAx>
        <c:axId val="1553245535"/>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528199839"/>
        <c:crosses val="autoZero"/>
        <c:crossBetween val="midCat"/>
        <c:majorUnit val="50"/>
      </c:valAx>
      <c:valAx>
        <c:axId val="1528199839"/>
        <c:scaling>
          <c:orientation val="minMax"/>
          <c:max val="1000"/>
          <c:min val="0"/>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53245535"/>
        <c:crosses val="autoZero"/>
        <c:crossBetween val="midCat"/>
        <c:majorUnit val="5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53515966754159"/>
          <c:y val="0.31285564304461938"/>
          <c:w val="0.72263150699912515"/>
          <c:h val="0.4803775153105862"/>
        </c:manualLayout>
      </c:layout>
      <c:lineChart>
        <c:grouping val="standard"/>
        <c:varyColors val="0"/>
        <c:ser>
          <c:idx val="3"/>
          <c:order val="0"/>
          <c:tx>
            <c:strRef>
              <c:f>'Throughput-Scalability-close'!$E$96</c:f>
              <c:strCache>
                <c:ptCount val="1"/>
                <c:pt idx="0">
                  <c:v>Fast Paxos</c:v>
                </c:pt>
              </c:strCache>
            </c:strRef>
          </c:tx>
          <c:spPr>
            <a:ln w="28575" cap="rnd">
              <a:solidFill>
                <a:srgbClr val="C00000"/>
              </a:solidFill>
              <a:round/>
            </a:ln>
            <a:effectLst/>
          </c:spPr>
          <c:marker>
            <c:symbol val="square"/>
            <c:size val="8"/>
            <c:spPr>
              <a:solidFill>
                <a:srgbClr val="C00000"/>
              </a:solidFill>
              <a:ln w="9525">
                <a:solidFill>
                  <a:srgbClr val="C00000"/>
                </a:solidFill>
              </a:ln>
              <a:effectLst/>
            </c:spPr>
          </c:marker>
          <c:val>
            <c:numRef>
              <c:f>'Throughput-Scalability-close'!$F$96:$I$96</c:f>
              <c:numCache>
                <c:formatCode>General</c:formatCode>
                <c:ptCount val="4"/>
                <c:pt idx="0">
                  <c:v>9.7222000000000008</c:v>
                </c:pt>
                <c:pt idx="1">
                  <c:v>6.4770000000000003</c:v>
                </c:pt>
                <c:pt idx="2">
                  <c:v>3.7921999999999998</c:v>
                </c:pt>
                <c:pt idx="3">
                  <c:v>3.5151999999999997</c:v>
                </c:pt>
              </c:numCache>
            </c:numRef>
          </c:val>
          <c:smooth val="0"/>
          <c:extLst>
            <c:ext xmlns:c16="http://schemas.microsoft.com/office/drawing/2014/chart" uri="{C3380CC4-5D6E-409C-BE32-E72D297353CC}">
              <c16:uniqueId val="{00000000-CC78-6947-81A4-06EEE540C1DF}"/>
            </c:ext>
          </c:extLst>
        </c:ser>
        <c:ser>
          <c:idx val="0"/>
          <c:order val="1"/>
          <c:tx>
            <c:strRef>
              <c:f>'Throughput-Scalability-close'!$E$93</c:f>
              <c:strCache>
                <c:ptCount val="1"/>
                <c:pt idx="0">
                  <c:v>Multi-Paxos</c:v>
                </c:pt>
              </c:strCache>
            </c:strRef>
          </c:tx>
          <c:spPr>
            <a:ln w="28575" cap="rnd">
              <a:solidFill>
                <a:srgbClr val="00B050"/>
              </a:solidFill>
              <a:round/>
            </a:ln>
            <a:effectLst/>
          </c:spPr>
          <c:marker>
            <c:symbol val="circle"/>
            <c:size val="8"/>
            <c:spPr>
              <a:solidFill>
                <a:srgbClr val="00B050"/>
              </a:solidFill>
              <a:ln w="9525">
                <a:solidFill>
                  <a:srgbClr val="00B050"/>
                </a:solidFill>
              </a:ln>
              <a:effectLst/>
            </c:spPr>
          </c:marker>
          <c:cat>
            <c:numRef>
              <c:f>'Throughput-Scalability-close'!$F$92:$I$92</c:f>
              <c:numCache>
                <c:formatCode>General</c:formatCode>
                <c:ptCount val="4"/>
                <c:pt idx="0">
                  <c:v>3</c:v>
                </c:pt>
                <c:pt idx="1">
                  <c:v>5</c:v>
                </c:pt>
                <c:pt idx="2">
                  <c:v>7</c:v>
                </c:pt>
                <c:pt idx="3">
                  <c:v>9</c:v>
                </c:pt>
              </c:numCache>
            </c:numRef>
          </c:cat>
          <c:val>
            <c:numRef>
              <c:f>'Throughput-Scalability-close'!$F$93:$I$93</c:f>
              <c:numCache>
                <c:formatCode>General</c:formatCode>
                <c:ptCount val="4"/>
                <c:pt idx="0">
                  <c:v>24.944400000000002</c:v>
                </c:pt>
                <c:pt idx="1">
                  <c:v>18.2088</c:v>
                </c:pt>
                <c:pt idx="2">
                  <c:v>13.483799999999999</c:v>
                </c:pt>
                <c:pt idx="3">
                  <c:v>10.3034</c:v>
                </c:pt>
              </c:numCache>
            </c:numRef>
          </c:val>
          <c:smooth val="0"/>
          <c:extLst>
            <c:ext xmlns:c16="http://schemas.microsoft.com/office/drawing/2014/chart" uri="{C3380CC4-5D6E-409C-BE32-E72D297353CC}">
              <c16:uniqueId val="{00000001-CC78-6947-81A4-06EEE540C1DF}"/>
            </c:ext>
          </c:extLst>
        </c:ser>
        <c:ser>
          <c:idx val="1"/>
          <c:order val="2"/>
          <c:tx>
            <c:strRef>
              <c:f>'Throughput-Scalability-close'!$E$94</c:f>
              <c:strCache>
                <c:ptCount val="1"/>
                <c:pt idx="0">
                  <c:v>NOPaxos-Optim</c:v>
                </c:pt>
              </c:strCache>
            </c:strRef>
          </c:tx>
          <c:spPr>
            <a:ln w="28575" cap="rnd">
              <a:solidFill>
                <a:schemeClr val="accent1"/>
              </a:solidFill>
              <a:round/>
            </a:ln>
            <a:effectLst/>
          </c:spPr>
          <c:marker>
            <c:symbol val="triangle"/>
            <c:size val="8"/>
            <c:spPr>
              <a:solidFill>
                <a:schemeClr val="accent1"/>
              </a:solidFill>
              <a:ln w="9525">
                <a:solidFill>
                  <a:schemeClr val="accent1"/>
                </a:solidFill>
              </a:ln>
              <a:effectLst/>
            </c:spPr>
          </c:marker>
          <c:cat>
            <c:numRef>
              <c:f>'Throughput-Scalability-close'!$F$92:$I$92</c:f>
              <c:numCache>
                <c:formatCode>General</c:formatCode>
                <c:ptCount val="4"/>
                <c:pt idx="0">
                  <c:v>3</c:v>
                </c:pt>
                <c:pt idx="1">
                  <c:v>5</c:v>
                </c:pt>
                <c:pt idx="2">
                  <c:v>7</c:v>
                </c:pt>
                <c:pt idx="3">
                  <c:v>9</c:v>
                </c:pt>
              </c:numCache>
            </c:numRef>
          </c:cat>
          <c:val>
            <c:numRef>
              <c:f>'Throughput-Scalability-close'!$F$94:$I$94</c:f>
              <c:numCache>
                <c:formatCode>General</c:formatCode>
                <c:ptCount val="4"/>
                <c:pt idx="0">
                  <c:v>109.0536</c:v>
                </c:pt>
                <c:pt idx="1">
                  <c:v>76.909199999999998</c:v>
                </c:pt>
                <c:pt idx="2">
                  <c:v>66.5398</c:v>
                </c:pt>
                <c:pt idx="3">
                  <c:v>56.707800000000006</c:v>
                </c:pt>
              </c:numCache>
            </c:numRef>
          </c:val>
          <c:smooth val="0"/>
          <c:extLst>
            <c:ext xmlns:c16="http://schemas.microsoft.com/office/drawing/2014/chart" uri="{C3380CC4-5D6E-409C-BE32-E72D297353CC}">
              <c16:uniqueId val="{00000002-CC78-6947-81A4-06EEE540C1DF}"/>
            </c:ext>
          </c:extLst>
        </c:ser>
        <c:ser>
          <c:idx val="4"/>
          <c:order val="3"/>
          <c:tx>
            <c:strRef>
              <c:f>'Throughput-Scalability-close'!$E$97</c:f>
              <c:strCache>
                <c:ptCount val="1"/>
                <c:pt idx="0">
                  <c:v>Nezha-Non-Proxy</c:v>
                </c:pt>
              </c:strCache>
            </c:strRef>
          </c:tx>
          <c:spPr>
            <a:ln w="28575" cap="rnd">
              <a:solidFill>
                <a:srgbClr val="FFC000"/>
              </a:solidFill>
              <a:round/>
            </a:ln>
            <a:effectLst/>
          </c:spPr>
          <c:marker>
            <c:symbol val="diamond"/>
            <c:size val="8"/>
            <c:spPr>
              <a:solidFill>
                <a:srgbClr val="FFC000"/>
              </a:solidFill>
              <a:ln w="9525">
                <a:solidFill>
                  <a:srgbClr val="FFC000"/>
                </a:solidFill>
              </a:ln>
              <a:effectLst/>
            </c:spPr>
          </c:marker>
          <c:val>
            <c:numRef>
              <c:f>'Throughput-Scalability-close'!$F$97:$I$97</c:f>
              <c:numCache>
                <c:formatCode>General</c:formatCode>
                <c:ptCount val="4"/>
                <c:pt idx="0">
                  <c:v>200.2884</c:v>
                </c:pt>
                <c:pt idx="1">
                  <c:v>202.51939999999999</c:v>
                </c:pt>
                <c:pt idx="2">
                  <c:v>204.20060000000001</c:v>
                </c:pt>
                <c:pt idx="3">
                  <c:v>201.6858</c:v>
                </c:pt>
              </c:numCache>
            </c:numRef>
          </c:val>
          <c:smooth val="0"/>
          <c:extLst>
            <c:ext xmlns:c16="http://schemas.microsoft.com/office/drawing/2014/chart" uri="{C3380CC4-5D6E-409C-BE32-E72D297353CC}">
              <c16:uniqueId val="{00000003-CC78-6947-81A4-06EEE540C1DF}"/>
            </c:ext>
          </c:extLst>
        </c:ser>
        <c:ser>
          <c:idx val="2"/>
          <c:order val="4"/>
          <c:tx>
            <c:strRef>
              <c:f>'Throughput-Scalability-close'!$E$95</c:f>
              <c:strCache>
                <c:ptCount val="1"/>
                <c:pt idx="0">
                  <c:v>Nezha-Proxy</c:v>
                </c:pt>
              </c:strCache>
            </c:strRef>
          </c:tx>
          <c:spPr>
            <a:ln w="28575" cap="rnd">
              <a:solidFill>
                <a:srgbClr val="7030A0"/>
              </a:solidFill>
              <a:round/>
            </a:ln>
            <a:effectLst/>
          </c:spPr>
          <c:marker>
            <c:symbol val="square"/>
            <c:size val="8"/>
            <c:spPr>
              <a:solidFill>
                <a:srgbClr val="7030A0"/>
              </a:solidFill>
              <a:ln w="9525">
                <a:solidFill>
                  <a:srgbClr val="7030A0"/>
                </a:solidFill>
              </a:ln>
              <a:effectLst/>
            </c:spPr>
          </c:marker>
          <c:cat>
            <c:numRef>
              <c:f>'Throughput-Scalability-close'!$F$92:$I$92</c:f>
              <c:numCache>
                <c:formatCode>General</c:formatCode>
                <c:ptCount val="4"/>
                <c:pt idx="0">
                  <c:v>3</c:v>
                </c:pt>
                <c:pt idx="1">
                  <c:v>5</c:v>
                </c:pt>
                <c:pt idx="2">
                  <c:v>7</c:v>
                </c:pt>
                <c:pt idx="3">
                  <c:v>9</c:v>
                </c:pt>
              </c:numCache>
            </c:numRef>
          </c:cat>
          <c:val>
            <c:numRef>
              <c:f>'Throughput-Scalability-close'!$F$95:$I$95</c:f>
              <c:numCache>
                <c:formatCode>General</c:formatCode>
                <c:ptCount val="4"/>
                <c:pt idx="0">
                  <c:v>203.18960000000001</c:v>
                </c:pt>
                <c:pt idx="1">
                  <c:v>197.613</c:v>
                </c:pt>
                <c:pt idx="2">
                  <c:v>197.85040000000001</c:v>
                </c:pt>
                <c:pt idx="3">
                  <c:v>199.08279999999999</c:v>
                </c:pt>
              </c:numCache>
            </c:numRef>
          </c:val>
          <c:smooth val="0"/>
          <c:extLst>
            <c:ext xmlns:c16="http://schemas.microsoft.com/office/drawing/2014/chart" uri="{C3380CC4-5D6E-409C-BE32-E72D297353CC}">
              <c16:uniqueId val="{00000004-CC78-6947-81A4-06EEE540C1DF}"/>
            </c:ext>
          </c:extLst>
        </c:ser>
        <c:dLbls>
          <c:showLegendKey val="0"/>
          <c:showVal val="0"/>
          <c:showCatName val="0"/>
          <c:showSerName val="0"/>
          <c:showPercent val="0"/>
          <c:showBubbleSize val="0"/>
        </c:dLbls>
        <c:marker val="1"/>
        <c:smooth val="0"/>
        <c:axId val="1624074639"/>
        <c:axId val="1655782095"/>
      </c:lineChart>
      <c:catAx>
        <c:axId val="1624074639"/>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ltLang="zh-CN" sz="2400">
                    <a:solidFill>
                      <a:schemeClr val="tx1"/>
                    </a:solidFill>
                  </a:rPr>
                  <a:t>Number</a:t>
                </a:r>
                <a:r>
                  <a:rPr lang="zh-CN" altLang="en-US" sz="2400">
                    <a:solidFill>
                      <a:schemeClr val="tx1"/>
                    </a:solidFill>
                  </a:rPr>
                  <a:t> </a:t>
                </a:r>
                <a:r>
                  <a:rPr lang="en-US" altLang="zh-CN" sz="2400">
                    <a:solidFill>
                      <a:schemeClr val="tx1"/>
                    </a:solidFill>
                  </a:rPr>
                  <a:t>of</a:t>
                </a:r>
                <a:r>
                  <a:rPr lang="zh-CN" altLang="en-US" sz="2400">
                    <a:solidFill>
                      <a:schemeClr val="tx1"/>
                    </a:solidFill>
                  </a:rPr>
                  <a:t> </a:t>
                </a:r>
                <a:r>
                  <a:rPr lang="en-US" altLang="zh-CN" sz="2400">
                    <a:solidFill>
                      <a:schemeClr val="tx1"/>
                    </a:solidFill>
                  </a:rPr>
                  <a:t>Replicas</a:t>
                </a:r>
                <a:endParaRPr lang="en-US" sz="240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55782095"/>
        <c:crosses val="autoZero"/>
        <c:auto val="1"/>
        <c:lblAlgn val="ctr"/>
        <c:lblOffset val="100"/>
        <c:noMultiLvlLbl val="0"/>
      </c:catAx>
      <c:valAx>
        <c:axId val="1655782095"/>
        <c:scaling>
          <c:orientation val="minMax"/>
          <c:max val="2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ltLang="zh-CN" sz="2400" baseline="0">
                    <a:solidFill>
                      <a:schemeClr val="tx1"/>
                    </a:solidFill>
                  </a:rPr>
                  <a:t>Max</a:t>
                </a:r>
                <a:r>
                  <a:rPr lang="zh-CN" altLang="en-US" sz="2400" baseline="0">
                    <a:solidFill>
                      <a:schemeClr val="tx1"/>
                    </a:solidFill>
                  </a:rPr>
                  <a:t> </a:t>
                </a:r>
                <a:r>
                  <a:rPr lang="en-US" altLang="zh-CN" sz="2400" baseline="0">
                    <a:solidFill>
                      <a:schemeClr val="tx1"/>
                    </a:solidFill>
                  </a:rPr>
                  <a:t>Throughut</a:t>
                </a:r>
              </a:p>
              <a:p>
                <a:pPr>
                  <a:defRPr sz="2400"/>
                </a:pPr>
                <a:r>
                  <a:rPr lang="zh-CN" altLang="en-US" sz="2400" baseline="0">
                    <a:solidFill>
                      <a:schemeClr val="tx1"/>
                    </a:solidFill>
                  </a:rPr>
                  <a:t> </a:t>
                </a:r>
                <a:r>
                  <a:rPr lang="en-US" altLang="zh-CN" sz="2400" baseline="0">
                    <a:solidFill>
                      <a:schemeClr val="tx1"/>
                    </a:solidFill>
                  </a:rPr>
                  <a:t>(×1K</a:t>
                </a:r>
                <a:r>
                  <a:rPr lang="zh-CN" altLang="en-US" sz="2400" baseline="0">
                    <a:solidFill>
                      <a:schemeClr val="tx1"/>
                    </a:solidFill>
                  </a:rPr>
                  <a:t> </a:t>
                </a:r>
                <a:r>
                  <a:rPr lang="en-US" altLang="zh-CN" sz="2400" baseline="0">
                    <a:solidFill>
                      <a:schemeClr val="tx1"/>
                    </a:solidFill>
                  </a:rPr>
                  <a:t>reqs/sec)</a:t>
                </a:r>
                <a:endParaRPr lang="en-US" sz="2400">
                  <a:solidFill>
                    <a:schemeClr val="tx1"/>
                  </a:solidFill>
                </a:endParaRPr>
              </a:p>
            </c:rich>
          </c:tx>
          <c:layout>
            <c:manualLayout>
              <c:xMode val="edge"/>
              <c:yMode val="edge"/>
              <c:x val="1.4544753086419754E-2"/>
              <c:y val="0.34077318460192474"/>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24074639"/>
        <c:crosses val="autoZero"/>
        <c:crossBetween val="between"/>
        <c:majorUnit val="50"/>
      </c:valAx>
      <c:spPr>
        <a:noFill/>
        <a:ln>
          <a:noFill/>
        </a:ln>
        <a:effectLst/>
      </c:spPr>
    </c:plotArea>
    <c:legend>
      <c:legendPos val="t"/>
      <c:layout>
        <c:manualLayout>
          <c:xMode val="edge"/>
          <c:yMode val="edge"/>
          <c:x val="3.8487654320987642E-2"/>
          <c:y val="1.5740740740740743E-2"/>
          <c:w val="0.93581790123456787"/>
          <c:h val="0.25972790901137355"/>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53515966754159"/>
          <c:y val="0.32250284339457574"/>
          <c:w val="0.71568706255468084"/>
          <c:h val="0.47875021872265966"/>
        </c:manualLayout>
      </c:layout>
      <c:lineChart>
        <c:grouping val="standard"/>
        <c:varyColors val="0"/>
        <c:ser>
          <c:idx val="0"/>
          <c:order val="0"/>
          <c:tx>
            <c:strRef>
              <c:f>'Throughput-Scalability-open'!$E$93</c:f>
              <c:strCache>
                <c:ptCount val="1"/>
                <c:pt idx="0">
                  <c:v>Multi-Paxos</c:v>
                </c:pt>
              </c:strCache>
            </c:strRef>
          </c:tx>
          <c:spPr>
            <a:ln w="28575" cap="rnd">
              <a:solidFill>
                <a:srgbClr val="00B050"/>
              </a:solidFill>
              <a:round/>
            </a:ln>
            <a:effectLst/>
          </c:spPr>
          <c:marker>
            <c:symbol val="circle"/>
            <c:size val="8"/>
            <c:spPr>
              <a:solidFill>
                <a:srgbClr val="00B050"/>
              </a:solidFill>
              <a:ln w="9525">
                <a:solidFill>
                  <a:srgbClr val="00B050"/>
                </a:solidFill>
              </a:ln>
              <a:effectLst/>
            </c:spPr>
          </c:marker>
          <c:cat>
            <c:numRef>
              <c:f>'Throughput-Scalability-open'!$F$92:$I$92</c:f>
              <c:numCache>
                <c:formatCode>General</c:formatCode>
                <c:ptCount val="4"/>
                <c:pt idx="0">
                  <c:v>3</c:v>
                </c:pt>
                <c:pt idx="1">
                  <c:v>5</c:v>
                </c:pt>
                <c:pt idx="2">
                  <c:v>7</c:v>
                </c:pt>
                <c:pt idx="3">
                  <c:v>9</c:v>
                </c:pt>
              </c:numCache>
            </c:numRef>
          </c:cat>
          <c:val>
            <c:numRef>
              <c:f>'Throughput-Scalability-open'!$F$93:$I$93</c:f>
              <c:numCache>
                <c:formatCode>General</c:formatCode>
                <c:ptCount val="4"/>
                <c:pt idx="0">
                  <c:v>21.891999999999999</c:v>
                </c:pt>
                <c:pt idx="1">
                  <c:v>18.792200000000001</c:v>
                </c:pt>
                <c:pt idx="2">
                  <c:v>14.647600000000001</c:v>
                </c:pt>
                <c:pt idx="3">
                  <c:v>12.807399999999999</c:v>
                </c:pt>
              </c:numCache>
            </c:numRef>
          </c:val>
          <c:smooth val="0"/>
          <c:extLst>
            <c:ext xmlns:c16="http://schemas.microsoft.com/office/drawing/2014/chart" uri="{C3380CC4-5D6E-409C-BE32-E72D297353CC}">
              <c16:uniqueId val="{00000000-DD5F-734F-8E09-BCABD586578A}"/>
            </c:ext>
          </c:extLst>
        </c:ser>
        <c:ser>
          <c:idx val="1"/>
          <c:order val="1"/>
          <c:tx>
            <c:strRef>
              <c:f>'Throughput-Scalability-open'!$E$94</c:f>
              <c:strCache>
                <c:ptCount val="1"/>
                <c:pt idx="0">
                  <c:v>NOPaxos-Optim</c:v>
                </c:pt>
              </c:strCache>
            </c:strRef>
          </c:tx>
          <c:spPr>
            <a:ln w="28575" cap="rnd">
              <a:solidFill>
                <a:schemeClr val="accent1"/>
              </a:solidFill>
              <a:round/>
            </a:ln>
            <a:effectLst/>
          </c:spPr>
          <c:marker>
            <c:symbol val="triangle"/>
            <c:size val="8"/>
            <c:spPr>
              <a:solidFill>
                <a:schemeClr val="accent1"/>
              </a:solidFill>
              <a:ln w="9525">
                <a:solidFill>
                  <a:schemeClr val="accent1"/>
                </a:solidFill>
              </a:ln>
              <a:effectLst/>
            </c:spPr>
          </c:marker>
          <c:cat>
            <c:numRef>
              <c:f>'Throughput-Scalability-open'!$F$92:$I$92</c:f>
              <c:numCache>
                <c:formatCode>General</c:formatCode>
                <c:ptCount val="4"/>
                <c:pt idx="0">
                  <c:v>3</c:v>
                </c:pt>
                <c:pt idx="1">
                  <c:v>5</c:v>
                </c:pt>
                <c:pt idx="2">
                  <c:v>7</c:v>
                </c:pt>
                <c:pt idx="3">
                  <c:v>9</c:v>
                </c:pt>
              </c:numCache>
            </c:numRef>
          </c:cat>
          <c:val>
            <c:numRef>
              <c:f>'Throughput-Scalability-open'!$F$94:$I$94</c:f>
              <c:numCache>
                <c:formatCode>General</c:formatCode>
                <c:ptCount val="4"/>
                <c:pt idx="0">
                  <c:v>79.966200000000001</c:v>
                </c:pt>
                <c:pt idx="1">
                  <c:v>60.0242</c:v>
                </c:pt>
                <c:pt idx="2">
                  <c:v>59.985399999999998</c:v>
                </c:pt>
                <c:pt idx="3">
                  <c:v>49.970199999999998</c:v>
                </c:pt>
              </c:numCache>
            </c:numRef>
          </c:val>
          <c:smooth val="0"/>
          <c:extLst>
            <c:ext xmlns:c16="http://schemas.microsoft.com/office/drawing/2014/chart" uri="{C3380CC4-5D6E-409C-BE32-E72D297353CC}">
              <c16:uniqueId val="{00000001-DD5F-734F-8E09-BCABD586578A}"/>
            </c:ext>
          </c:extLst>
        </c:ser>
        <c:ser>
          <c:idx val="2"/>
          <c:order val="2"/>
          <c:tx>
            <c:strRef>
              <c:f>'Throughput-Scalability-open'!$E$95</c:f>
              <c:strCache>
                <c:ptCount val="1"/>
                <c:pt idx="0">
                  <c:v>Nezha-Non-Proxy</c:v>
                </c:pt>
              </c:strCache>
            </c:strRef>
          </c:tx>
          <c:spPr>
            <a:ln w="28575" cap="rnd">
              <a:solidFill>
                <a:srgbClr val="FFC000"/>
              </a:solidFill>
              <a:round/>
            </a:ln>
            <a:effectLst/>
          </c:spPr>
          <c:marker>
            <c:symbol val="diamond"/>
            <c:size val="8"/>
            <c:spPr>
              <a:solidFill>
                <a:srgbClr val="FFC000"/>
              </a:solidFill>
              <a:ln w="9525">
                <a:solidFill>
                  <a:srgbClr val="FFC000"/>
                </a:solidFill>
              </a:ln>
              <a:effectLst/>
            </c:spPr>
          </c:marker>
          <c:cat>
            <c:numRef>
              <c:f>'Throughput-Scalability-open'!$F$92:$I$92</c:f>
              <c:numCache>
                <c:formatCode>General</c:formatCode>
                <c:ptCount val="4"/>
                <c:pt idx="0">
                  <c:v>3</c:v>
                </c:pt>
                <c:pt idx="1">
                  <c:v>5</c:v>
                </c:pt>
                <c:pt idx="2">
                  <c:v>7</c:v>
                </c:pt>
                <c:pt idx="3">
                  <c:v>9</c:v>
                </c:pt>
              </c:numCache>
            </c:numRef>
          </c:cat>
          <c:val>
            <c:numRef>
              <c:f>'Throughput-Scalability-open'!$F$95:$I$95</c:f>
              <c:numCache>
                <c:formatCode>General</c:formatCode>
                <c:ptCount val="4"/>
                <c:pt idx="0">
                  <c:v>187.7636</c:v>
                </c:pt>
                <c:pt idx="1">
                  <c:v>189.13339999999999</c:v>
                </c:pt>
                <c:pt idx="2">
                  <c:v>171.91839999999999</c:v>
                </c:pt>
                <c:pt idx="3">
                  <c:v>148.69999999999999</c:v>
                </c:pt>
              </c:numCache>
            </c:numRef>
          </c:val>
          <c:smooth val="0"/>
          <c:extLst>
            <c:ext xmlns:c16="http://schemas.microsoft.com/office/drawing/2014/chart" uri="{C3380CC4-5D6E-409C-BE32-E72D297353CC}">
              <c16:uniqueId val="{00000002-DD5F-734F-8E09-BCABD586578A}"/>
            </c:ext>
          </c:extLst>
        </c:ser>
        <c:ser>
          <c:idx val="3"/>
          <c:order val="3"/>
          <c:tx>
            <c:strRef>
              <c:f>'Throughput-Scalability-open'!$E$96</c:f>
              <c:strCache>
                <c:ptCount val="1"/>
                <c:pt idx="0">
                  <c:v>Nezha-Proxy</c:v>
                </c:pt>
              </c:strCache>
            </c:strRef>
          </c:tx>
          <c:spPr>
            <a:ln w="28575" cap="rnd">
              <a:solidFill>
                <a:srgbClr val="7030A0"/>
              </a:solidFill>
              <a:round/>
            </a:ln>
            <a:effectLst/>
          </c:spPr>
          <c:marker>
            <c:symbol val="square"/>
            <c:size val="8"/>
            <c:spPr>
              <a:solidFill>
                <a:srgbClr val="7030A0"/>
              </a:solidFill>
              <a:ln w="9525">
                <a:solidFill>
                  <a:srgbClr val="7030A0"/>
                </a:solidFill>
              </a:ln>
              <a:effectLst/>
            </c:spPr>
          </c:marker>
          <c:val>
            <c:numRef>
              <c:f>'Throughput-Scalability-open'!$F$96:$I$96</c:f>
              <c:numCache>
                <c:formatCode>General</c:formatCode>
                <c:ptCount val="4"/>
                <c:pt idx="0">
                  <c:v>191.94200000000001</c:v>
                </c:pt>
                <c:pt idx="1">
                  <c:v>191.74100000000001</c:v>
                </c:pt>
                <c:pt idx="2">
                  <c:v>191.57060000000001</c:v>
                </c:pt>
                <c:pt idx="3">
                  <c:v>187.55240000000001</c:v>
                </c:pt>
              </c:numCache>
            </c:numRef>
          </c:val>
          <c:smooth val="0"/>
          <c:extLst>
            <c:ext xmlns:c16="http://schemas.microsoft.com/office/drawing/2014/chart" uri="{C3380CC4-5D6E-409C-BE32-E72D297353CC}">
              <c16:uniqueId val="{00000003-DD5F-734F-8E09-BCABD586578A}"/>
            </c:ext>
          </c:extLst>
        </c:ser>
        <c:dLbls>
          <c:showLegendKey val="0"/>
          <c:showVal val="0"/>
          <c:showCatName val="0"/>
          <c:showSerName val="0"/>
          <c:showPercent val="0"/>
          <c:showBubbleSize val="0"/>
        </c:dLbls>
        <c:marker val="1"/>
        <c:smooth val="0"/>
        <c:axId val="1624074639"/>
        <c:axId val="1655782095"/>
      </c:lineChart>
      <c:catAx>
        <c:axId val="1624074639"/>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ltLang="zh-CN" sz="2400">
                    <a:solidFill>
                      <a:schemeClr val="tx1"/>
                    </a:solidFill>
                  </a:rPr>
                  <a:t>Number</a:t>
                </a:r>
                <a:r>
                  <a:rPr lang="zh-CN" altLang="en-US" sz="2400">
                    <a:solidFill>
                      <a:schemeClr val="tx1"/>
                    </a:solidFill>
                  </a:rPr>
                  <a:t> </a:t>
                </a:r>
                <a:r>
                  <a:rPr lang="en-US" altLang="zh-CN" sz="2400">
                    <a:solidFill>
                      <a:schemeClr val="tx1"/>
                    </a:solidFill>
                  </a:rPr>
                  <a:t>of</a:t>
                </a:r>
                <a:r>
                  <a:rPr lang="zh-CN" altLang="en-US" sz="2400">
                    <a:solidFill>
                      <a:schemeClr val="tx1"/>
                    </a:solidFill>
                  </a:rPr>
                  <a:t> </a:t>
                </a:r>
                <a:r>
                  <a:rPr lang="en-US" altLang="zh-CN" sz="2400">
                    <a:solidFill>
                      <a:schemeClr val="tx1"/>
                    </a:solidFill>
                  </a:rPr>
                  <a:t>Replicas</a:t>
                </a:r>
                <a:endParaRPr lang="en-US" sz="2400">
                  <a:solidFill>
                    <a:schemeClr val="tx1"/>
                  </a:solidFill>
                </a:endParaRP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55782095"/>
        <c:crosses val="autoZero"/>
        <c:auto val="1"/>
        <c:lblAlgn val="ctr"/>
        <c:lblOffset val="100"/>
        <c:noMultiLvlLbl val="0"/>
      </c:catAx>
      <c:valAx>
        <c:axId val="1655782095"/>
        <c:scaling>
          <c:orientation val="minMax"/>
          <c:max val="2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ltLang="zh-CN" sz="2400" baseline="0">
                    <a:solidFill>
                      <a:schemeClr val="tx1"/>
                    </a:solidFill>
                  </a:rPr>
                  <a:t>Max</a:t>
                </a:r>
                <a:r>
                  <a:rPr lang="zh-CN" altLang="en-US" sz="2400" baseline="0">
                    <a:solidFill>
                      <a:schemeClr val="tx1"/>
                    </a:solidFill>
                  </a:rPr>
                  <a:t> </a:t>
                </a:r>
                <a:r>
                  <a:rPr lang="en-US" altLang="zh-CN" sz="2400" baseline="0">
                    <a:solidFill>
                      <a:schemeClr val="tx1"/>
                    </a:solidFill>
                  </a:rPr>
                  <a:t>Throughut</a:t>
                </a:r>
              </a:p>
              <a:p>
                <a:pPr>
                  <a:defRPr sz="2400"/>
                </a:pPr>
                <a:r>
                  <a:rPr lang="zh-CN" altLang="en-US" sz="2400" baseline="0">
                    <a:solidFill>
                      <a:schemeClr val="tx1"/>
                    </a:solidFill>
                  </a:rPr>
                  <a:t> </a:t>
                </a:r>
                <a:r>
                  <a:rPr lang="en-US" altLang="zh-CN" sz="2400" baseline="0">
                    <a:solidFill>
                      <a:schemeClr val="tx1"/>
                    </a:solidFill>
                  </a:rPr>
                  <a:t>(×1K</a:t>
                </a:r>
                <a:r>
                  <a:rPr lang="zh-CN" altLang="en-US" sz="2400" baseline="0">
                    <a:solidFill>
                      <a:schemeClr val="tx1"/>
                    </a:solidFill>
                  </a:rPr>
                  <a:t> </a:t>
                </a:r>
                <a:r>
                  <a:rPr lang="en-US" altLang="zh-CN" sz="2400" baseline="0">
                    <a:solidFill>
                      <a:schemeClr val="tx1"/>
                    </a:solidFill>
                  </a:rPr>
                  <a:t>reqs/sec)</a:t>
                </a:r>
                <a:endParaRPr lang="en-US" sz="2400">
                  <a:solidFill>
                    <a:schemeClr val="tx1"/>
                  </a:solidFill>
                </a:endParaRPr>
              </a:p>
            </c:rich>
          </c:tx>
          <c:layout>
            <c:manualLayout>
              <c:xMode val="edge"/>
              <c:yMode val="edge"/>
              <c:x val="0"/>
              <c:y val="0.3574398512685914"/>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24074639"/>
        <c:crosses val="autoZero"/>
        <c:crossBetween val="between"/>
        <c:majorUnit val="50"/>
      </c:valAx>
      <c:spPr>
        <a:noFill/>
        <a:ln>
          <a:noFill/>
        </a:ln>
        <a:effectLst/>
      </c:spPr>
    </c:plotArea>
    <c:legend>
      <c:legendPos val="t"/>
      <c:layout>
        <c:manualLayout>
          <c:xMode val="edge"/>
          <c:yMode val="edge"/>
          <c:x val="8.0179938271604925E-2"/>
          <c:y val="1.6666666666666666E-2"/>
          <c:w val="0.90014182098765427"/>
          <c:h val="0.26067475940507434"/>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84E88E-C61D-B142-BF9C-5DEF89328EEE}" type="datetimeFigureOut">
              <a:rPr lang="en-US" smtClean="0"/>
              <a:t>11/17/23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1CAE4-F33B-4747-9E76-82983EFFD601}" type="slidenum">
              <a:rPr lang="en-US" smtClean="0"/>
              <a:t>‹#›</a:t>
            </a:fld>
            <a:endParaRPr lang="en-US"/>
          </a:p>
        </p:txBody>
      </p:sp>
    </p:spTree>
    <p:extLst>
      <p:ext uri="{BB962C8B-B14F-4D97-AF65-F5344CB8AC3E}">
        <p14:creationId xmlns:p14="http://schemas.microsoft.com/office/powerpoint/2010/main" val="256946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Thanks! I am Anirudh and I am going to be talking about </a:t>
            </a:r>
            <a:r>
              <a:rPr lang="en-US" dirty="0" err="1"/>
              <a:t>Nezha</a:t>
            </a:r>
            <a:r>
              <a:rPr lang="en-US" dirty="0"/>
              <a:t>, a consensus protocol that leverages synchronized clocks. </a:t>
            </a:r>
            <a:r>
              <a:rPr lang="en-US" dirty="0" err="1"/>
              <a:t>Nezha</a:t>
            </a:r>
            <a:r>
              <a:rPr lang="en-US" dirty="0"/>
              <a:t> is </a:t>
            </a:r>
            <a:r>
              <a:rPr lang="en-US" dirty="0" err="1"/>
              <a:t>Jinkun</a:t>
            </a:r>
            <a:r>
              <a:rPr lang="en-US" dirty="0"/>
              <a:t> </a:t>
            </a:r>
            <a:r>
              <a:rPr lang="en-US" dirty="0" err="1"/>
              <a:t>Geng’s</a:t>
            </a:r>
            <a:r>
              <a:rPr lang="en-US" dirty="0"/>
              <a:t> dissertation work at Stanford.</a:t>
            </a:r>
          </a:p>
        </p:txBody>
      </p:sp>
    </p:spTree>
    <p:extLst>
      <p:ext uri="{BB962C8B-B14F-4D97-AF65-F5344CB8AC3E}">
        <p14:creationId xmlns:p14="http://schemas.microsoft.com/office/powerpoint/2010/main" val="144411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5"/>
          </p:nvPr>
        </p:nvSpPr>
        <p:spPr/>
        <p:txBody>
          <a:bodyPr/>
          <a:lstStyle/>
          <a:p>
            <a:fld id="{496EF7A7-27AB-6E4C-AB55-71A628D244D1}" type="slidenum">
              <a:rPr lang="en-US" smtClean="0"/>
              <a:t>10</a:t>
            </a:fld>
            <a:endParaRPr lang="en-US"/>
          </a:p>
        </p:txBody>
      </p:sp>
    </p:spTree>
    <p:extLst>
      <p:ext uri="{BB962C8B-B14F-4D97-AF65-F5344CB8AC3E}">
        <p14:creationId xmlns:p14="http://schemas.microsoft.com/office/powerpoint/2010/main" val="1530763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ltLang="zh-CN" dirty="0"/>
          </a:p>
        </p:txBody>
      </p:sp>
    </p:spTree>
    <p:extLst>
      <p:ext uri="{BB962C8B-B14F-4D97-AF65-F5344CB8AC3E}">
        <p14:creationId xmlns:p14="http://schemas.microsoft.com/office/powerpoint/2010/main" val="3760991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dirty="0"/>
              <a:t>In</a:t>
            </a:r>
            <a:r>
              <a:rPr lang="zh-CN" altLang="en-US" dirty="0"/>
              <a:t> </a:t>
            </a:r>
            <a:r>
              <a:rPr lang="en-US" altLang="zh-CN" dirty="0"/>
              <a:t>DOM</a:t>
            </a:r>
            <a:r>
              <a:rPr lang="zh-CN" altLang="en-US" dirty="0"/>
              <a:t> </a:t>
            </a:r>
            <a:r>
              <a:rPr lang="en-US" altLang="zh-CN" dirty="0"/>
              <a:t>we</a:t>
            </a:r>
            <a:r>
              <a:rPr lang="zh-CN" altLang="en-US" dirty="0"/>
              <a:t> </a:t>
            </a:r>
            <a:r>
              <a:rPr lang="en-US" altLang="zh-CN" dirty="0"/>
              <a:t>have</a:t>
            </a:r>
            <a:r>
              <a:rPr lang="zh-CN" altLang="en-US" dirty="0"/>
              <a:t> </a:t>
            </a:r>
            <a:r>
              <a:rPr lang="en-US" altLang="zh-CN" dirty="0"/>
              <a:t>a</a:t>
            </a:r>
            <a:r>
              <a:rPr lang="zh-CN" altLang="en-US" dirty="0"/>
              <a:t> </a:t>
            </a:r>
            <a:r>
              <a:rPr lang="en-US" altLang="zh-CN" dirty="0"/>
              <a:t>percentile</a:t>
            </a:r>
            <a:r>
              <a:rPr lang="zh-CN" altLang="en-US" dirty="0"/>
              <a:t> </a:t>
            </a:r>
            <a:r>
              <a:rPr lang="en-US" altLang="zh-CN" dirty="0"/>
              <a:t>parameter</a:t>
            </a:r>
            <a:r>
              <a:rPr lang="zh-CN" altLang="en-US" dirty="0"/>
              <a:t> </a:t>
            </a:r>
            <a:r>
              <a:rPr lang="en-US" altLang="zh-CN" dirty="0"/>
              <a:t>which</a:t>
            </a:r>
            <a:r>
              <a:rPr lang="zh-CN" altLang="en-US" dirty="0"/>
              <a:t> </a:t>
            </a:r>
            <a:r>
              <a:rPr lang="en-US" altLang="zh-CN" dirty="0"/>
              <a:t>decides</a:t>
            </a:r>
            <a:r>
              <a:rPr lang="zh-CN" altLang="en-US" dirty="0"/>
              <a:t> </a:t>
            </a:r>
            <a:r>
              <a:rPr lang="en-US" altLang="zh-CN" dirty="0"/>
              <a:t>the</a:t>
            </a:r>
            <a:r>
              <a:rPr lang="zh-CN" altLang="en-US" dirty="0"/>
              <a:t> </a:t>
            </a:r>
            <a:r>
              <a:rPr lang="en-US" altLang="zh-CN" dirty="0"/>
              <a:t>deadline</a:t>
            </a:r>
            <a:r>
              <a:rPr lang="zh-CN" altLang="en-US" dirty="0"/>
              <a:t> </a:t>
            </a:r>
            <a:r>
              <a:rPr lang="en-US" altLang="zh-CN" dirty="0"/>
              <a:t>to</a:t>
            </a:r>
            <a:r>
              <a:rPr lang="zh-CN" altLang="en-US" dirty="0"/>
              <a:t> </a:t>
            </a:r>
            <a:r>
              <a:rPr lang="en-US" altLang="zh-CN" dirty="0"/>
              <a:t>be</a:t>
            </a:r>
            <a:r>
              <a:rPr lang="zh-CN" altLang="en-US" dirty="0"/>
              <a:t> </a:t>
            </a:r>
            <a:r>
              <a:rPr lang="en-US" altLang="zh-CN" dirty="0"/>
              <a:t>used</a:t>
            </a:r>
            <a:r>
              <a:rPr lang="zh-CN" altLang="en-US" dirty="0"/>
              <a:t> </a:t>
            </a:r>
            <a:r>
              <a:rPr lang="en-US" altLang="zh-CN" dirty="0"/>
              <a:t>by</a:t>
            </a:r>
            <a:r>
              <a:rPr lang="zh-CN" altLang="en-US" dirty="0"/>
              <a:t> </a:t>
            </a:r>
            <a:r>
              <a:rPr lang="en-US" altLang="zh-CN" dirty="0"/>
              <a:t>DOM.</a:t>
            </a:r>
          </a:p>
          <a:p>
            <a:pPr marL="228600" indent="-228600">
              <a:buAutoNum type="arabicPeriod"/>
            </a:pPr>
            <a:endParaRPr lang="en-US" altLang="zh-CN" dirty="0">
              <a:sym typeface="Wingdings" pitchFamily="2" charset="2"/>
            </a:endParaRPr>
          </a:p>
          <a:p>
            <a:pPr marL="228600" indent="-228600">
              <a:buAutoNum type="arabicPeriod"/>
            </a:pPr>
            <a:r>
              <a:rPr lang="en-US" altLang="zh-CN" dirty="0">
                <a:sym typeface="Wingdings" pitchFamily="2" charset="2"/>
              </a:rPr>
              <a:t>Could use this slide at the very end when explaining why Fast </a:t>
            </a:r>
            <a:r>
              <a:rPr lang="en-US" altLang="zh-CN" dirty="0" err="1">
                <a:sym typeface="Wingdings" pitchFamily="2" charset="2"/>
              </a:rPr>
              <a:t>Paxos</a:t>
            </a:r>
            <a:r>
              <a:rPr lang="en-US" altLang="zh-CN" dirty="0">
                <a:sym typeface="Wingdings" pitchFamily="2" charset="2"/>
              </a:rPr>
              <a:t> is slow: </a:t>
            </a:r>
            <a:r>
              <a:rPr lang="en-US" altLang="zh-CN" dirty="0" err="1">
                <a:sym typeface="Wingdings" pitchFamily="2" charset="2"/>
              </a:rPr>
              <a:t>bcos</a:t>
            </a:r>
            <a:r>
              <a:rPr lang="en-US" altLang="zh-CN" dirty="0">
                <a:sym typeface="Wingdings" pitchFamily="2" charset="2"/>
              </a:rPr>
              <a:t> of the number of transactions going out of order in Fast </a:t>
            </a:r>
            <a:r>
              <a:rPr lang="en-US" altLang="zh-CN" dirty="0" err="1">
                <a:sym typeface="Wingdings" pitchFamily="2" charset="2"/>
              </a:rPr>
              <a:t>Paxos</a:t>
            </a:r>
            <a:r>
              <a:rPr lang="en-US" altLang="zh-CN" dirty="0">
                <a:sym typeface="Wingdings" pitchFamily="2" charset="2"/>
              </a:rPr>
              <a:t> relative to us.</a:t>
            </a:r>
          </a:p>
        </p:txBody>
      </p:sp>
    </p:spTree>
    <p:extLst>
      <p:ext uri="{BB962C8B-B14F-4D97-AF65-F5344CB8AC3E}">
        <p14:creationId xmlns:p14="http://schemas.microsoft.com/office/powerpoint/2010/main" val="874572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dirty="0"/>
              <a:t>Here</a:t>
            </a:r>
            <a:r>
              <a:rPr lang="zh-CN" altLang="en-US" dirty="0"/>
              <a:t> </a:t>
            </a:r>
            <a:r>
              <a:rPr lang="en-US" altLang="zh-CN" dirty="0"/>
              <a:t>we</a:t>
            </a:r>
            <a:r>
              <a:rPr lang="zh-CN" altLang="en-US" dirty="0"/>
              <a:t> </a:t>
            </a:r>
            <a:r>
              <a:rPr lang="en-US" altLang="zh-CN" dirty="0"/>
              <a:t>can</a:t>
            </a:r>
            <a:r>
              <a:rPr lang="zh-CN" altLang="en-US" dirty="0"/>
              <a:t> </a:t>
            </a:r>
            <a:r>
              <a:rPr lang="en-US" altLang="zh-CN" dirty="0"/>
              <a:t>see,</a:t>
            </a:r>
            <a:r>
              <a:rPr lang="zh-CN" altLang="en-US" dirty="0"/>
              <a:t> </a:t>
            </a:r>
            <a:r>
              <a:rPr lang="en-US" altLang="zh-CN" dirty="0"/>
              <a:t>after</a:t>
            </a:r>
            <a:r>
              <a:rPr lang="zh-CN" altLang="en-US" dirty="0"/>
              <a:t> </a:t>
            </a:r>
            <a:r>
              <a:rPr lang="en-US" altLang="zh-CN" dirty="0"/>
              <a:t>the</a:t>
            </a:r>
            <a:r>
              <a:rPr lang="zh-CN" altLang="en-US" dirty="0"/>
              <a:t> </a:t>
            </a:r>
            <a:r>
              <a:rPr lang="en-US" altLang="zh-CN" dirty="0"/>
              <a:t>requests</a:t>
            </a:r>
            <a:r>
              <a:rPr lang="zh-CN" altLang="en-US" dirty="0"/>
              <a:t> </a:t>
            </a:r>
            <a:r>
              <a:rPr lang="en-US" altLang="zh-CN" dirty="0"/>
              <a:t>are</a:t>
            </a:r>
            <a:r>
              <a:rPr lang="zh-CN" altLang="en-US" dirty="0"/>
              <a:t> </a:t>
            </a:r>
            <a:r>
              <a:rPr lang="en-US" altLang="zh-CN" dirty="0"/>
              <a:t>multicast,</a:t>
            </a:r>
            <a:r>
              <a:rPr lang="zh-CN" altLang="en-US" dirty="0"/>
              <a:t> </a:t>
            </a:r>
            <a:r>
              <a:rPr lang="en-US" altLang="zh-CN" dirty="0"/>
              <a:t>they</a:t>
            </a:r>
            <a:r>
              <a:rPr lang="zh-CN" altLang="en-US" dirty="0"/>
              <a:t> </a:t>
            </a:r>
            <a:r>
              <a:rPr lang="en-US" altLang="zh-CN" dirty="0"/>
              <a:t>arrive</a:t>
            </a:r>
            <a:r>
              <a:rPr lang="zh-CN" altLang="en-US" dirty="0"/>
              <a:t> </a:t>
            </a:r>
            <a:r>
              <a:rPr lang="en-US" altLang="zh-CN" dirty="0"/>
              <a:t>at</a:t>
            </a:r>
            <a:r>
              <a:rPr lang="zh-CN" altLang="en-US" dirty="0"/>
              <a:t> </a:t>
            </a:r>
            <a:r>
              <a:rPr lang="en-US" altLang="zh-CN" dirty="0"/>
              <a:t>the</a:t>
            </a:r>
            <a:r>
              <a:rPr lang="zh-CN" altLang="en-US" dirty="0"/>
              <a:t> </a:t>
            </a:r>
            <a:r>
              <a:rPr lang="en-US" altLang="zh-CN" dirty="0"/>
              <a:t>replicas</a:t>
            </a:r>
            <a:r>
              <a:rPr lang="zh-CN" altLang="en-US" dirty="0"/>
              <a:t> </a:t>
            </a:r>
            <a:r>
              <a:rPr lang="en-US" altLang="zh-CN" dirty="0"/>
              <a:t>in</a:t>
            </a:r>
            <a:r>
              <a:rPr lang="zh-CN" altLang="en-US" dirty="0"/>
              <a:t> </a:t>
            </a:r>
            <a:r>
              <a:rPr lang="en-US" altLang="zh-CN" dirty="0"/>
              <a:t>different</a:t>
            </a:r>
            <a:r>
              <a:rPr lang="zh-CN" altLang="en-US" dirty="0"/>
              <a:t> </a:t>
            </a:r>
            <a:r>
              <a:rPr lang="en-US" altLang="zh-CN" dirty="0"/>
              <a:t>orders.</a:t>
            </a:r>
            <a:r>
              <a:rPr lang="zh-CN" altLang="en-US" dirty="0"/>
              <a:t> </a:t>
            </a:r>
            <a:r>
              <a:rPr lang="en-US" altLang="zh-CN" dirty="0"/>
              <a:t>But</a:t>
            </a:r>
            <a:r>
              <a:rPr lang="zh-CN" altLang="en-US" dirty="0"/>
              <a:t> </a:t>
            </a:r>
            <a:r>
              <a:rPr lang="en-US" altLang="zh-CN" dirty="0"/>
              <a:t>with</a:t>
            </a:r>
            <a:r>
              <a:rPr lang="zh-CN" altLang="en-US" dirty="0"/>
              <a:t> </a:t>
            </a:r>
            <a:r>
              <a:rPr lang="en-US" altLang="zh-CN" dirty="0"/>
              <a:t>DOM,</a:t>
            </a:r>
            <a:r>
              <a:rPr lang="zh-CN" altLang="en-US" dirty="0"/>
              <a:t> </a:t>
            </a:r>
            <a:r>
              <a:rPr lang="en-US" altLang="zh-CN" dirty="0"/>
              <a:t>we</a:t>
            </a:r>
            <a:r>
              <a:rPr lang="zh-CN" altLang="en-US" dirty="0"/>
              <a:t> </a:t>
            </a:r>
            <a:r>
              <a:rPr lang="en-US" altLang="zh-CN" dirty="0"/>
              <a:t>can</a:t>
            </a:r>
            <a:r>
              <a:rPr lang="zh-CN" altLang="en-US" dirty="0"/>
              <a:t> </a:t>
            </a:r>
            <a:r>
              <a:rPr lang="en-US" altLang="zh-CN" dirty="0"/>
              <a:t>rectify</a:t>
            </a:r>
            <a:r>
              <a:rPr lang="zh-CN" altLang="en-US" dirty="0"/>
              <a:t> </a:t>
            </a:r>
            <a:r>
              <a:rPr lang="en-US" altLang="zh-CN" dirty="0"/>
              <a:t>the</a:t>
            </a:r>
            <a:r>
              <a:rPr lang="zh-CN" altLang="en-US" dirty="0"/>
              <a:t> </a:t>
            </a:r>
            <a:r>
              <a:rPr lang="en-US" altLang="zh-CN" dirty="0"/>
              <a:t>reordered</a:t>
            </a:r>
            <a:r>
              <a:rPr lang="zh-CN" altLang="en-US" dirty="0"/>
              <a:t> </a:t>
            </a:r>
            <a:r>
              <a:rPr lang="en-US" altLang="zh-CN" dirty="0"/>
              <a:t>requests</a:t>
            </a:r>
            <a:r>
              <a:rPr lang="zh-CN" altLang="en-US" dirty="0"/>
              <a:t> </a:t>
            </a:r>
            <a:r>
              <a:rPr lang="en-US" altLang="zh-CN" dirty="0"/>
              <a:t>and</a:t>
            </a:r>
            <a:r>
              <a:rPr lang="zh-CN" altLang="en-US" dirty="0"/>
              <a:t> </a:t>
            </a:r>
            <a:r>
              <a:rPr lang="en-US" altLang="zh-CN" dirty="0"/>
              <a:t>each</a:t>
            </a:r>
            <a:r>
              <a:rPr lang="zh-CN" altLang="en-US" dirty="0"/>
              <a:t> </a:t>
            </a:r>
            <a:r>
              <a:rPr lang="en-US" altLang="zh-CN" dirty="0"/>
              <a:t>replica</a:t>
            </a:r>
            <a:r>
              <a:rPr lang="zh-CN" altLang="en-US" dirty="0"/>
              <a:t> </a:t>
            </a:r>
            <a:r>
              <a:rPr lang="en-US" altLang="zh-CN" dirty="0"/>
              <a:t>will</a:t>
            </a:r>
            <a:r>
              <a:rPr lang="zh-CN" altLang="en-US" dirty="0"/>
              <a:t> </a:t>
            </a:r>
            <a:r>
              <a:rPr lang="en-US" altLang="zh-CN" dirty="0"/>
              <a:t>process</a:t>
            </a:r>
            <a:r>
              <a:rPr lang="zh-CN" altLang="en-US" dirty="0"/>
              <a:t> </a:t>
            </a:r>
            <a:r>
              <a:rPr lang="en-US" altLang="zh-CN" dirty="0"/>
              <a:t>in</a:t>
            </a:r>
            <a:r>
              <a:rPr lang="zh-CN" altLang="en-US" dirty="0"/>
              <a:t> </a:t>
            </a:r>
            <a:r>
              <a:rPr lang="en-US" altLang="zh-CN" dirty="0"/>
              <a:t>the</a:t>
            </a:r>
            <a:r>
              <a:rPr lang="zh-CN" altLang="en-US" dirty="0"/>
              <a:t> </a:t>
            </a:r>
            <a:r>
              <a:rPr lang="en-US" altLang="zh-CN" dirty="0"/>
              <a:t>same</a:t>
            </a:r>
            <a:r>
              <a:rPr lang="zh-CN" altLang="en-US" dirty="0"/>
              <a:t> </a:t>
            </a:r>
            <a:r>
              <a:rPr lang="en-US" altLang="zh-CN" dirty="0"/>
              <a:t>order.</a:t>
            </a:r>
            <a:r>
              <a:rPr lang="zh-CN" altLang="en-US" dirty="0"/>
              <a:t> </a:t>
            </a:r>
            <a:endParaRPr lang="en-US" altLang="zh-CN" dirty="0"/>
          </a:p>
          <a:p>
            <a:pPr marL="228600" indent="-228600">
              <a:buAutoNum type="arabicPeriod"/>
            </a:pPr>
            <a:r>
              <a:rPr lang="en-US" altLang="zh-CN" dirty="0"/>
              <a:t>So</a:t>
            </a:r>
            <a:r>
              <a:rPr lang="zh-CN" altLang="en-US" dirty="0"/>
              <a:t> </a:t>
            </a:r>
            <a:r>
              <a:rPr lang="en-US" altLang="zh-CN" dirty="0"/>
              <a:t>at</a:t>
            </a:r>
            <a:r>
              <a:rPr lang="zh-CN" altLang="en-US" dirty="0"/>
              <a:t> </a:t>
            </a:r>
            <a:r>
              <a:rPr lang="en-US" altLang="zh-CN" dirty="0"/>
              <a:t>t=10,</a:t>
            </a:r>
            <a:r>
              <a:rPr lang="zh-CN" altLang="en-US" dirty="0"/>
              <a:t> </a:t>
            </a:r>
            <a:r>
              <a:rPr lang="en-US" altLang="zh-CN" dirty="0"/>
              <a:t>the</a:t>
            </a:r>
            <a:r>
              <a:rPr lang="zh-CN" altLang="en-US" dirty="0"/>
              <a:t> </a:t>
            </a:r>
            <a:r>
              <a:rPr lang="en-US" altLang="zh-CN" dirty="0"/>
              <a:t>blue</a:t>
            </a:r>
            <a:r>
              <a:rPr lang="zh-CN" altLang="en-US" dirty="0"/>
              <a:t> </a:t>
            </a:r>
            <a:r>
              <a:rPr lang="en-US" altLang="zh-CN" dirty="0"/>
              <a:t>message</a:t>
            </a:r>
            <a:r>
              <a:rPr lang="zh-CN" altLang="en-US" dirty="0"/>
              <a:t> </a:t>
            </a:r>
            <a:r>
              <a:rPr lang="en-US" altLang="zh-CN" dirty="0"/>
              <a:t>is</a:t>
            </a:r>
            <a:r>
              <a:rPr lang="zh-CN" altLang="en-US" dirty="0"/>
              <a:t> </a:t>
            </a:r>
            <a:r>
              <a:rPr lang="en-US" altLang="zh-CN" dirty="0"/>
              <a:t>processed</a:t>
            </a:r>
            <a:r>
              <a:rPr lang="zh-CN" altLang="en-US" dirty="0"/>
              <a:t> </a:t>
            </a:r>
            <a:r>
              <a:rPr lang="en-US" altLang="zh-CN" dirty="0"/>
              <a:t>by</a:t>
            </a:r>
            <a:r>
              <a:rPr lang="zh-CN" altLang="en-US" dirty="0"/>
              <a:t> </a:t>
            </a:r>
            <a:r>
              <a:rPr lang="en-US" altLang="zh-CN" dirty="0"/>
              <a:t>all</a:t>
            </a:r>
            <a:r>
              <a:rPr lang="zh-CN" altLang="en-US" dirty="0"/>
              <a:t> </a:t>
            </a:r>
            <a:r>
              <a:rPr lang="en-US" altLang="zh-CN" dirty="0"/>
              <a:t>the</a:t>
            </a:r>
            <a:r>
              <a:rPr lang="zh-CN" altLang="en-US" dirty="0"/>
              <a:t> </a:t>
            </a:r>
            <a:r>
              <a:rPr lang="en-US" altLang="zh-CN" dirty="0"/>
              <a:t>replicas,</a:t>
            </a:r>
            <a:r>
              <a:rPr lang="zh-CN" altLang="en-US" dirty="0"/>
              <a:t> </a:t>
            </a:r>
            <a:r>
              <a:rPr lang="en-US" altLang="zh-CN" dirty="0"/>
              <a:t>and</a:t>
            </a:r>
            <a:r>
              <a:rPr lang="zh-CN" altLang="en-US" dirty="0"/>
              <a:t> </a:t>
            </a:r>
            <a:r>
              <a:rPr lang="en-US" altLang="zh-CN" dirty="0"/>
              <a:t>then</a:t>
            </a:r>
            <a:r>
              <a:rPr lang="zh-CN" altLang="en-US" dirty="0"/>
              <a:t> </a:t>
            </a:r>
            <a:r>
              <a:rPr lang="en-US" altLang="zh-CN" dirty="0"/>
              <a:t>it</a:t>
            </a:r>
            <a:r>
              <a:rPr lang="zh-CN" altLang="en-US" dirty="0"/>
              <a:t> </a:t>
            </a:r>
            <a:r>
              <a:rPr lang="en-US" altLang="zh-CN" dirty="0"/>
              <a:t>is</a:t>
            </a:r>
            <a:r>
              <a:rPr lang="zh-CN" altLang="en-US" dirty="0"/>
              <a:t> </a:t>
            </a:r>
            <a:r>
              <a:rPr lang="en-US" altLang="zh-CN" dirty="0"/>
              <a:t>committed.</a:t>
            </a:r>
          </a:p>
          <a:p>
            <a:pPr marL="228600" indent="-228600">
              <a:buAutoNum type="arabicPeriod"/>
            </a:pPr>
            <a:r>
              <a:rPr lang="en-US" altLang="zh-CN" dirty="0"/>
              <a:t>Later,</a:t>
            </a:r>
            <a:r>
              <a:rPr lang="zh-CN" altLang="en-US" dirty="0"/>
              <a:t> </a:t>
            </a:r>
            <a:r>
              <a:rPr lang="en-US" altLang="zh-CN" dirty="0"/>
              <a:t>the</a:t>
            </a:r>
            <a:r>
              <a:rPr lang="zh-CN" altLang="en-US" dirty="0"/>
              <a:t> </a:t>
            </a:r>
            <a:r>
              <a:rPr lang="en-US" altLang="zh-CN" dirty="0"/>
              <a:t>orange</a:t>
            </a:r>
            <a:r>
              <a:rPr lang="zh-CN" altLang="en-US" dirty="0"/>
              <a:t> </a:t>
            </a:r>
            <a:r>
              <a:rPr lang="en-US" altLang="zh-CN" dirty="0"/>
              <a:t>message</a:t>
            </a:r>
            <a:r>
              <a:rPr lang="zh-CN" altLang="en-US" dirty="0"/>
              <a:t> </a:t>
            </a:r>
            <a:r>
              <a:rPr lang="en-US" altLang="zh-CN" dirty="0"/>
              <a:t>is</a:t>
            </a:r>
            <a:r>
              <a:rPr lang="zh-CN" altLang="en-US" dirty="0"/>
              <a:t> </a:t>
            </a:r>
            <a:r>
              <a:rPr lang="en-US" altLang="zh-CN" dirty="0"/>
              <a:t>also</a:t>
            </a:r>
            <a:r>
              <a:rPr lang="zh-CN" altLang="en-US" dirty="0"/>
              <a:t> </a:t>
            </a:r>
            <a:r>
              <a:rPr lang="en-US" altLang="zh-CN" dirty="0"/>
              <a:t>processed</a:t>
            </a:r>
            <a:r>
              <a:rPr lang="zh-CN" altLang="en-US" dirty="0"/>
              <a:t> </a:t>
            </a:r>
            <a:r>
              <a:rPr lang="en-US" altLang="zh-CN" dirty="0"/>
              <a:t>b</a:t>
            </a:r>
            <a:r>
              <a:rPr lang="zh-CN" altLang="en-US" dirty="0"/>
              <a:t> </a:t>
            </a:r>
            <a:r>
              <a:rPr lang="en-US" altLang="zh-CN" dirty="0"/>
              <a:t>all</a:t>
            </a:r>
            <a:r>
              <a:rPr lang="zh-CN" altLang="en-US" dirty="0"/>
              <a:t> </a:t>
            </a:r>
            <a:r>
              <a:rPr lang="en-US" altLang="zh-CN" dirty="0"/>
              <a:t>the</a:t>
            </a:r>
            <a:r>
              <a:rPr lang="zh-CN" altLang="en-US" dirty="0"/>
              <a:t> </a:t>
            </a:r>
            <a:r>
              <a:rPr lang="en-US" altLang="zh-CN" dirty="0"/>
              <a:t>replicas.</a:t>
            </a:r>
            <a:r>
              <a:rPr lang="zh-CN" altLang="en-US" dirty="0"/>
              <a:t> </a:t>
            </a:r>
            <a:endParaRPr lang="en-US" altLang="zh-CN" dirty="0"/>
          </a:p>
        </p:txBody>
      </p:sp>
    </p:spTree>
    <p:extLst>
      <p:ext uri="{BB962C8B-B14F-4D97-AF65-F5344CB8AC3E}">
        <p14:creationId xmlns:p14="http://schemas.microsoft.com/office/powerpoint/2010/main" val="874783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ltLang="zh-CN" dirty="0"/>
          </a:p>
          <a:p>
            <a:pPr marL="228600" indent="-228600">
              <a:buAutoNum type="arabicPeriod"/>
            </a:pPr>
            <a:r>
              <a:rPr lang="en-US" altLang="zh-CN" dirty="0"/>
              <a:t>But</a:t>
            </a:r>
            <a:r>
              <a:rPr lang="zh-CN" altLang="en-US" dirty="0"/>
              <a:t> </a:t>
            </a:r>
            <a:r>
              <a:rPr lang="en-US" altLang="zh-CN" dirty="0"/>
              <a:t>in</a:t>
            </a:r>
            <a:r>
              <a:rPr lang="zh-CN" altLang="en-US" dirty="0"/>
              <a:t> </a:t>
            </a:r>
            <a:r>
              <a:rPr lang="en-US" altLang="zh-CN" dirty="0"/>
              <a:t>this</a:t>
            </a:r>
            <a:r>
              <a:rPr lang="zh-CN" altLang="en-US" dirty="0"/>
              <a:t> </a:t>
            </a:r>
            <a:r>
              <a:rPr lang="en-US" altLang="zh-CN" dirty="0"/>
              <a:t>case,</a:t>
            </a:r>
            <a:r>
              <a:rPr lang="zh-CN" altLang="en-US" dirty="0"/>
              <a:t> </a:t>
            </a:r>
            <a:r>
              <a:rPr lang="en-US" altLang="zh-CN" dirty="0"/>
              <a:t>we</a:t>
            </a:r>
            <a:r>
              <a:rPr lang="zh-CN" altLang="en-US" dirty="0"/>
              <a:t> </a:t>
            </a:r>
            <a:r>
              <a:rPr lang="en-US" altLang="zh-CN" dirty="0"/>
              <a:t>will</a:t>
            </a:r>
            <a:r>
              <a:rPr lang="zh-CN" altLang="en-US" dirty="0"/>
              <a:t> </a:t>
            </a:r>
            <a:r>
              <a:rPr lang="en-US" altLang="zh-CN" dirty="0"/>
              <a:t>see</a:t>
            </a:r>
            <a:r>
              <a:rPr lang="zh-CN" altLang="en-US" dirty="0"/>
              <a:t> </a:t>
            </a:r>
            <a:r>
              <a:rPr lang="en-US" altLang="zh-CN" dirty="0"/>
              <a:t>that</a:t>
            </a:r>
            <a:r>
              <a:rPr lang="zh-CN" altLang="en-US" dirty="0"/>
              <a:t> </a:t>
            </a:r>
            <a:r>
              <a:rPr lang="en-US" altLang="zh-CN" dirty="0"/>
              <a:t>DOM</a:t>
            </a:r>
            <a:r>
              <a:rPr lang="zh-CN" altLang="en-US" dirty="0"/>
              <a:t> </a:t>
            </a:r>
            <a:r>
              <a:rPr lang="en-US" altLang="zh-CN" dirty="0"/>
              <a:t>fails</a:t>
            </a:r>
            <a:r>
              <a:rPr lang="zh-CN" altLang="en-US" dirty="0"/>
              <a:t> </a:t>
            </a:r>
            <a:r>
              <a:rPr lang="en-US" altLang="zh-CN" dirty="0"/>
              <a:t>to</a:t>
            </a:r>
            <a:r>
              <a:rPr lang="zh-CN" altLang="en-US" dirty="0"/>
              <a:t> </a:t>
            </a:r>
            <a:r>
              <a:rPr lang="en-US" altLang="zh-CN" dirty="0"/>
              <a:t>eliminate</a:t>
            </a:r>
            <a:r>
              <a:rPr lang="zh-CN" altLang="en-US" dirty="0"/>
              <a:t> </a:t>
            </a:r>
            <a:r>
              <a:rPr lang="en-US" altLang="zh-CN" dirty="0"/>
              <a:t>all</a:t>
            </a:r>
            <a:r>
              <a:rPr lang="zh-CN" altLang="en-US" dirty="0"/>
              <a:t> </a:t>
            </a:r>
            <a:r>
              <a:rPr lang="en-US" altLang="zh-CN" dirty="0"/>
              <a:t>reordering,</a:t>
            </a:r>
            <a:r>
              <a:rPr lang="zh-CN" altLang="en-US" dirty="0"/>
              <a:t> </a:t>
            </a:r>
            <a:r>
              <a:rPr lang="en-US" altLang="zh-CN" dirty="0"/>
              <a:t>so</a:t>
            </a:r>
            <a:r>
              <a:rPr lang="zh-CN" altLang="en-US" dirty="0"/>
              <a:t> </a:t>
            </a:r>
            <a:r>
              <a:rPr lang="en-US" altLang="zh-CN" dirty="0"/>
              <a:t>that</a:t>
            </a:r>
            <a:r>
              <a:rPr lang="zh-CN" altLang="en-US" dirty="0"/>
              <a:t> </a:t>
            </a:r>
            <a:r>
              <a:rPr lang="en-US" altLang="zh-CN" dirty="0"/>
              <a:t>these</a:t>
            </a:r>
            <a:r>
              <a:rPr lang="zh-CN" altLang="en-US" dirty="0"/>
              <a:t> </a:t>
            </a:r>
            <a:r>
              <a:rPr lang="en-US" altLang="zh-CN" dirty="0"/>
              <a:t>requests</a:t>
            </a:r>
            <a:r>
              <a:rPr lang="zh-CN" altLang="en-US" dirty="0"/>
              <a:t> </a:t>
            </a:r>
            <a:r>
              <a:rPr lang="en-US" altLang="zh-CN" dirty="0"/>
              <a:t>cannot</a:t>
            </a:r>
            <a:r>
              <a:rPr lang="zh-CN" altLang="en-US" dirty="0"/>
              <a:t> </a:t>
            </a:r>
            <a:r>
              <a:rPr lang="en-US" altLang="zh-CN" dirty="0"/>
              <a:t>be</a:t>
            </a:r>
            <a:r>
              <a:rPr lang="zh-CN" altLang="en-US" dirty="0"/>
              <a:t> </a:t>
            </a:r>
            <a:r>
              <a:rPr lang="en-US" altLang="zh-CN" dirty="0"/>
              <a:t>committed</a:t>
            </a:r>
            <a:r>
              <a:rPr lang="zh-CN" altLang="en-US" dirty="0"/>
              <a:t> </a:t>
            </a:r>
            <a:r>
              <a:rPr lang="en-US" altLang="zh-CN" dirty="0"/>
              <a:t>in</a:t>
            </a:r>
            <a:r>
              <a:rPr lang="zh-CN" altLang="en-US" dirty="0"/>
              <a:t> </a:t>
            </a:r>
            <a:r>
              <a:rPr lang="en-US" altLang="zh-CN" dirty="0"/>
              <a:t>the</a:t>
            </a:r>
            <a:r>
              <a:rPr lang="zh-CN" altLang="en-US" dirty="0"/>
              <a:t> </a:t>
            </a:r>
            <a:r>
              <a:rPr lang="en-US" altLang="zh-CN" dirty="0"/>
              <a:t>fast</a:t>
            </a:r>
            <a:r>
              <a:rPr lang="zh-CN" altLang="en-US" dirty="0"/>
              <a:t> </a:t>
            </a:r>
            <a:r>
              <a:rPr lang="en-US" altLang="zh-CN" dirty="0"/>
              <a:t>path.</a:t>
            </a:r>
          </a:p>
          <a:p>
            <a:pPr marL="228600" indent="-228600">
              <a:buAutoNum type="arabicPeriod"/>
            </a:pPr>
            <a:r>
              <a:rPr lang="en-US" altLang="zh-CN" dirty="0"/>
              <a:t>[Note</a:t>
            </a:r>
            <a:r>
              <a:rPr lang="zh-CN" altLang="en-US" dirty="0"/>
              <a:t> </a:t>
            </a:r>
            <a:r>
              <a:rPr lang="en-US" altLang="zh-CN" dirty="0"/>
              <a:t>that,</a:t>
            </a:r>
            <a:r>
              <a:rPr lang="zh-CN" altLang="en-US" dirty="0"/>
              <a:t> </a:t>
            </a:r>
            <a:r>
              <a:rPr lang="en-US" altLang="zh-CN" dirty="0"/>
              <a:t>here</a:t>
            </a:r>
            <a:r>
              <a:rPr lang="zh-CN" altLang="en-US" dirty="0"/>
              <a:t> </a:t>
            </a:r>
            <a:r>
              <a:rPr lang="en-US" altLang="zh-CN" dirty="0"/>
              <a:t>in</a:t>
            </a:r>
            <a:r>
              <a:rPr lang="zh-CN" altLang="en-US" dirty="0"/>
              <a:t> </a:t>
            </a:r>
            <a:r>
              <a:rPr lang="en-US" altLang="zh-CN" dirty="0"/>
              <a:t>this</a:t>
            </a:r>
            <a:r>
              <a:rPr lang="zh-CN" altLang="en-US" dirty="0"/>
              <a:t> </a:t>
            </a:r>
            <a:r>
              <a:rPr lang="en-US" altLang="zh-CN" dirty="0"/>
              <a:t>case,</a:t>
            </a:r>
            <a:r>
              <a:rPr lang="zh-CN" altLang="en-US" dirty="0"/>
              <a:t> </a:t>
            </a:r>
            <a:r>
              <a:rPr lang="en-US" altLang="zh-CN" dirty="0"/>
              <a:t>the</a:t>
            </a:r>
            <a:r>
              <a:rPr lang="zh-CN" altLang="en-US" dirty="0"/>
              <a:t> </a:t>
            </a:r>
            <a:r>
              <a:rPr lang="en-US" altLang="zh-CN" dirty="0"/>
              <a:t>leader</a:t>
            </a:r>
            <a:r>
              <a:rPr lang="zh-CN" altLang="en-US" dirty="0"/>
              <a:t> </a:t>
            </a:r>
            <a:r>
              <a:rPr lang="en-US" altLang="zh-CN" dirty="0"/>
              <a:t>has</a:t>
            </a:r>
            <a:r>
              <a:rPr lang="zh-CN" altLang="en-US" dirty="0"/>
              <a:t> </a:t>
            </a:r>
            <a:r>
              <a:rPr lang="en-US" altLang="zh-CN" dirty="0"/>
              <a:t>received</a:t>
            </a:r>
            <a:r>
              <a:rPr lang="zh-CN" altLang="en-US" dirty="0"/>
              <a:t> </a:t>
            </a:r>
            <a:r>
              <a:rPr lang="en-US" altLang="zh-CN" dirty="0"/>
              <a:t>the</a:t>
            </a:r>
            <a:r>
              <a:rPr lang="zh-CN" altLang="en-US" dirty="0"/>
              <a:t> </a:t>
            </a:r>
            <a:r>
              <a:rPr lang="en-US" altLang="zh-CN" dirty="0"/>
              <a:t>two</a:t>
            </a:r>
            <a:r>
              <a:rPr lang="zh-CN" altLang="en-US" dirty="0"/>
              <a:t> </a:t>
            </a:r>
            <a:r>
              <a:rPr lang="en-US" altLang="zh-CN" dirty="0"/>
              <a:t>requests</a:t>
            </a:r>
            <a:r>
              <a:rPr lang="zh-CN" altLang="en-US" dirty="0"/>
              <a:t> </a:t>
            </a:r>
            <a:r>
              <a:rPr lang="en-US" altLang="zh-CN" dirty="0"/>
              <a:t>according</a:t>
            </a:r>
            <a:r>
              <a:rPr lang="zh-CN" altLang="en-US" dirty="0"/>
              <a:t> </a:t>
            </a:r>
            <a:r>
              <a:rPr lang="en-US" altLang="zh-CN" dirty="0"/>
              <a:t>to</a:t>
            </a:r>
            <a:r>
              <a:rPr lang="zh-CN" altLang="en-US" dirty="0"/>
              <a:t> </a:t>
            </a:r>
            <a:r>
              <a:rPr lang="en-US" altLang="zh-CN" dirty="0"/>
              <a:t>their</a:t>
            </a:r>
            <a:r>
              <a:rPr lang="zh-CN" altLang="en-US" dirty="0"/>
              <a:t> </a:t>
            </a:r>
            <a:r>
              <a:rPr lang="en-US" altLang="zh-CN" dirty="0"/>
              <a:t>deadline</a:t>
            </a:r>
            <a:r>
              <a:rPr lang="zh-CN" altLang="en-US" dirty="0"/>
              <a:t> </a:t>
            </a:r>
            <a:r>
              <a:rPr lang="en-US" altLang="zh-CN" dirty="0"/>
              <a:t>order,</a:t>
            </a:r>
            <a:r>
              <a:rPr lang="zh-CN" altLang="en-US" dirty="0"/>
              <a:t> </a:t>
            </a:r>
            <a:r>
              <a:rPr lang="en-US" altLang="zh-CN" dirty="0"/>
              <a:t>so</a:t>
            </a:r>
            <a:r>
              <a:rPr lang="zh-CN" altLang="en-US" dirty="0"/>
              <a:t> </a:t>
            </a:r>
            <a:r>
              <a:rPr lang="en-US" altLang="zh-CN" dirty="0"/>
              <a:t>there</a:t>
            </a:r>
            <a:r>
              <a:rPr lang="zh-CN" altLang="en-US" dirty="0"/>
              <a:t> </a:t>
            </a:r>
            <a:r>
              <a:rPr lang="en-US" altLang="zh-CN" dirty="0"/>
              <a:t>is</a:t>
            </a:r>
            <a:r>
              <a:rPr lang="zh-CN" altLang="en-US" dirty="0"/>
              <a:t> </a:t>
            </a:r>
            <a:r>
              <a:rPr lang="en-US" altLang="zh-CN" dirty="0"/>
              <a:t>no</a:t>
            </a:r>
            <a:r>
              <a:rPr lang="zh-CN" altLang="en-US" dirty="0"/>
              <a:t> </a:t>
            </a:r>
            <a:r>
              <a:rPr lang="en-US" altLang="zh-CN" dirty="0"/>
              <a:t>need</a:t>
            </a:r>
            <a:r>
              <a:rPr lang="zh-CN" altLang="en-US" dirty="0"/>
              <a:t> </a:t>
            </a:r>
            <a:r>
              <a:rPr lang="en-US" altLang="zh-CN" dirty="0"/>
              <a:t>for</a:t>
            </a:r>
            <a:r>
              <a:rPr lang="zh-CN" altLang="en-US" dirty="0"/>
              <a:t> </a:t>
            </a:r>
            <a:r>
              <a:rPr lang="en-US" altLang="zh-CN" dirty="0"/>
              <a:t>deadline</a:t>
            </a:r>
            <a:r>
              <a:rPr lang="zh-CN" altLang="en-US" dirty="0"/>
              <a:t> </a:t>
            </a:r>
            <a:r>
              <a:rPr lang="en-US" altLang="zh-CN" dirty="0"/>
              <a:t>modification</a:t>
            </a:r>
            <a:r>
              <a:rPr lang="zh-CN" altLang="en-US" dirty="0"/>
              <a:t> </a:t>
            </a:r>
            <a:r>
              <a:rPr lang="en-US" altLang="zh-CN" dirty="0"/>
              <a:t>on</a:t>
            </a:r>
            <a:r>
              <a:rPr lang="zh-CN" altLang="en-US" dirty="0"/>
              <a:t> </a:t>
            </a:r>
            <a:r>
              <a:rPr lang="en-US" altLang="zh-CN" dirty="0"/>
              <a:t>the</a:t>
            </a:r>
            <a:r>
              <a:rPr lang="zh-CN" altLang="en-US" dirty="0"/>
              <a:t> </a:t>
            </a:r>
            <a:r>
              <a:rPr lang="en-US" altLang="zh-CN" dirty="0"/>
              <a:t>leader.</a:t>
            </a:r>
            <a:r>
              <a:rPr lang="zh-CN" altLang="en-US" dirty="0"/>
              <a:t> </a:t>
            </a:r>
            <a:r>
              <a:rPr lang="en-US" altLang="zh-CN" dirty="0"/>
              <a:t>But</a:t>
            </a:r>
            <a:r>
              <a:rPr lang="zh-CN" altLang="en-US" dirty="0"/>
              <a:t> </a:t>
            </a:r>
            <a:r>
              <a:rPr lang="en-US" altLang="zh-CN" dirty="0"/>
              <a:t>in</a:t>
            </a:r>
            <a:r>
              <a:rPr lang="zh-CN" altLang="en-US" dirty="0"/>
              <a:t> </a:t>
            </a:r>
            <a:r>
              <a:rPr lang="en-US" altLang="zh-CN" dirty="0"/>
              <a:t>more</a:t>
            </a:r>
            <a:r>
              <a:rPr lang="zh-CN" altLang="en-US" dirty="0"/>
              <a:t> </a:t>
            </a:r>
            <a:r>
              <a:rPr lang="en-US" altLang="zh-CN" dirty="0"/>
              <a:t>general</a:t>
            </a:r>
            <a:r>
              <a:rPr lang="zh-CN" altLang="en-US" dirty="0"/>
              <a:t> </a:t>
            </a:r>
            <a:r>
              <a:rPr lang="en-US" altLang="zh-CN" dirty="0"/>
              <a:t>cases,</a:t>
            </a:r>
            <a:r>
              <a:rPr lang="zh-CN" altLang="en-US" dirty="0"/>
              <a:t> </a:t>
            </a:r>
            <a:r>
              <a:rPr lang="en-US" altLang="zh-CN" dirty="0"/>
              <a:t>when</a:t>
            </a:r>
            <a:r>
              <a:rPr lang="zh-CN" altLang="en-US" dirty="0"/>
              <a:t> </a:t>
            </a:r>
            <a:r>
              <a:rPr lang="en-US" altLang="zh-CN" dirty="0"/>
              <a:t>a</a:t>
            </a:r>
            <a:r>
              <a:rPr lang="zh-CN" altLang="en-US" dirty="0"/>
              <a:t> </a:t>
            </a:r>
            <a:r>
              <a:rPr lang="en-US" altLang="zh-CN" dirty="0"/>
              <a:t>request</a:t>
            </a:r>
            <a:r>
              <a:rPr lang="zh-CN" altLang="en-US" dirty="0"/>
              <a:t> </a:t>
            </a:r>
            <a:r>
              <a:rPr lang="en-US" altLang="zh-CN" dirty="0"/>
              <a:t>with</a:t>
            </a:r>
            <a:r>
              <a:rPr lang="zh-CN" altLang="en-US" dirty="0"/>
              <a:t> </a:t>
            </a:r>
            <a:r>
              <a:rPr lang="en-US" altLang="zh-CN" dirty="0"/>
              <a:t>a</a:t>
            </a:r>
            <a:r>
              <a:rPr lang="zh-CN" altLang="en-US" dirty="0"/>
              <a:t> </a:t>
            </a:r>
            <a:r>
              <a:rPr lang="en-US" altLang="zh-CN" dirty="0"/>
              <a:t>smaller</a:t>
            </a:r>
            <a:r>
              <a:rPr lang="zh-CN" altLang="en-US" dirty="0"/>
              <a:t> </a:t>
            </a:r>
            <a:r>
              <a:rPr lang="en-US" altLang="zh-CN" dirty="0"/>
              <a:t>deadline</a:t>
            </a:r>
            <a:r>
              <a:rPr lang="zh-CN" altLang="en-US" dirty="0"/>
              <a:t> </a:t>
            </a:r>
            <a:r>
              <a:rPr lang="en-US" altLang="zh-CN" dirty="0"/>
              <a:t>arrives</a:t>
            </a:r>
            <a:r>
              <a:rPr lang="zh-CN" altLang="en-US" dirty="0"/>
              <a:t> </a:t>
            </a:r>
            <a:r>
              <a:rPr lang="en-US" altLang="zh-CN" dirty="0"/>
              <a:t>at</a:t>
            </a:r>
            <a:r>
              <a:rPr lang="zh-CN" altLang="en-US" dirty="0"/>
              <a:t> </a:t>
            </a:r>
            <a:r>
              <a:rPr lang="en-US" altLang="zh-CN" dirty="0"/>
              <a:t>the</a:t>
            </a:r>
            <a:r>
              <a:rPr lang="zh-CN" altLang="en-US" dirty="0"/>
              <a:t> </a:t>
            </a:r>
            <a:r>
              <a:rPr lang="en-US" altLang="zh-CN" dirty="0"/>
              <a:t>leader</a:t>
            </a:r>
            <a:r>
              <a:rPr lang="zh-CN" altLang="en-US" dirty="0"/>
              <a:t> </a:t>
            </a:r>
            <a:r>
              <a:rPr lang="en-US" altLang="zh-CN" dirty="0"/>
              <a:t>after</a:t>
            </a:r>
            <a:r>
              <a:rPr lang="zh-CN" altLang="en-US" dirty="0"/>
              <a:t> </a:t>
            </a:r>
            <a:r>
              <a:rPr lang="en-US" altLang="zh-CN" dirty="0"/>
              <a:t>the</a:t>
            </a:r>
            <a:r>
              <a:rPr lang="zh-CN" altLang="en-US" dirty="0"/>
              <a:t> </a:t>
            </a:r>
            <a:r>
              <a:rPr lang="en-US" altLang="zh-CN" dirty="0"/>
              <a:t>leader</a:t>
            </a:r>
            <a:r>
              <a:rPr lang="zh-CN" altLang="en-US" dirty="0"/>
              <a:t> </a:t>
            </a:r>
            <a:r>
              <a:rPr lang="en-US" altLang="zh-CN" dirty="0"/>
              <a:t>has</a:t>
            </a:r>
            <a:r>
              <a:rPr lang="zh-CN" altLang="en-US" dirty="0"/>
              <a:t> </a:t>
            </a:r>
            <a:r>
              <a:rPr lang="en-US" altLang="zh-CN" dirty="0"/>
              <a:t>released</a:t>
            </a:r>
            <a:r>
              <a:rPr lang="zh-CN" altLang="en-US" dirty="0"/>
              <a:t> </a:t>
            </a:r>
            <a:r>
              <a:rPr lang="en-US" altLang="zh-CN" dirty="0"/>
              <a:t>another</a:t>
            </a:r>
            <a:r>
              <a:rPr lang="zh-CN" altLang="en-US" dirty="0"/>
              <a:t> </a:t>
            </a:r>
            <a:r>
              <a:rPr lang="en-US" altLang="zh-CN" dirty="0"/>
              <a:t>request</a:t>
            </a:r>
            <a:r>
              <a:rPr lang="zh-CN" altLang="en-US" dirty="0"/>
              <a:t> </a:t>
            </a:r>
            <a:r>
              <a:rPr lang="en-US" altLang="zh-CN" dirty="0"/>
              <a:t>with</a:t>
            </a:r>
            <a:r>
              <a:rPr lang="zh-CN" altLang="en-US" dirty="0"/>
              <a:t> </a:t>
            </a:r>
            <a:r>
              <a:rPr lang="en-US" altLang="zh-CN" dirty="0"/>
              <a:t>larger</a:t>
            </a:r>
            <a:r>
              <a:rPr lang="zh-CN" altLang="en-US" dirty="0"/>
              <a:t> </a:t>
            </a:r>
            <a:r>
              <a:rPr lang="en-US" altLang="zh-CN" dirty="0"/>
              <a:t>deadline,</a:t>
            </a:r>
            <a:r>
              <a:rPr lang="zh-CN" altLang="en-US" dirty="0"/>
              <a:t> </a:t>
            </a:r>
            <a:r>
              <a:rPr lang="en-US" altLang="zh-CN" dirty="0"/>
              <a:t>then</a:t>
            </a:r>
            <a:r>
              <a:rPr lang="zh-CN" altLang="en-US" dirty="0"/>
              <a:t> </a:t>
            </a:r>
            <a:r>
              <a:rPr lang="en-US" altLang="zh-CN" dirty="0"/>
              <a:t>the</a:t>
            </a:r>
            <a:r>
              <a:rPr lang="zh-CN" altLang="en-US" dirty="0"/>
              <a:t> </a:t>
            </a:r>
            <a:r>
              <a:rPr lang="en-US" altLang="zh-CN" dirty="0"/>
              <a:t>leader</a:t>
            </a:r>
            <a:r>
              <a:rPr lang="zh-CN" altLang="en-US" dirty="0"/>
              <a:t> </a:t>
            </a:r>
            <a:r>
              <a:rPr lang="en-US" altLang="zh-CN" dirty="0"/>
              <a:t>will</a:t>
            </a:r>
            <a:r>
              <a:rPr lang="zh-CN" altLang="en-US" dirty="0"/>
              <a:t> </a:t>
            </a:r>
            <a:r>
              <a:rPr lang="en-US" altLang="zh-CN" dirty="0"/>
              <a:t>do</a:t>
            </a:r>
            <a:r>
              <a:rPr lang="zh-CN" altLang="en-US" dirty="0"/>
              <a:t> </a:t>
            </a:r>
            <a:r>
              <a:rPr lang="en-US" altLang="zh-CN" dirty="0"/>
              <a:t>deadline</a:t>
            </a:r>
            <a:r>
              <a:rPr lang="zh-CN" altLang="en-US" dirty="0"/>
              <a:t> </a:t>
            </a:r>
            <a:r>
              <a:rPr lang="en-US" altLang="zh-CN" dirty="0"/>
              <a:t>modification</a:t>
            </a:r>
            <a:r>
              <a:rPr lang="zh-CN" altLang="en-US" dirty="0"/>
              <a:t> </a:t>
            </a:r>
            <a:r>
              <a:rPr lang="en-US" altLang="zh-CN" dirty="0"/>
              <a:t>to</a:t>
            </a:r>
            <a:r>
              <a:rPr lang="zh-CN" altLang="en-US" dirty="0"/>
              <a:t> </a:t>
            </a:r>
            <a:r>
              <a:rPr lang="en-US" altLang="zh-CN" dirty="0"/>
              <a:t>the</a:t>
            </a:r>
            <a:r>
              <a:rPr lang="zh-CN" altLang="en-US" dirty="0"/>
              <a:t> </a:t>
            </a:r>
            <a:r>
              <a:rPr lang="en-US" altLang="zh-CN" dirty="0"/>
              <a:t>incoming</a:t>
            </a:r>
            <a:r>
              <a:rPr lang="zh-CN" altLang="en-US" dirty="0"/>
              <a:t> </a:t>
            </a:r>
            <a:r>
              <a:rPr lang="en-US" altLang="zh-CN" dirty="0"/>
              <a:t>request</a:t>
            </a:r>
            <a:r>
              <a:rPr lang="zh-CN" altLang="en-US" dirty="0"/>
              <a:t> </a:t>
            </a:r>
            <a:r>
              <a:rPr lang="en-US" altLang="zh-CN" dirty="0"/>
              <a:t>to</a:t>
            </a:r>
            <a:r>
              <a:rPr lang="zh-CN" altLang="en-US" dirty="0"/>
              <a:t> </a:t>
            </a:r>
            <a:r>
              <a:rPr lang="en-US" altLang="zh-CN" dirty="0"/>
              <a:t>make</a:t>
            </a:r>
            <a:r>
              <a:rPr lang="zh-CN" altLang="en-US" dirty="0"/>
              <a:t> </a:t>
            </a:r>
            <a:r>
              <a:rPr lang="en-US" altLang="zh-CN" dirty="0"/>
              <a:t>its</a:t>
            </a:r>
            <a:r>
              <a:rPr lang="zh-CN" altLang="en-US" dirty="0"/>
              <a:t> </a:t>
            </a:r>
            <a:r>
              <a:rPr lang="en-US" altLang="zh-CN" dirty="0"/>
              <a:t>request</a:t>
            </a:r>
            <a:r>
              <a:rPr lang="zh-CN" altLang="en-US" dirty="0"/>
              <a:t> </a:t>
            </a:r>
            <a:r>
              <a:rPr lang="en-US" altLang="zh-CN" dirty="0"/>
              <a:t>larger</a:t>
            </a:r>
            <a:r>
              <a:rPr lang="zh-CN" altLang="en-US" dirty="0"/>
              <a:t> </a:t>
            </a:r>
            <a:r>
              <a:rPr lang="en-US" altLang="zh-CN" dirty="0"/>
              <a:t>than</a:t>
            </a:r>
            <a:r>
              <a:rPr lang="zh-CN" altLang="en-US" dirty="0"/>
              <a:t> </a:t>
            </a:r>
            <a:r>
              <a:rPr lang="en-US" altLang="zh-CN" dirty="0"/>
              <a:t>the</a:t>
            </a:r>
            <a:r>
              <a:rPr lang="zh-CN" altLang="en-US" dirty="0"/>
              <a:t> </a:t>
            </a:r>
            <a:r>
              <a:rPr lang="en-US" altLang="zh-CN" dirty="0"/>
              <a:t>previously</a:t>
            </a:r>
            <a:r>
              <a:rPr lang="zh-CN" altLang="en-US" dirty="0"/>
              <a:t> </a:t>
            </a:r>
            <a:r>
              <a:rPr lang="en-US" altLang="zh-CN" dirty="0"/>
              <a:t>released</a:t>
            </a:r>
            <a:r>
              <a:rPr lang="zh-CN" altLang="en-US" dirty="0"/>
              <a:t> </a:t>
            </a:r>
            <a:r>
              <a:rPr lang="en-US" altLang="zh-CN" dirty="0"/>
              <a:t>one</a:t>
            </a:r>
            <a:r>
              <a:rPr lang="zh-CN" altLang="en-US" dirty="0"/>
              <a:t> </a:t>
            </a:r>
            <a:r>
              <a:rPr lang="en-US" altLang="zh-CN" dirty="0"/>
              <a:t>(to</a:t>
            </a:r>
            <a:r>
              <a:rPr lang="zh-CN" altLang="en-US" dirty="0"/>
              <a:t> </a:t>
            </a:r>
            <a:r>
              <a:rPr lang="en-US" altLang="zh-CN" dirty="0"/>
              <a:t>guarantee</a:t>
            </a:r>
            <a:r>
              <a:rPr lang="zh-CN" altLang="en-US" dirty="0"/>
              <a:t> </a:t>
            </a:r>
            <a:r>
              <a:rPr lang="en-US" altLang="zh-CN" dirty="0"/>
              <a:t>consistent</a:t>
            </a:r>
            <a:r>
              <a:rPr lang="zh-CN" altLang="en-US" dirty="0"/>
              <a:t> </a:t>
            </a:r>
            <a:r>
              <a:rPr lang="en-US" altLang="zh-CN" dirty="0"/>
              <a:t>ordering</a:t>
            </a:r>
            <a:r>
              <a:rPr lang="zh-CN" altLang="en-US" dirty="0"/>
              <a:t> </a:t>
            </a:r>
            <a:r>
              <a:rPr lang="en-US" altLang="zh-CN" dirty="0" err="1"/>
              <a:t>requrirement</a:t>
            </a:r>
            <a:r>
              <a:rPr lang="en-US" altLang="zh-CN" dirty="0"/>
              <a:t>)]</a:t>
            </a:r>
          </a:p>
          <a:p>
            <a:pPr marL="228600" indent="-228600">
              <a:buAutoNum type="arabicPeriod"/>
            </a:pPr>
            <a:endParaRPr lang="en-US" altLang="zh-CN" dirty="0"/>
          </a:p>
          <a:p>
            <a:pPr marL="228600" indent="-228600">
              <a:buAutoNum type="arabicPeriod"/>
            </a:pPr>
            <a:r>
              <a:rPr lang="en-US" altLang="zh-CN" dirty="0"/>
              <a:t>When</a:t>
            </a:r>
            <a:r>
              <a:rPr lang="zh-CN" altLang="en-US" dirty="0"/>
              <a:t> </a:t>
            </a:r>
            <a:r>
              <a:rPr lang="en-US" altLang="zh-CN" dirty="0"/>
              <a:t>these</a:t>
            </a:r>
            <a:r>
              <a:rPr lang="zh-CN" altLang="en-US" dirty="0"/>
              <a:t> </a:t>
            </a:r>
            <a:r>
              <a:rPr lang="en-US" altLang="zh-CN" dirty="0"/>
              <a:t>two</a:t>
            </a:r>
            <a:r>
              <a:rPr lang="zh-CN" altLang="en-US" dirty="0"/>
              <a:t> </a:t>
            </a:r>
            <a:r>
              <a:rPr lang="en-US" altLang="zh-CN" dirty="0"/>
              <a:t>requests</a:t>
            </a:r>
            <a:r>
              <a:rPr lang="zh-CN" altLang="en-US" dirty="0"/>
              <a:t> </a:t>
            </a:r>
            <a:r>
              <a:rPr lang="en-US" altLang="zh-CN" dirty="0"/>
              <a:t>are</a:t>
            </a:r>
            <a:r>
              <a:rPr lang="zh-CN" altLang="en-US" dirty="0"/>
              <a:t> </a:t>
            </a:r>
            <a:r>
              <a:rPr lang="en-US" altLang="zh-CN" dirty="0"/>
              <a:t>multicast,</a:t>
            </a:r>
            <a:r>
              <a:rPr lang="zh-CN" altLang="en-US" dirty="0"/>
              <a:t> </a:t>
            </a:r>
            <a:r>
              <a:rPr lang="en-US" altLang="zh-CN" dirty="0"/>
              <a:t>the</a:t>
            </a:r>
            <a:r>
              <a:rPr lang="zh-CN" altLang="en-US" dirty="0"/>
              <a:t> </a:t>
            </a:r>
            <a:r>
              <a:rPr lang="en-US" altLang="zh-CN" dirty="0"/>
              <a:t>blue</a:t>
            </a:r>
            <a:r>
              <a:rPr lang="zh-CN" altLang="en-US" dirty="0"/>
              <a:t> </a:t>
            </a:r>
            <a:r>
              <a:rPr lang="en-US" altLang="zh-CN" dirty="0"/>
              <a:t>request</a:t>
            </a:r>
            <a:r>
              <a:rPr lang="zh-CN" altLang="en-US" dirty="0"/>
              <a:t> </a:t>
            </a:r>
            <a:r>
              <a:rPr lang="en-US" altLang="zh-CN" dirty="0"/>
              <a:t>only</a:t>
            </a:r>
            <a:r>
              <a:rPr lang="zh-CN" altLang="en-US" dirty="0"/>
              <a:t> </a:t>
            </a:r>
            <a:r>
              <a:rPr lang="en-US" altLang="zh-CN" dirty="0"/>
              <a:t>arrives</a:t>
            </a:r>
            <a:r>
              <a:rPr lang="zh-CN" altLang="en-US" dirty="0"/>
              <a:t> </a:t>
            </a:r>
            <a:r>
              <a:rPr lang="en-US" altLang="zh-CN" dirty="0"/>
              <a:t>at</a:t>
            </a:r>
            <a:r>
              <a:rPr lang="zh-CN" altLang="en-US" dirty="0"/>
              <a:t> </a:t>
            </a:r>
            <a:r>
              <a:rPr lang="en-US" altLang="zh-CN" dirty="0"/>
              <a:t>the</a:t>
            </a:r>
            <a:r>
              <a:rPr lang="zh-CN" altLang="en-US" dirty="0"/>
              <a:t> </a:t>
            </a:r>
            <a:r>
              <a:rPr lang="en-US" altLang="zh-CN" dirty="0"/>
              <a:t>leader</a:t>
            </a:r>
            <a:r>
              <a:rPr lang="zh-CN" altLang="en-US" dirty="0"/>
              <a:t> </a:t>
            </a:r>
            <a:r>
              <a:rPr lang="en-US" altLang="zh-CN" dirty="0"/>
              <a:t>before</a:t>
            </a:r>
            <a:r>
              <a:rPr lang="zh-CN" altLang="en-US" dirty="0"/>
              <a:t> </a:t>
            </a:r>
            <a:r>
              <a:rPr lang="en-US" altLang="zh-CN" dirty="0"/>
              <a:t>its</a:t>
            </a:r>
            <a:r>
              <a:rPr lang="zh-CN" altLang="en-US" dirty="0"/>
              <a:t> </a:t>
            </a:r>
            <a:r>
              <a:rPr lang="en-US" altLang="zh-CN" dirty="0"/>
              <a:t>deadline,</a:t>
            </a:r>
            <a:r>
              <a:rPr lang="zh-CN" altLang="en-US" dirty="0"/>
              <a:t> </a:t>
            </a:r>
            <a:r>
              <a:rPr lang="en-US" altLang="zh-CN" dirty="0"/>
              <a:t>but</a:t>
            </a:r>
            <a:r>
              <a:rPr lang="zh-CN" altLang="en-US" dirty="0"/>
              <a:t> </a:t>
            </a:r>
            <a:r>
              <a:rPr lang="en-US" altLang="zh-CN" dirty="0"/>
              <a:t>arrive</a:t>
            </a:r>
            <a:r>
              <a:rPr lang="zh-CN" altLang="en-US" dirty="0"/>
              <a:t> </a:t>
            </a:r>
            <a:r>
              <a:rPr lang="en-US" altLang="zh-CN" dirty="0"/>
              <a:t>at</a:t>
            </a:r>
            <a:r>
              <a:rPr lang="zh-CN" altLang="en-US" dirty="0"/>
              <a:t> </a:t>
            </a:r>
            <a:r>
              <a:rPr lang="en-US" altLang="zh-CN" dirty="0"/>
              <a:t>followers</a:t>
            </a:r>
            <a:r>
              <a:rPr lang="zh-CN" altLang="en-US" dirty="0"/>
              <a:t> </a:t>
            </a:r>
            <a:r>
              <a:rPr lang="en-US" altLang="zh-CN" dirty="0"/>
              <a:t>very</a:t>
            </a:r>
            <a:r>
              <a:rPr lang="zh-CN" altLang="en-US" dirty="0"/>
              <a:t> </a:t>
            </a:r>
            <a:r>
              <a:rPr lang="en-US" altLang="zh-CN" dirty="0"/>
              <a:t>late,</a:t>
            </a:r>
            <a:r>
              <a:rPr lang="zh-CN" altLang="en-US" dirty="0"/>
              <a:t> </a:t>
            </a:r>
            <a:r>
              <a:rPr lang="en-US" altLang="zh-CN" dirty="0"/>
              <a:t>even</a:t>
            </a:r>
            <a:r>
              <a:rPr lang="zh-CN" altLang="en-US" dirty="0"/>
              <a:t> </a:t>
            </a:r>
            <a:r>
              <a:rPr lang="en-US" altLang="zh-CN" dirty="0"/>
              <a:t>after</a:t>
            </a:r>
            <a:r>
              <a:rPr lang="zh-CN" altLang="en-US" dirty="0"/>
              <a:t> </a:t>
            </a:r>
            <a:r>
              <a:rPr lang="en-US" altLang="zh-CN" dirty="0"/>
              <a:t>the</a:t>
            </a:r>
            <a:r>
              <a:rPr lang="zh-CN" altLang="en-US" dirty="0"/>
              <a:t> </a:t>
            </a:r>
            <a:r>
              <a:rPr lang="en-US" altLang="zh-CN" dirty="0"/>
              <a:t>orange</a:t>
            </a:r>
            <a:r>
              <a:rPr lang="zh-CN" altLang="en-US" dirty="0"/>
              <a:t> </a:t>
            </a:r>
            <a:r>
              <a:rPr lang="en-US" altLang="zh-CN" dirty="0"/>
              <a:t>requests</a:t>
            </a:r>
            <a:r>
              <a:rPr lang="zh-CN" altLang="en-US" dirty="0"/>
              <a:t> </a:t>
            </a:r>
            <a:r>
              <a:rPr lang="en-US" altLang="zh-CN" dirty="0"/>
              <a:t>have</a:t>
            </a:r>
            <a:r>
              <a:rPr lang="zh-CN" altLang="en-US" dirty="0"/>
              <a:t> </a:t>
            </a:r>
            <a:r>
              <a:rPr lang="en-US" altLang="zh-CN" dirty="0"/>
              <a:t>already</a:t>
            </a:r>
            <a:r>
              <a:rPr lang="zh-CN" altLang="en-US" dirty="0"/>
              <a:t> </a:t>
            </a:r>
            <a:r>
              <a:rPr lang="en-US" altLang="zh-CN" dirty="0"/>
              <a:t>been</a:t>
            </a:r>
            <a:r>
              <a:rPr lang="zh-CN" altLang="en-US" dirty="0"/>
              <a:t> </a:t>
            </a:r>
            <a:r>
              <a:rPr lang="en-US" altLang="zh-CN" dirty="0"/>
              <a:t>released.</a:t>
            </a:r>
            <a:r>
              <a:rPr lang="zh-CN" altLang="en-US" dirty="0"/>
              <a:t> </a:t>
            </a:r>
            <a:r>
              <a:rPr lang="en-US" altLang="zh-CN" dirty="0"/>
              <a:t>In</a:t>
            </a:r>
            <a:r>
              <a:rPr lang="zh-CN" altLang="en-US" dirty="0"/>
              <a:t> </a:t>
            </a:r>
            <a:r>
              <a:rPr lang="en-US" altLang="zh-CN" dirty="0"/>
              <a:t>this</a:t>
            </a:r>
            <a:r>
              <a:rPr lang="zh-CN" altLang="en-US" dirty="0"/>
              <a:t> </a:t>
            </a:r>
            <a:r>
              <a:rPr lang="en-US" altLang="zh-CN" dirty="0"/>
              <a:t>case,</a:t>
            </a:r>
            <a:r>
              <a:rPr lang="zh-CN" altLang="en-US" dirty="0"/>
              <a:t> </a:t>
            </a:r>
            <a:r>
              <a:rPr lang="en-US" altLang="zh-CN" dirty="0"/>
              <a:t>DOM</a:t>
            </a:r>
            <a:r>
              <a:rPr lang="zh-CN" altLang="en-US" dirty="0"/>
              <a:t> </a:t>
            </a:r>
            <a:r>
              <a:rPr lang="en-US" altLang="zh-CN" dirty="0"/>
              <a:t>cannot</a:t>
            </a:r>
            <a:r>
              <a:rPr lang="zh-CN" altLang="en-US" dirty="0"/>
              <a:t> </a:t>
            </a:r>
            <a:r>
              <a:rPr lang="en-US" altLang="zh-CN" dirty="0"/>
              <a:t>address</a:t>
            </a:r>
            <a:r>
              <a:rPr lang="zh-CN" altLang="en-US" dirty="0"/>
              <a:t> </a:t>
            </a:r>
            <a:r>
              <a:rPr lang="en-US" altLang="zh-CN" dirty="0"/>
              <a:t>the</a:t>
            </a:r>
            <a:r>
              <a:rPr lang="zh-CN" altLang="en-US" dirty="0"/>
              <a:t> </a:t>
            </a:r>
            <a:r>
              <a:rPr lang="en-US" altLang="zh-CN" dirty="0"/>
              <a:t>reordering,</a:t>
            </a:r>
            <a:r>
              <a:rPr lang="zh-CN" altLang="en-US" dirty="0"/>
              <a:t> </a:t>
            </a:r>
            <a:r>
              <a:rPr lang="en-US" altLang="zh-CN" dirty="0"/>
              <a:t>so</a:t>
            </a:r>
            <a:r>
              <a:rPr lang="zh-CN" altLang="en-US" dirty="0"/>
              <a:t> </a:t>
            </a:r>
            <a:r>
              <a:rPr lang="en-US" altLang="zh-CN" dirty="0"/>
              <a:t>these</a:t>
            </a:r>
            <a:r>
              <a:rPr lang="zh-CN" altLang="en-US" dirty="0"/>
              <a:t> </a:t>
            </a:r>
            <a:r>
              <a:rPr lang="en-US" altLang="zh-CN" dirty="0"/>
              <a:t>followers</a:t>
            </a:r>
            <a:r>
              <a:rPr lang="zh-CN" altLang="en-US" dirty="0"/>
              <a:t> </a:t>
            </a:r>
            <a:r>
              <a:rPr lang="en-US" altLang="zh-CN" dirty="0"/>
              <a:t>have</a:t>
            </a:r>
            <a:r>
              <a:rPr lang="zh-CN" altLang="en-US" dirty="0"/>
              <a:t> </a:t>
            </a:r>
            <a:r>
              <a:rPr lang="en-US" altLang="zh-CN" dirty="0"/>
              <a:t>inconsistent</a:t>
            </a:r>
            <a:r>
              <a:rPr lang="zh-CN" altLang="en-US" dirty="0"/>
              <a:t> </a:t>
            </a:r>
            <a:r>
              <a:rPr lang="en-US" altLang="zh-CN" dirty="0"/>
              <a:t>states</a:t>
            </a:r>
            <a:r>
              <a:rPr lang="zh-CN" altLang="en-US" dirty="0"/>
              <a:t> </a:t>
            </a:r>
            <a:r>
              <a:rPr lang="en-US" altLang="zh-CN" dirty="0"/>
              <a:t>from</a:t>
            </a:r>
            <a:r>
              <a:rPr lang="zh-CN" altLang="en-US" dirty="0"/>
              <a:t> </a:t>
            </a:r>
            <a:r>
              <a:rPr lang="en-US" altLang="zh-CN" dirty="0"/>
              <a:t>the</a:t>
            </a:r>
            <a:r>
              <a:rPr lang="zh-CN" altLang="en-US" dirty="0"/>
              <a:t> </a:t>
            </a:r>
            <a:r>
              <a:rPr lang="en-US" altLang="zh-CN" dirty="0"/>
              <a:t>leader.</a:t>
            </a:r>
            <a:r>
              <a:rPr lang="zh-CN" altLang="en-US" dirty="0"/>
              <a:t> </a:t>
            </a:r>
            <a:r>
              <a:rPr lang="en-US" altLang="zh-CN" dirty="0"/>
              <a:t>Specifically,</a:t>
            </a:r>
            <a:r>
              <a:rPr lang="zh-CN" altLang="en-US" dirty="0"/>
              <a:t> </a:t>
            </a:r>
            <a:r>
              <a:rPr lang="en-US" altLang="zh-CN" dirty="0"/>
              <a:t>leader’s</a:t>
            </a:r>
            <a:r>
              <a:rPr lang="zh-CN" altLang="en-US" dirty="0"/>
              <a:t> </a:t>
            </a:r>
            <a:r>
              <a:rPr lang="en-US" altLang="zh-CN" dirty="0"/>
              <a:t>log</a:t>
            </a:r>
            <a:r>
              <a:rPr lang="zh-CN" altLang="en-US" dirty="0"/>
              <a:t> </a:t>
            </a:r>
            <a:r>
              <a:rPr lang="en-US" altLang="zh-CN" dirty="0"/>
              <a:t>has</a:t>
            </a:r>
            <a:r>
              <a:rPr lang="zh-CN" altLang="en-US" dirty="0"/>
              <a:t> </a:t>
            </a:r>
            <a:r>
              <a:rPr lang="en-US" altLang="zh-CN" dirty="0"/>
              <a:t>blue</a:t>
            </a:r>
            <a:r>
              <a:rPr lang="zh-CN" altLang="en-US" dirty="0"/>
              <a:t> </a:t>
            </a:r>
            <a:r>
              <a:rPr lang="en-US" altLang="zh-CN" dirty="0"/>
              <a:t>request</a:t>
            </a:r>
            <a:r>
              <a:rPr lang="zh-CN" altLang="en-US" dirty="0"/>
              <a:t> </a:t>
            </a:r>
            <a:r>
              <a:rPr lang="en-US" altLang="zh-CN" dirty="0"/>
              <a:t>appended</a:t>
            </a:r>
            <a:r>
              <a:rPr lang="zh-CN" altLang="en-US" dirty="0"/>
              <a:t> </a:t>
            </a:r>
            <a:r>
              <a:rPr lang="en-US" altLang="zh-CN" dirty="0"/>
              <a:t>first,</a:t>
            </a:r>
            <a:r>
              <a:rPr lang="zh-CN" altLang="en-US" dirty="0"/>
              <a:t> </a:t>
            </a:r>
            <a:r>
              <a:rPr lang="en-US" altLang="zh-CN" dirty="0"/>
              <a:t>and</a:t>
            </a:r>
            <a:r>
              <a:rPr lang="zh-CN" altLang="en-US" dirty="0"/>
              <a:t> </a:t>
            </a:r>
            <a:r>
              <a:rPr lang="en-US" altLang="zh-CN" dirty="0"/>
              <a:t>orange</a:t>
            </a:r>
            <a:r>
              <a:rPr lang="zh-CN" altLang="en-US" dirty="0"/>
              <a:t> </a:t>
            </a:r>
            <a:r>
              <a:rPr lang="en-US" altLang="zh-CN" dirty="0"/>
              <a:t>request</a:t>
            </a:r>
            <a:r>
              <a:rPr lang="zh-CN" altLang="en-US" dirty="0"/>
              <a:t> </a:t>
            </a:r>
            <a:r>
              <a:rPr lang="en-US" altLang="zh-CN" dirty="0"/>
              <a:t>appended</a:t>
            </a:r>
            <a:r>
              <a:rPr lang="zh-CN" altLang="en-US" dirty="0"/>
              <a:t> </a:t>
            </a:r>
            <a:r>
              <a:rPr lang="en-US" altLang="zh-CN" dirty="0"/>
              <a:t>second.</a:t>
            </a:r>
            <a:r>
              <a:rPr lang="zh-CN" altLang="en-US" dirty="0"/>
              <a:t> </a:t>
            </a:r>
            <a:r>
              <a:rPr lang="en-US" altLang="zh-CN" dirty="0"/>
              <a:t>But</a:t>
            </a:r>
            <a:r>
              <a:rPr lang="zh-CN" altLang="en-US" dirty="0"/>
              <a:t> </a:t>
            </a:r>
            <a:r>
              <a:rPr lang="en-US" altLang="zh-CN" dirty="0"/>
              <a:t>follower’s</a:t>
            </a:r>
            <a:r>
              <a:rPr lang="zh-CN" altLang="en-US" dirty="0"/>
              <a:t> </a:t>
            </a:r>
            <a:r>
              <a:rPr lang="en-US" altLang="zh-CN" dirty="0"/>
              <a:t>log</a:t>
            </a:r>
            <a:r>
              <a:rPr lang="zh-CN" altLang="en-US" dirty="0"/>
              <a:t> </a:t>
            </a:r>
            <a:r>
              <a:rPr lang="en-US" altLang="zh-CN" dirty="0"/>
              <a:t>has</a:t>
            </a:r>
            <a:r>
              <a:rPr lang="zh-CN" altLang="en-US" dirty="0"/>
              <a:t> </a:t>
            </a:r>
            <a:r>
              <a:rPr lang="en-US" altLang="zh-CN" dirty="0"/>
              <a:t>orange</a:t>
            </a:r>
            <a:r>
              <a:rPr lang="zh-CN" altLang="en-US" dirty="0"/>
              <a:t> </a:t>
            </a:r>
            <a:r>
              <a:rPr lang="en-US" altLang="zh-CN" dirty="0"/>
              <a:t>request</a:t>
            </a:r>
            <a:r>
              <a:rPr lang="zh-CN" altLang="en-US" dirty="0"/>
              <a:t> </a:t>
            </a:r>
            <a:r>
              <a:rPr lang="en-US" altLang="zh-CN" dirty="0"/>
              <a:t>appended</a:t>
            </a:r>
            <a:r>
              <a:rPr lang="zh-CN" altLang="en-US" dirty="0"/>
              <a:t> </a:t>
            </a:r>
            <a:r>
              <a:rPr lang="en-US" altLang="zh-CN" dirty="0"/>
              <a:t>first.</a:t>
            </a:r>
            <a:r>
              <a:rPr lang="zh-CN" altLang="en-US" dirty="0"/>
              <a:t> </a:t>
            </a:r>
            <a:r>
              <a:rPr lang="en-US" altLang="zh-CN" dirty="0"/>
              <a:t>Therefore,</a:t>
            </a:r>
            <a:r>
              <a:rPr lang="zh-CN" altLang="en-US" dirty="0"/>
              <a:t> </a:t>
            </a:r>
            <a:r>
              <a:rPr lang="en-US" altLang="zh-CN" dirty="0"/>
              <a:t>even</a:t>
            </a:r>
            <a:r>
              <a:rPr lang="zh-CN" altLang="en-US" dirty="0"/>
              <a:t> </a:t>
            </a:r>
            <a:r>
              <a:rPr lang="en-US" altLang="zh-CN" dirty="0"/>
              <a:t>Proxy-2</a:t>
            </a:r>
            <a:r>
              <a:rPr lang="zh-CN" altLang="en-US" dirty="0"/>
              <a:t> </a:t>
            </a:r>
            <a:r>
              <a:rPr lang="en-US" altLang="zh-CN" dirty="0"/>
              <a:t>receive</a:t>
            </a:r>
            <a:r>
              <a:rPr lang="zh-CN" altLang="en-US" dirty="0"/>
              <a:t> </a:t>
            </a:r>
            <a:r>
              <a:rPr lang="en-US" altLang="zh-CN" dirty="0"/>
              <a:t>the</a:t>
            </a:r>
            <a:r>
              <a:rPr lang="zh-CN" altLang="en-US" dirty="0"/>
              <a:t> </a:t>
            </a:r>
            <a:r>
              <a:rPr lang="en-US" altLang="zh-CN" dirty="0"/>
              <a:t>replies</a:t>
            </a:r>
            <a:r>
              <a:rPr lang="zh-CN" altLang="en-US" dirty="0"/>
              <a:t> </a:t>
            </a:r>
            <a:r>
              <a:rPr lang="en-US" altLang="zh-CN" dirty="0"/>
              <a:t>all</a:t>
            </a:r>
            <a:r>
              <a:rPr lang="zh-CN" altLang="en-US" dirty="0"/>
              <a:t> </a:t>
            </a:r>
            <a:r>
              <a:rPr lang="en-US" altLang="zh-CN" dirty="0"/>
              <a:t>replicas</a:t>
            </a:r>
            <a:r>
              <a:rPr lang="zh-CN" altLang="en-US" dirty="0"/>
              <a:t> </a:t>
            </a:r>
            <a:r>
              <a:rPr lang="en-US" altLang="zh-CN" dirty="0"/>
              <a:t>in</a:t>
            </a:r>
            <a:r>
              <a:rPr lang="zh-CN" altLang="en-US" dirty="0"/>
              <a:t> </a:t>
            </a:r>
            <a:r>
              <a:rPr lang="en-US" altLang="zh-CN" dirty="0"/>
              <a:t>the</a:t>
            </a:r>
            <a:r>
              <a:rPr lang="zh-CN" altLang="en-US" dirty="0"/>
              <a:t> </a:t>
            </a:r>
            <a:r>
              <a:rPr lang="en-US" altLang="zh-CN" dirty="0"/>
              <a:t>fast</a:t>
            </a:r>
            <a:r>
              <a:rPr lang="zh-CN" altLang="en-US" dirty="0"/>
              <a:t> </a:t>
            </a:r>
            <a:r>
              <a:rPr lang="en-US" altLang="zh-CN" dirty="0"/>
              <a:t>path,</a:t>
            </a:r>
            <a:r>
              <a:rPr lang="zh-CN" altLang="en-US" dirty="0"/>
              <a:t> </a:t>
            </a:r>
            <a:r>
              <a:rPr lang="en-US" altLang="zh-CN" dirty="0"/>
              <a:t>Proxy-2</a:t>
            </a:r>
            <a:r>
              <a:rPr lang="zh-CN" altLang="en-US" dirty="0"/>
              <a:t> </a:t>
            </a:r>
            <a:r>
              <a:rPr lang="en-US" altLang="zh-CN" dirty="0"/>
              <a:t>does</a:t>
            </a:r>
            <a:r>
              <a:rPr lang="zh-CN" altLang="en-US" dirty="0"/>
              <a:t> </a:t>
            </a:r>
            <a:r>
              <a:rPr lang="en-US" altLang="zh-CN" dirty="0"/>
              <a:t>not</a:t>
            </a:r>
            <a:r>
              <a:rPr lang="zh-CN" altLang="en-US" dirty="0"/>
              <a:t> </a:t>
            </a:r>
            <a:r>
              <a:rPr lang="en-US" altLang="zh-CN" dirty="0"/>
              <a:t>consider</a:t>
            </a:r>
            <a:r>
              <a:rPr lang="zh-CN" altLang="en-US" dirty="0"/>
              <a:t> </a:t>
            </a:r>
            <a:r>
              <a:rPr lang="en-US" altLang="zh-CN" dirty="0"/>
              <a:t>the</a:t>
            </a:r>
            <a:r>
              <a:rPr lang="zh-CN" altLang="en-US" dirty="0"/>
              <a:t> </a:t>
            </a:r>
            <a:r>
              <a:rPr lang="en-US" altLang="zh-CN" dirty="0"/>
              <a:t>orange</a:t>
            </a:r>
            <a:r>
              <a:rPr lang="zh-CN" altLang="en-US" dirty="0"/>
              <a:t> </a:t>
            </a:r>
            <a:r>
              <a:rPr lang="en-US" altLang="zh-CN" dirty="0"/>
              <a:t>request</a:t>
            </a:r>
            <a:r>
              <a:rPr lang="zh-CN" altLang="en-US" dirty="0"/>
              <a:t> </a:t>
            </a:r>
            <a:r>
              <a:rPr lang="en-US" altLang="zh-CN" dirty="0"/>
              <a:t>committed.</a:t>
            </a:r>
            <a:r>
              <a:rPr lang="zh-CN" altLang="en-US" dirty="0"/>
              <a:t> </a:t>
            </a:r>
            <a:r>
              <a:rPr lang="en-US" altLang="zh-CN" dirty="0"/>
              <a:t>[We</a:t>
            </a:r>
            <a:r>
              <a:rPr lang="zh-CN" altLang="en-US" dirty="0"/>
              <a:t> </a:t>
            </a:r>
            <a:r>
              <a:rPr lang="en-US" altLang="zh-CN" dirty="0"/>
              <a:t>have</a:t>
            </a:r>
            <a:r>
              <a:rPr lang="zh-CN" altLang="en-US" dirty="0"/>
              <a:t> </a:t>
            </a:r>
            <a:r>
              <a:rPr lang="en-US" altLang="zh-CN" dirty="0"/>
              <a:t>included</a:t>
            </a:r>
            <a:r>
              <a:rPr lang="zh-CN" altLang="en-US" dirty="0"/>
              <a:t> </a:t>
            </a:r>
            <a:r>
              <a:rPr lang="en-US" altLang="zh-CN" dirty="0"/>
              <a:t>a</a:t>
            </a:r>
            <a:r>
              <a:rPr lang="zh-CN" altLang="en-US" dirty="0"/>
              <a:t> </a:t>
            </a:r>
            <a:r>
              <a:rPr lang="en-US" altLang="zh-CN" dirty="0"/>
              <a:t>hash</a:t>
            </a:r>
            <a:r>
              <a:rPr lang="zh-CN" altLang="en-US" dirty="0"/>
              <a:t> </a:t>
            </a:r>
            <a:r>
              <a:rPr lang="en-US" altLang="zh-CN" dirty="0"/>
              <a:t>value</a:t>
            </a:r>
            <a:r>
              <a:rPr lang="zh-CN" altLang="en-US" dirty="0"/>
              <a:t> </a:t>
            </a:r>
            <a:r>
              <a:rPr lang="en-US" altLang="zh-CN" dirty="0"/>
              <a:t>in</a:t>
            </a:r>
            <a:r>
              <a:rPr lang="zh-CN" altLang="en-US" dirty="0"/>
              <a:t> </a:t>
            </a:r>
            <a:r>
              <a:rPr lang="en-US" altLang="zh-CN" dirty="0"/>
              <a:t>these</a:t>
            </a:r>
            <a:r>
              <a:rPr lang="zh-CN" altLang="en-US" dirty="0"/>
              <a:t> </a:t>
            </a:r>
            <a:r>
              <a:rPr lang="en-US" altLang="zh-CN" dirty="0"/>
              <a:t>replies</a:t>
            </a:r>
            <a:r>
              <a:rPr lang="zh-CN" altLang="en-US" dirty="0"/>
              <a:t> </a:t>
            </a:r>
            <a:r>
              <a:rPr lang="en-US" altLang="zh-CN" dirty="0"/>
              <a:t>so</a:t>
            </a:r>
            <a:r>
              <a:rPr lang="zh-CN" altLang="en-US" dirty="0"/>
              <a:t> </a:t>
            </a:r>
            <a:r>
              <a:rPr lang="en-US" altLang="zh-CN" dirty="0"/>
              <a:t>that</a:t>
            </a:r>
            <a:r>
              <a:rPr lang="zh-CN" altLang="en-US" dirty="0"/>
              <a:t> </a:t>
            </a:r>
            <a:r>
              <a:rPr lang="en-US" altLang="zh-CN" dirty="0"/>
              <a:t>Proxy-2</a:t>
            </a:r>
            <a:r>
              <a:rPr lang="zh-CN" altLang="en-US" dirty="0"/>
              <a:t> </a:t>
            </a:r>
            <a:r>
              <a:rPr lang="en-US" altLang="zh-CN" dirty="0"/>
              <a:t>can</a:t>
            </a:r>
            <a:r>
              <a:rPr lang="zh-CN" altLang="en-US" dirty="0"/>
              <a:t> </a:t>
            </a:r>
            <a:r>
              <a:rPr lang="en-US" altLang="zh-CN" dirty="0"/>
              <a:t>easily</a:t>
            </a:r>
            <a:r>
              <a:rPr lang="zh-CN" altLang="en-US" dirty="0"/>
              <a:t> </a:t>
            </a:r>
            <a:r>
              <a:rPr lang="en-US" altLang="zh-CN" dirty="0"/>
              <a:t>know</a:t>
            </a:r>
            <a:r>
              <a:rPr lang="zh-CN" altLang="en-US" dirty="0"/>
              <a:t> </a:t>
            </a:r>
            <a:r>
              <a:rPr lang="en-US" altLang="zh-CN" dirty="0"/>
              <a:t>leaders</a:t>
            </a:r>
            <a:r>
              <a:rPr lang="zh-CN" altLang="en-US" dirty="0"/>
              <a:t> </a:t>
            </a:r>
            <a:r>
              <a:rPr lang="en-US" altLang="zh-CN" dirty="0"/>
              <a:t>and</a:t>
            </a:r>
            <a:r>
              <a:rPr lang="zh-CN" altLang="en-US" dirty="0"/>
              <a:t> </a:t>
            </a:r>
            <a:r>
              <a:rPr lang="en-US" altLang="zh-CN" dirty="0"/>
              <a:t>followers</a:t>
            </a:r>
            <a:r>
              <a:rPr lang="zh-CN" altLang="en-US" dirty="0"/>
              <a:t> </a:t>
            </a:r>
            <a:r>
              <a:rPr lang="en-US" altLang="zh-CN" dirty="0"/>
              <a:t>have</a:t>
            </a:r>
            <a:r>
              <a:rPr lang="zh-CN" altLang="en-US" dirty="0"/>
              <a:t> </a:t>
            </a:r>
            <a:r>
              <a:rPr lang="en-US" altLang="zh-CN" dirty="0"/>
              <a:t>inconsistent</a:t>
            </a:r>
            <a:r>
              <a:rPr lang="zh-CN" altLang="en-US" dirty="0"/>
              <a:t> </a:t>
            </a:r>
            <a:r>
              <a:rPr lang="en-US" altLang="zh-CN" dirty="0"/>
              <a:t>logs]</a:t>
            </a:r>
          </a:p>
          <a:p>
            <a:pPr marL="228600" indent="-228600">
              <a:buAutoNum type="arabicPeriod"/>
            </a:pPr>
            <a:endParaRPr lang="en-US" altLang="zh-CN" dirty="0"/>
          </a:p>
          <a:p>
            <a:pPr marL="228600" indent="-228600">
              <a:buAutoNum type="arabicPeriod"/>
            </a:pPr>
            <a:r>
              <a:rPr lang="en-US" altLang="zh-CN" dirty="0"/>
              <a:t>As</a:t>
            </a:r>
            <a:r>
              <a:rPr lang="zh-CN" altLang="en-US" dirty="0"/>
              <a:t> </a:t>
            </a:r>
            <a:r>
              <a:rPr lang="en-US" altLang="zh-CN" dirty="0"/>
              <a:t>a</a:t>
            </a:r>
            <a:r>
              <a:rPr lang="zh-CN" altLang="en-US" dirty="0"/>
              <a:t> </a:t>
            </a:r>
            <a:r>
              <a:rPr lang="en-US" altLang="zh-CN" dirty="0"/>
              <a:t>result,</a:t>
            </a:r>
            <a:r>
              <a:rPr lang="zh-CN" altLang="en-US" dirty="0"/>
              <a:t> </a:t>
            </a:r>
            <a:r>
              <a:rPr lang="en-US" altLang="zh-CN" dirty="0"/>
              <a:t>we</a:t>
            </a:r>
            <a:r>
              <a:rPr lang="zh-CN" altLang="en-US" dirty="0"/>
              <a:t> </a:t>
            </a:r>
            <a:r>
              <a:rPr lang="en-US" altLang="zh-CN" dirty="0"/>
              <a:t>ask</a:t>
            </a:r>
            <a:r>
              <a:rPr lang="zh-CN" altLang="en-US" dirty="0"/>
              <a:t> </a:t>
            </a:r>
            <a:r>
              <a:rPr lang="en-US" altLang="zh-CN" dirty="0"/>
              <a:t>the</a:t>
            </a:r>
            <a:r>
              <a:rPr lang="zh-CN" altLang="en-US" dirty="0"/>
              <a:t> </a:t>
            </a:r>
            <a:r>
              <a:rPr lang="en-US" altLang="zh-CN" dirty="0"/>
              <a:t>leader</a:t>
            </a:r>
            <a:r>
              <a:rPr lang="zh-CN" altLang="en-US" dirty="0"/>
              <a:t> </a:t>
            </a:r>
            <a:r>
              <a:rPr lang="en-US" altLang="zh-CN" dirty="0"/>
              <a:t>to</a:t>
            </a:r>
            <a:r>
              <a:rPr lang="zh-CN" altLang="en-US" dirty="0"/>
              <a:t> </a:t>
            </a:r>
            <a:r>
              <a:rPr lang="en-US" altLang="zh-CN" dirty="0"/>
              <a:t>take</a:t>
            </a:r>
            <a:r>
              <a:rPr lang="zh-CN" altLang="en-US" dirty="0"/>
              <a:t> </a:t>
            </a:r>
            <a:r>
              <a:rPr lang="en-US" altLang="zh-CN" dirty="0"/>
              <a:t>an</a:t>
            </a:r>
            <a:r>
              <a:rPr lang="zh-CN" altLang="en-US" dirty="0"/>
              <a:t> </a:t>
            </a:r>
            <a:r>
              <a:rPr lang="en-US" altLang="zh-CN" dirty="0"/>
              <a:t>active</a:t>
            </a:r>
            <a:r>
              <a:rPr lang="zh-CN" altLang="en-US" dirty="0"/>
              <a:t> </a:t>
            </a:r>
            <a:r>
              <a:rPr lang="en-US" altLang="zh-CN" dirty="0"/>
              <a:t>role:</a:t>
            </a:r>
            <a:r>
              <a:rPr lang="zh-CN" altLang="en-US" dirty="0"/>
              <a:t> </a:t>
            </a:r>
            <a:r>
              <a:rPr lang="en-US" altLang="zh-CN" dirty="0"/>
              <a:t>the</a:t>
            </a:r>
            <a:r>
              <a:rPr lang="zh-CN" altLang="en-US" dirty="0"/>
              <a:t> </a:t>
            </a:r>
            <a:r>
              <a:rPr lang="en-US" altLang="zh-CN" dirty="0"/>
              <a:t>leader</a:t>
            </a:r>
            <a:r>
              <a:rPr lang="zh-CN" altLang="en-US" dirty="0"/>
              <a:t> </a:t>
            </a:r>
            <a:r>
              <a:rPr lang="en-US" altLang="zh-CN" dirty="0"/>
              <a:t>comes</a:t>
            </a:r>
            <a:r>
              <a:rPr lang="zh-CN" altLang="en-US" dirty="0"/>
              <a:t> </a:t>
            </a:r>
            <a:r>
              <a:rPr lang="en-US" altLang="zh-CN" dirty="0"/>
              <a:t>to</a:t>
            </a:r>
            <a:r>
              <a:rPr lang="zh-CN" altLang="en-US" dirty="0"/>
              <a:t> </a:t>
            </a:r>
            <a:r>
              <a:rPr lang="en-US" altLang="zh-CN" dirty="0"/>
              <a:t>fix</a:t>
            </a:r>
            <a:r>
              <a:rPr lang="zh-CN" altLang="en-US" dirty="0"/>
              <a:t> </a:t>
            </a:r>
            <a:r>
              <a:rPr lang="en-US" altLang="zh-CN" dirty="0"/>
              <a:t>the</a:t>
            </a:r>
            <a:r>
              <a:rPr lang="zh-CN" altLang="en-US" dirty="0"/>
              <a:t> </a:t>
            </a:r>
            <a:r>
              <a:rPr lang="en-US" altLang="zh-CN" dirty="0"/>
              <a:t>inconsistency</a:t>
            </a:r>
            <a:r>
              <a:rPr lang="zh-CN" altLang="en-US" dirty="0"/>
              <a:t> </a:t>
            </a:r>
            <a:r>
              <a:rPr lang="en-US" altLang="zh-CN" dirty="0"/>
              <a:t>by</a:t>
            </a:r>
            <a:r>
              <a:rPr lang="zh-CN" altLang="en-US" dirty="0"/>
              <a:t> </a:t>
            </a:r>
            <a:r>
              <a:rPr lang="en-US" altLang="zh-CN" dirty="0"/>
              <a:t>modifying</a:t>
            </a:r>
            <a:r>
              <a:rPr lang="zh-CN" altLang="en-US" dirty="0"/>
              <a:t> </a:t>
            </a:r>
            <a:r>
              <a:rPr lang="en-US" altLang="zh-CN" dirty="0"/>
              <a:t>the</a:t>
            </a:r>
            <a:r>
              <a:rPr lang="zh-CN" altLang="en-US" dirty="0"/>
              <a:t> </a:t>
            </a:r>
            <a:r>
              <a:rPr lang="en-US" altLang="zh-CN" dirty="0"/>
              <a:t>follower’s</a:t>
            </a:r>
            <a:r>
              <a:rPr lang="zh-CN" altLang="en-US" dirty="0"/>
              <a:t> </a:t>
            </a:r>
            <a:r>
              <a:rPr lang="en-US" altLang="zh-CN" dirty="0"/>
              <a:t>log</a:t>
            </a:r>
            <a:r>
              <a:rPr lang="zh-CN" altLang="en-US" dirty="0"/>
              <a:t> </a:t>
            </a:r>
            <a:r>
              <a:rPr lang="en-US" altLang="zh-CN" dirty="0"/>
              <a:t>list,</a:t>
            </a:r>
            <a:r>
              <a:rPr lang="zh-CN" altLang="en-US" dirty="0"/>
              <a:t> </a:t>
            </a:r>
            <a:r>
              <a:rPr lang="en-US" altLang="zh-CN" dirty="0"/>
              <a:t>so</a:t>
            </a:r>
            <a:r>
              <a:rPr lang="zh-CN" altLang="en-US" dirty="0"/>
              <a:t> </a:t>
            </a:r>
            <a:r>
              <a:rPr lang="en-US" altLang="zh-CN" dirty="0"/>
              <a:t>that</a:t>
            </a:r>
            <a:r>
              <a:rPr lang="zh-CN" altLang="en-US" dirty="0"/>
              <a:t> </a:t>
            </a:r>
            <a:r>
              <a:rPr lang="en-US" altLang="zh-CN" dirty="0"/>
              <a:t>followers</a:t>
            </a:r>
            <a:r>
              <a:rPr lang="zh-CN" altLang="en-US" dirty="0"/>
              <a:t> </a:t>
            </a:r>
            <a:r>
              <a:rPr lang="en-US" altLang="zh-CN" dirty="0"/>
              <a:t>also</a:t>
            </a:r>
            <a:r>
              <a:rPr lang="zh-CN" altLang="en-US" dirty="0"/>
              <a:t> </a:t>
            </a:r>
            <a:r>
              <a:rPr lang="en-US" altLang="zh-CN" dirty="0"/>
              <a:t>put</a:t>
            </a:r>
            <a:r>
              <a:rPr lang="zh-CN" altLang="en-US" dirty="0"/>
              <a:t> </a:t>
            </a:r>
            <a:r>
              <a:rPr lang="en-US" altLang="zh-CN" dirty="0"/>
              <a:t>the</a:t>
            </a:r>
            <a:r>
              <a:rPr lang="zh-CN" altLang="en-US" dirty="0"/>
              <a:t> </a:t>
            </a:r>
            <a:r>
              <a:rPr lang="en-US" altLang="zh-CN" dirty="0"/>
              <a:t>blue</a:t>
            </a:r>
            <a:r>
              <a:rPr lang="zh-CN" altLang="en-US" dirty="0"/>
              <a:t> </a:t>
            </a:r>
            <a:r>
              <a:rPr lang="en-US" altLang="zh-CN" dirty="0"/>
              <a:t>request</a:t>
            </a:r>
            <a:r>
              <a:rPr lang="zh-CN" altLang="en-US" dirty="0"/>
              <a:t> </a:t>
            </a:r>
            <a:r>
              <a:rPr lang="en-US" altLang="zh-CN" dirty="0"/>
              <a:t>ahead</a:t>
            </a:r>
            <a:r>
              <a:rPr lang="zh-CN" altLang="en-US" dirty="0"/>
              <a:t> </a:t>
            </a:r>
            <a:r>
              <a:rPr lang="en-US" altLang="zh-CN" dirty="0"/>
              <a:t>of</a:t>
            </a:r>
            <a:r>
              <a:rPr lang="zh-CN" altLang="en-US" dirty="0"/>
              <a:t> </a:t>
            </a:r>
            <a:r>
              <a:rPr lang="en-US" altLang="zh-CN" dirty="0"/>
              <a:t>the</a:t>
            </a:r>
            <a:r>
              <a:rPr lang="zh-CN" altLang="en-US" dirty="0"/>
              <a:t> </a:t>
            </a:r>
            <a:r>
              <a:rPr lang="en-US" altLang="zh-CN" dirty="0"/>
              <a:t>orange</a:t>
            </a:r>
            <a:r>
              <a:rPr lang="zh-CN" altLang="en-US" dirty="0"/>
              <a:t> </a:t>
            </a:r>
            <a:r>
              <a:rPr lang="en-US" altLang="zh-CN" dirty="0"/>
              <a:t>request.</a:t>
            </a:r>
            <a:r>
              <a:rPr lang="zh-CN" altLang="en-US" dirty="0"/>
              <a:t> </a:t>
            </a:r>
            <a:r>
              <a:rPr lang="en-US" altLang="zh-CN" dirty="0"/>
              <a:t>After</a:t>
            </a:r>
            <a:r>
              <a:rPr lang="zh-CN" altLang="en-US" dirty="0"/>
              <a:t> </a:t>
            </a:r>
            <a:r>
              <a:rPr lang="en-US" altLang="zh-CN" dirty="0"/>
              <a:t>followers</a:t>
            </a:r>
            <a:r>
              <a:rPr lang="zh-CN" altLang="en-US" dirty="0"/>
              <a:t> </a:t>
            </a:r>
            <a:r>
              <a:rPr lang="en-US" altLang="zh-CN" dirty="0"/>
              <a:t>have</a:t>
            </a:r>
            <a:r>
              <a:rPr lang="zh-CN" altLang="en-US" dirty="0"/>
              <a:t> </a:t>
            </a:r>
            <a:r>
              <a:rPr lang="en-US" altLang="zh-CN" dirty="0"/>
              <a:t>modified</a:t>
            </a:r>
            <a:r>
              <a:rPr lang="zh-CN" altLang="en-US" dirty="0"/>
              <a:t> </a:t>
            </a:r>
            <a:r>
              <a:rPr lang="en-US" altLang="zh-CN" dirty="0"/>
              <a:t>their</a:t>
            </a:r>
            <a:r>
              <a:rPr lang="zh-CN" altLang="en-US" dirty="0"/>
              <a:t> </a:t>
            </a:r>
            <a:r>
              <a:rPr lang="en-US" altLang="zh-CN" dirty="0"/>
              <a:t>logs</a:t>
            </a:r>
            <a:r>
              <a:rPr lang="zh-CN" altLang="en-US" dirty="0"/>
              <a:t> </a:t>
            </a:r>
            <a:r>
              <a:rPr lang="en-US" altLang="zh-CN" dirty="0"/>
              <a:t>properly,</a:t>
            </a:r>
            <a:r>
              <a:rPr lang="zh-CN" altLang="en-US" dirty="0"/>
              <a:t> </a:t>
            </a:r>
            <a:r>
              <a:rPr lang="en-US" altLang="zh-CN" dirty="0"/>
              <a:t>the</a:t>
            </a:r>
            <a:r>
              <a:rPr lang="zh-CN" altLang="en-US" dirty="0"/>
              <a:t> </a:t>
            </a:r>
            <a:r>
              <a:rPr lang="en-US" altLang="zh-CN" dirty="0"/>
              <a:t>blue</a:t>
            </a:r>
            <a:r>
              <a:rPr lang="zh-CN" altLang="en-US" dirty="0"/>
              <a:t> </a:t>
            </a:r>
            <a:r>
              <a:rPr lang="en-US" altLang="zh-CN" dirty="0"/>
              <a:t>request</a:t>
            </a:r>
            <a:r>
              <a:rPr lang="zh-CN" altLang="en-US" dirty="0"/>
              <a:t> </a:t>
            </a:r>
            <a:r>
              <a:rPr lang="en-US" altLang="zh-CN" dirty="0"/>
              <a:t>can</a:t>
            </a:r>
            <a:r>
              <a:rPr lang="zh-CN" altLang="en-US" dirty="0"/>
              <a:t> </a:t>
            </a:r>
            <a:r>
              <a:rPr lang="en-US" altLang="zh-CN" dirty="0"/>
              <a:t>be</a:t>
            </a:r>
            <a:r>
              <a:rPr lang="zh-CN" altLang="en-US" dirty="0"/>
              <a:t> </a:t>
            </a:r>
            <a:r>
              <a:rPr lang="en-US" altLang="zh-CN" dirty="0"/>
              <a:t>committed</a:t>
            </a:r>
            <a:r>
              <a:rPr lang="zh-CN" altLang="en-US" dirty="0"/>
              <a:t> </a:t>
            </a:r>
            <a:r>
              <a:rPr lang="en-US" altLang="zh-CN" dirty="0"/>
              <a:t>in</a:t>
            </a:r>
            <a:r>
              <a:rPr lang="zh-CN" altLang="en-US" dirty="0"/>
              <a:t> </a:t>
            </a:r>
            <a:r>
              <a:rPr lang="en-US" altLang="zh-CN" dirty="0"/>
              <a:t>the</a:t>
            </a:r>
            <a:r>
              <a:rPr lang="zh-CN" altLang="en-US" dirty="0"/>
              <a:t> </a:t>
            </a:r>
            <a:r>
              <a:rPr lang="en-US" altLang="zh-CN" dirty="0"/>
              <a:t>slow</a:t>
            </a:r>
            <a:r>
              <a:rPr lang="zh-CN" altLang="en-US" dirty="0"/>
              <a:t> </a:t>
            </a:r>
            <a:r>
              <a:rPr lang="en-US" altLang="zh-CN" dirty="0"/>
              <a:t>path</a:t>
            </a:r>
            <a:r>
              <a:rPr lang="zh-CN" altLang="en-US" dirty="0"/>
              <a:t> </a:t>
            </a:r>
            <a:r>
              <a:rPr lang="en-US" altLang="zh-CN" dirty="0"/>
              <a:t>first,</a:t>
            </a:r>
            <a:r>
              <a:rPr lang="zh-CN" altLang="en-US" dirty="0"/>
              <a:t> </a:t>
            </a:r>
            <a:r>
              <a:rPr lang="en-US" altLang="zh-CN" dirty="0"/>
              <a:t>and</a:t>
            </a:r>
            <a:r>
              <a:rPr lang="zh-CN" altLang="en-US" dirty="0"/>
              <a:t> </a:t>
            </a:r>
            <a:r>
              <a:rPr lang="en-US" altLang="zh-CN" dirty="0"/>
              <a:t>then</a:t>
            </a:r>
            <a:r>
              <a:rPr lang="zh-CN" altLang="en-US" dirty="0"/>
              <a:t> </a:t>
            </a:r>
            <a:r>
              <a:rPr lang="en-US" altLang="zh-CN" dirty="0"/>
              <a:t>orange</a:t>
            </a:r>
            <a:r>
              <a:rPr lang="zh-CN" altLang="en-US" dirty="0"/>
              <a:t> </a:t>
            </a:r>
            <a:r>
              <a:rPr lang="en-US" altLang="zh-CN" dirty="0"/>
              <a:t>request</a:t>
            </a:r>
            <a:r>
              <a:rPr lang="zh-CN" altLang="en-US" dirty="0"/>
              <a:t> </a:t>
            </a:r>
            <a:r>
              <a:rPr lang="en-US" altLang="zh-CN" dirty="0"/>
              <a:t>is</a:t>
            </a:r>
            <a:r>
              <a:rPr lang="zh-CN" altLang="en-US" dirty="0"/>
              <a:t> </a:t>
            </a:r>
            <a:r>
              <a:rPr lang="en-US" altLang="zh-CN" dirty="0"/>
              <a:t>also</a:t>
            </a:r>
            <a:r>
              <a:rPr lang="zh-CN" altLang="en-US" dirty="0"/>
              <a:t> </a:t>
            </a:r>
            <a:r>
              <a:rPr lang="en-US" altLang="zh-CN" dirty="0"/>
              <a:t>committed</a:t>
            </a:r>
            <a:r>
              <a:rPr lang="zh-CN" altLang="en-US" dirty="0"/>
              <a:t> </a:t>
            </a:r>
            <a:r>
              <a:rPr lang="en-US" altLang="zh-CN" dirty="0"/>
              <a:t>in</a:t>
            </a:r>
            <a:r>
              <a:rPr lang="zh-CN" altLang="en-US" dirty="0"/>
              <a:t> </a:t>
            </a:r>
            <a:r>
              <a:rPr lang="en-US" altLang="zh-CN" dirty="0"/>
              <a:t>the</a:t>
            </a:r>
            <a:r>
              <a:rPr lang="zh-CN" altLang="en-US" dirty="0"/>
              <a:t> </a:t>
            </a:r>
            <a:r>
              <a:rPr lang="en-US" altLang="zh-CN" dirty="0"/>
              <a:t>slow</a:t>
            </a:r>
            <a:r>
              <a:rPr lang="zh-CN" altLang="en-US" dirty="0"/>
              <a:t> </a:t>
            </a:r>
            <a:r>
              <a:rPr lang="en-US" altLang="zh-CN" dirty="0"/>
              <a:t>path.</a:t>
            </a:r>
          </a:p>
          <a:p>
            <a:pPr marL="228600" indent="-228600">
              <a:buAutoNum type="arabicPeriod"/>
            </a:pPr>
            <a:endParaRPr lang="en-US" altLang="zh-CN" dirty="0"/>
          </a:p>
          <a:p>
            <a:pPr marL="228600" indent="-228600">
              <a:buAutoNum type="arabicPeriod"/>
            </a:pPr>
            <a:r>
              <a:rPr lang="en-US" altLang="zh-CN" dirty="0"/>
              <a:t>The</a:t>
            </a:r>
            <a:r>
              <a:rPr lang="zh-CN" altLang="en-US" dirty="0"/>
              <a:t> </a:t>
            </a:r>
            <a:r>
              <a:rPr lang="en-US" altLang="zh-CN" dirty="0"/>
              <a:t>leader</a:t>
            </a:r>
            <a:r>
              <a:rPr lang="zh-CN" altLang="en-US" dirty="0"/>
              <a:t> </a:t>
            </a:r>
            <a:r>
              <a:rPr lang="en-US" altLang="zh-CN" dirty="0"/>
              <a:t>sends</a:t>
            </a:r>
            <a:r>
              <a:rPr lang="zh-CN" altLang="en-US" dirty="0"/>
              <a:t> </a:t>
            </a:r>
            <a:r>
              <a:rPr lang="en-US" altLang="zh-CN" dirty="0"/>
              <a:t>[redundant</a:t>
            </a:r>
            <a:r>
              <a:rPr lang="zh-CN" altLang="en-US" dirty="0"/>
              <a:t> </a:t>
            </a:r>
            <a:r>
              <a:rPr lang="en-US" altLang="zh-CN" dirty="0"/>
              <a:t>]</a:t>
            </a:r>
            <a:r>
              <a:rPr lang="zh-CN" altLang="en-US" dirty="0"/>
              <a:t> </a:t>
            </a:r>
            <a:r>
              <a:rPr lang="en-US" altLang="zh-CN" dirty="0"/>
              <a:t>slow</a:t>
            </a:r>
            <a:r>
              <a:rPr lang="zh-CN" altLang="en-US" dirty="0"/>
              <a:t> </a:t>
            </a:r>
            <a:r>
              <a:rPr lang="en-US" altLang="zh-CN" dirty="0"/>
              <a:t>reply (this can be omitted as an optimization).</a:t>
            </a:r>
          </a:p>
          <a:p>
            <a:pPr marL="228600" indent="-228600">
              <a:buAutoNum type="arabicPeriod"/>
            </a:pPr>
            <a:endParaRPr lang="en-US" dirty="0"/>
          </a:p>
        </p:txBody>
      </p:sp>
    </p:spTree>
    <p:extLst>
      <p:ext uri="{BB962C8B-B14F-4D97-AF65-F5344CB8AC3E}">
        <p14:creationId xmlns:p14="http://schemas.microsoft.com/office/powerpoint/2010/main" val="2505616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altLang="zh-CN" sz="1200" dirty="0"/>
              <a:t>open-loop tests,</a:t>
            </a:r>
          </a:p>
          <a:p>
            <a:pPr marL="0" indent="0">
              <a:buNone/>
            </a:pPr>
            <a:r>
              <a:rPr lang="en-US" altLang="zh-CN" sz="1200" dirty="0"/>
              <a:t>varying read-write ratios,</a:t>
            </a:r>
          </a:p>
          <a:p>
            <a:pPr marL="0" indent="0">
              <a:buNone/>
            </a:pPr>
            <a:r>
              <a:rPr lang="en-US" altLang="zh-CN" sz="1200" dirty="0"/>
              <a:t>WAN settings,</a:t>
            </a:r>
          </a:p>
          <a:p>
            <a:pPr marL="0" indent="0">
              <a:buNone/>
            </a:pPr>
            <a:r>
              <a:rPr lang="en-US" altLang="zh-CN" sz="1200" dirty="0"/>
              <a:t>ablation studies,</a:t>
            </a:r>
          </a:p>
          <a:p>
            <a:pPr marL="0" indent="0">
              <a:buNone/>
            </a:pPr>
            <a:r>
              <a:rPr lang="en-US" altLang="zh-CN" sz="1200" dirty="0"/>
              <a:t>varying commutative fractions,</a:t>
            </a:r>
          </a:p>
          <a:p>
            <a:pPr marL="0" indent="0">
              <a:buNone/>
            </a:pPr>
            <a:r>
              <a:rPr lang="en-US" altLang="zh-CN" sz="1200" dirty="0"/>
              <a:t>effect of clock skew,</a:t>
            </a:r>
          </a:p>
          <a:p>
            <a:pPr marL="0" indent="0">
              <a:buNone/>
            </a:pPr>
            <a:r>
              <a:rPr lang="en-US" altLang="zh-CN" sz="1200" dirty="0"/>
              <a:t>other baselines</a:t>
            </a:r>
            <a:r>
              <a:rPr lang="en-US" altLang="zh-CN" sz="1100" dirty="0"/>
              <a:t>, </a:t>
            </a:r>
            <a:r>
              <a:rPr lang="en-US" altLang="zh-CN" sz="1200" dirty="0" err="1"/>
              <a:t>etc</a:t>
            </a:r>
            <a:endParaRPr lang="en-US" altLang="zh-CN" sz="1200" dirty="0"/>
          </a:p>
        </p:txBody>
      </p:sp>
    </p:spTree>
    <p:extLst>
      <p:ext uri="{BB962C8B-B14F-4D97-AF65-F5344CB8AC3E}">
        <p14:creationId xmlns:p14="http://schemas.microsoft.com/office/powerpoint/2010/main" val="2055211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altLang="zh-CN" sz="1200">
                <a:solidFill>
                  <a:srgbClr val="FF0000"/>
                </a:solidFill>
              </a:rPr>
              <a:t>Additional:</a:t>
            </a:r>
            <a:r>
              <a:rPr lang="zh-CN" altLang="en-US" sz="1200">
                <a:solidFill>
                  <a:srgbClr val="FF0000"/>
                </a:solidFill>
              </a:rPr>
              <a:t> </a:t>
            </a:r>
            <a:r>
              <a:rPr lang="en-US" altLang="zh-CN" sz="1200">
                <a:solidFill>
                  <a:srgbClr val="FF0000"/>
                </a:solidFill>
              </a:rPr>
              <a:t>If</a:t>
            </a:r>
            <a:r>
              <a:rPr lang="zh-CN" altLang="en-US" sz="1200">
                <a:solidFill>
                  <a:srgbClr val="FF0000"/>
                </a:solidFill>
              </a:rPr>
              <a:t> </a:t>
            </a:r>
            <a:r>
              <a:rPr lang="en-US" altLang="zh-CN" sz="1200">
                <a:solidFill>
                  <a:srgbClr val="FF0000"/>
                </a:solidFill>
              </a:rPr>
              <a:t>leader</a:t>
            </a:r>
            <a:r>
              <a:rPr lang="zh-CN" altLang="en-US" sz="1200">
                <a:solidFill>
                  <a:srgbClr val="FF0000"/>
                </a:solidFill>
              </a:rPr>
              <a:t> </a:t>
            </a:r>
            <a:r>
              <a:rPr lang="en-US" altLang="zh-CN" sz="1200">
                <a:solidFill>
                  <a:srgbClr val="FF0000"/>
                </a:solidFill>
              </a:rPr>
              <a:t>does</a:t>
            </a:r>
            <a:r>
              <a:rPr lang="zh-CN" altLang="en-US" sz="1200">
                <a:solidFill>
                  <a:srgbClr val="FF0000"/>
                </a:solidFill>
              </a:rPr>
              <a:t> </a:t>
            </a:r>
            <a:r>
              <a:rPr lang="en-US" altLang="zh-CN" sz="1200">
                <a:solidFill>
                  <a:srgbClr val="FF0000"/>
                </a:solidFill>
              </a:rPr>
              <a:t>not</a:t>
            </a:r>
            <a:r>
              <a:rPr lang="zh-CN" altLang="en-US" sz="1200">
                <a:solidFill>
                  <a:srgbClr val="FF0000"/>
                </a:solidFill>
              </a:rPr>
              <a:t> </a:t>
            </a:r>
            <a:r>
              <a:rPr lang="en-US" altLang="zh-CN" sz="1200">
                <a:solidFill>
                  <a:srgbClr val="FF0000"/>
                </a:solidFill>
              </a:rPr>
              <a:t>receive</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request,</a:t>
            </a:r>
            <a:r>
              <a:rPr lang="zh-CN" altLang="en-US" sz="1200">
                <a:solidFill>
                  <a:srgbClr val="FF0000"/>
                </a:solidFill>
              </a:rPr>
              <a:t> </a:t>
            </a:r>
            <a:r>
              <a:rPr lang="en-US" altLang="zh-CN" sz="1200">
                <a:solidFill>
                  <a:srgbClr val="FF0000"/>
                </a:solidFill>
              </a:rPr>
              <a:t>then</a:t>
            </a:r>
            <a:r>
              <a:rPr lang="zh-CN" altLang="en-US" sz="1200">
                <a:solidFill>
                  <a:srgbClr val="FF0000"/>
                </a:solidFill>
              </a:rPr>
              <a:t> </a:t>
            </a:r>
            <a:r>
              <a:rPr lang="en-US" altLang="zh-CN" sz="1200">
                <a:solidFill>
                  <a:srgbClr val="FF0000"/>
                </a:solidFill>
              </a:rPr>
              <a:t>it</a:t>
            </a:r>
            <a:r>
              <a:rPr lang="zh-CN" altLang="en-US" sz="1200">
                <a:solidFill>
                  <a:srgbClr val="FF0000"/>
                </a:solidFill>
              </a:rPr>
              <a:t> </a:t>
            </a:r>
            <a:r>
              <a:rPr lang="en-US" altLang="zh-CN" sz="1200">
                <a:solidFill>
                  <a:srgbClr val="FF0000"/>
                </a:solidFill>
              </a:rPr>
              <a:t>cannot</a:t>
            </a:r>
            <a:r>
              <a:rPr lang="zh-CN" altLang="en-US" sz="1200">
                <a:solidFill>
                  <a:srgbClr val="FF0000"/>
                </a:solidFill>
              </a:rPr>
              <a:t> </a:t>
            </a:r>
            <a:r>
              <a:rPr lang="en-US" altLang="zh-CN" sz="1200">
                <a:solidFill>
                  <a:srgbClr val="FF0000"/>
                </a:solidFill>
              </a:rPr>
              <a:t>be</a:t>
            </a:r>
            <a:r>
              <a:rPr lang="zh-CN" altLang="en-US" sz="1200">
                <a:solidFill>
                  <a:srgbClr val="FF0000"/>
                </a:solidFill>
              </a:rPr>
              <a:t> </a:t>
            </a:r>
            <a:r>
              <a:rPr lang="en-US" altLang="zh-CN" sz="1200">
                <a:solidFill>
                  <a:srgbClr val="FF0000"/>
                </a:solidFill>
              </a:rPr>
              <a:t>committed,</a:t>
            </a:r>
            <a:r>
              <a:rPr lang="zh-CN" altLang="en-US" sz="1200">
                <a:solidFill>
                  <a:srgbClr val="FF0000"/>
                </a:solidFill>
              </a:rPr>
              <a:t> </a:t>
            </a:r>
            <a:r>
              <a:rPr lang="en-US" altLang="zh-CN" sz="1200">
                <a:solidFill>
                  <a:srgbClr val="FF0000"/>
                </a:solidFill>
              </a:rPr>
              <a:t>client</a:t>
            </a:r>
            <a:r>
              <a:rPr lang="zh-CN" altLang="en-US" sz="1200">
                <a:solidFill>
                  <a:srgbClr val="FF0000"/>
                </a:solidFill>
              </a:rPr>
              <a:t> </a:t>
            </a:r>
            <a:r>
              <a:rPr lang="en-US" altLang="zh-CN" sz="1200">
                <a:solidFill>
                  <a:srgbClr val="FF0000"/>
                </a:solidFill>
              </a:rPr>
              <a:t>will</a:t>
            </a:r>
            <a:r>
              <a:rPr lang="zh-CN" altLang="en-US" sz="1200">
                <a:solidFill>
                  <a:srgbClr val="FF0000"/>
                </a:solidFill>
              </a:rPr>
              <a:t> </a:t>
            </a:r>
            <a:r>
              <a:rPr lang="en-US" altLang="zh-CN" sz="1200">
                <a:solidFill>
                  <a:srgbClr val="FF0000"/>
                </a:solidFill>
              </a:rPr>
              <a:t>retry</a:t>
            </a:r>
            <a:r>
              <a:rPr lang="zh-CN" altLang="en-US" sz="1200">
                <a:solidFill>
                  <a:srgbClr val="FF0000"/>
                </a:solidFill>
              </a:rPr>
              <a:t> </a:t>
            </a:r>
            <a:r>
              <a:rPr lang="en-US" altLang="zh-CN" sz="1200">
                <a:solidFill>
                  <a:srgbClr val="FF0000"/>
                </a:solidFill>
              </a:rPr>
              <a:t>until</a:t>
            </a:r>
            <a:r>
              <a:rPr lang="zh-CN" altLang="en-US" sz="1200">
                <a:solidFill>
                  <a:srgbClr val="FF0000"/>
                </a:solidFill>
              </a:rPr>
              <a:t> </a:t>
            </a:r>
            <a:r>
              <a:rPr lang="en-US" altLang="zh-CN" sz="1200">
                <a:solidFill>
                  <a:srgbClr val="FF0000"/>
                </a:solidFill>
              </a:rPr>
              <a:t>leader</a:t>
            </a:r>
            <a:r>
              <a:rPr lang="zh-CN" altLang="en-US" sz="1200">
                <a:solidFill>
                  <a:srgbClr val="FF0000"/>
                </a:solidFill>
              </a:rPr>
              <a:t> </a:t>
            </a:r>
            <a:r>
              <a:rPr lang="en-US" altLang="zh-CN" sz="1200">
                <a:solidFill>
                  <a:srgbClr val="FF0000"/>
                </a:solidFill>
              </a:rPr>
              <a:t>receives</a:t>
            </a:r>
            <a:r>
              <a:rPr lang="zh-CN" altLang="en-US" sz="1200">
                <a:solidFill>
                  <a:srgbClr val="FF0000"/>
                </a:solidFill>
              </a:rPr>
              <a:t> </a:t>
            </a:r>
            <a:r>
              <a:rPr lang="en-US" altLang="zh-CN" sz="1200">
                <a:solidFill>
                  <a:srgbClr val="FF0000"/>
                </a:solidFill>
              </a:rPr>
              <a:t>that</a:t>
            </a:r>
            <a:r>
              <a:rPr lang="zh-CN" altLang="en-US" sz="1200">
                <a:solidFill>
                  <a:srgbClr val="FF0000"/>
                </a:solidFill>
              </a:rPr>
              <a:t> </a:t>
            </a:r>
            <a:r>
              <a:rPr lang="en-US" altLang="zh-CN" sz="1200">
                <a:solidFill>
                  <a:srgbClr val="FF0000"/>
                </a:solidFill>
              </a:rPr>
              <a:t>(so</a:t>
            </a:r>
            <a:r>
              <a:rPr lang="zh-CN" altLang="en-US" sz="1200">
                <a:solidFill>
                  <a:srgbClr val="FF0000"/>
                </a:solidFill>
              </a:rPr>
              <a:t> </a:t>
            </a:r>
            <a:r>
              <a:rPr lang="en-US" altLang="zh-CN" sz="1200">
                <a:solidFill>
                  <a:srgbClr val="FF0000"/>
                </a:solidFill>
              </a:rPr>
              <a:t>that</a:t>
            </a:r>
            <a:r>
              <a:rPr lang="zh-CN" altLang="en-US" sz="1200">
                <a:solidFill>
                  <a:srgbClr val="FF0000"/>
                </a:solidFill>
              </a:rPr>
              <a:t> </a:t>
            </a:r>
            <a:r>
              <a:rPr lang="en-US" altLang="zh-CN" sz="1200">
                <a:solidFill>
                  <a:srgbClr val="FF0000"/>
                </a:solidFill>
              </a:rPr>
              <a:t>it</a:t>
            </a:r>
            <a:r>
              <a:rPr lang="zh-CN" altLang="en-US" sz="1200">
                <a:solidFill>
                  <a:srgbClr val="FF0000"/>
                </a:solidFill>
              </a:rPr>
              <a:t> </a:t>
            </a:r>
            <a:r>
              <a:rPr lang="en-US" altLang="zh-CN" sz="1200">
                <a:solidFill>
                  <a:srgbClr val="FF0000"/>
                </a:solidFill>
              </a:rPr>
              <a:t>can</a:t>
            </a:r>
            <a:r>
              <a:rPr lang="zh-CN" altLang="en-US" sz="1200">
                <a:solidFill>
                  <a:srgbClr val="FF0000"/>
                </a:solidFill>
              </a:rPr>
              <a:t> </a:t>
            </a:r>
            <a:r>
              <a:rPr lang="en-US" altLang="zh-CN" sz="1200">
                <a:solidFill>
                  <a:srgbClr val="FF0000"/>
                </a:solidFill>
              </a:rPr>
              <a:t>have</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possibility</a:t>
            </a:r>
            <a:r>
              <a:rPr lang="zh-CN" altLang="en-US" sz="1200">
                <a:solidFill>
                  <a:srgbClr val="FF0000"/>
                </a:solidFill>
              </a:rPr>
              <a:t> </a:t>
            </a:r>
            <a:r>
              <a:rPr lang="en-US" altLang="zh-CN" sz="1200">
                <a:solidFill>
                  <a:srgbClr val="FF0000"/>
                </a:solidFill>
              </a:rPr>
              <a:t>to</a:t>
            </a:r>
            <a:r>
              <a:rPr lang="zh-CN" altLang="en-US" sz="1200">
                <a:solidFill>
                  <a:srgbClr val="FF0000"/>
                </a:solidFill>
              </a:rPr>
              <a:t> </a:t>
            </a:r>
            <a:r>
              <a:rPr lang="en-US" altLang="zh-CN" sz="1200">
                <a:solidFill>
                  <a:srgbClr val="FF0000"/>
                </a:solidFill>
              </a:rPr>
              <a:t>be</a:t>
            </a:r>
            <a:r>
              <a:rPr lang="zh-CN" altLang="en-US" sz="1200">
                <a:solidFill>
                  <a:srgbClr val="FF0000"/>
                </a:solidFill>
              </a:rPr>
              <a:t> </a:t>
            </a:r>
            <a:r>
              <a:rPr lang="en-US" altLang="zh-CN" sz="1200">
                <a:solidFill>
                  <a:srgbClr val="FF0000"/>
                </a:solidFill>
              </a:rPr>
              <a:t>committed)</a:t>
            </a:r>
          </a:p>
          <a:p>
            <a:pPr marL="0" indent="0">
              <a:buNone/>
            </a:pPr>
            <a:r>
              <a:rPr lang="en-US" altLang="zh-CN" sz="1200">
                <a:solidFill>
                  <a:srgbClr val="FF0000"/>
                </a:solidFill>
              </a:rPr>
              <a:t>When</a:t>
            </a:r>
            <a:r>
              <a:rPr lang="zh-CN" altLang="en-US" sz="1200">
                <a:solidFill>
                  <a:srgbClr val="FF0000"/>
                </a:solidFill>
              </a:rPr>
              <a:t> </a:t>
            </a:r>
            <a:r>
              <a:rPr lang="en-US" altLang="zh-CN" sz="1200">
                <a:solidFill>
                  <a:srgbClr val="FF0000"/>
                </a:solidFill>
              </a:rPr>
              <a:t>replica</a:t>
            </a:r>
            <a:r>
              <a:rPr lang="zh-CN" altLang="en-US" sz="1200">
                <a:solidFill>
                  <a:srgbClr val="FF0000"/>
                </a:solidFill>
              </a:rPr>
              <a:t> </a:t>
            </a:r>
            <a:r>
              <a:rPr lang="en-US" altLang="zh-CN" sz="1200">
                <a:solidFill>
                  <a:srgbClr val="FF0000"/>
                </a:solidFill>
              </a:rPr>
              <a:t>fails,</a:t>
            </a:r>
            <a:r>
              <a:rPr lang="zh-CN" altLang="en-US" sz="1200">
                <a:solidFill>
                  <a:srgbClr val="FF0000"/>
                </a:solidFill>
              </a:rPr>
              <a:t> </a:t>
            </a:r>
            <a:r>
              <a:rPr lang="en-US" altLang="zh-CN" sz="1200">
                <a:solidFill>
                  <a:srgbClr val="FF0000"/>
                </a:solidFill>
              </a:rPr>
              <a:t>new</a:t>
            </a:r>
            <a:r>
              <a:rPr lang="zh-CN" altLang="en-US" sz="1200">
                <a:solidFill>
                  <a:srgbClr val="FF0000"/>
                </a:solidFill>
              </a:rPr>
              <a:t> </a:t>
            </a:r>
            <a:r>
              <a:rPr lang="en-US" altLang="zh-CN" sz="1200">
                <a:solidFill>
                  <a:srgbClr val="FF0000"/>
                </a:solidFill>
              </a:rPr>
              <a:t>replicas</a:t>
            </a:r>
            <a:r>
              <a:rPr lang="zh-CN" altLang="en-US" sz="1200">
                <a:solidFill>
                  <a:srgbClr val="FF0000"/>
                </a:solidFill>
              </a:rPr>
              <a:t> </a:t>
            </a:r>
            <a:r>
              <a:rPr lang="en-US" altLang="zh-CN" sz="1200">
                <a:solidFill>
                  <a:srgbClr val="FF0000"/>
                </a:solidFill>
              </a:rPr>
              <a:t>are</a:t>
            </a:r>
            <a:r>
              <a:rPr lang="zh-CN" altLang="en-US" sz="1200">
                <a:solidFill>
                  <a:srgbClr val="FF0000"/>
                </a:solidFill>
              </a:rPr>
              <a:t> </a:t>
            </a:r>
            <a:r>
              <a:rPr lang="en-US" altLang="zh-CN" sz="1200">
                <a:solidFill>
                  <a:srgbClr val="FF0000"/>
                </a:solidFill>
              </a:rPr>
              <a:t>launched,</a:t>
            </a:r>
            <a:r>
              <a:rPr lang="zh-CN" altLang="en-US" sz="1200">
                <a:solidFill>
                  <a:srgbClr val="FF0000"/>
                </a:solidFill>
              </a:rPr>
              <a:t> </a:t>
            </a:r>
            <a:r>
              <a:rPr lang="en-US" altLang="zh-CN" sz="1200">
                <a:solidFill>
                  <a:srgbClr val="FF0000"/>
                </a:solidFill>
              </a:rPr>
              <a:t>how</a:t>
            </a:r>
            <a:r>
              <a:rPr lang="zh-CN" altLang="en-US" sz="1200">
                <a:solidFill>
                  <a:srgbClr val="FF0000"/>
                </a:solidFill>
              </a:rPr>
              <a:t> </a:t>
            </a:r>
            <a:r>
              <a:rPr lang="en-US" altLang="zh-CN" sz="1200">
                <a:solidFill>
                  <a:srgbClr val="FF0000"/>
                </a:solidFill>
              </a:rPr>
              <a:t>do</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proxies</a:t>
            </a:r>
            <a:r>
              <a:rPr lang="zh-CN" altLang="en-US" sz="1200">
                <a:solidFill>
                  <a:srgbClr val="FF0000"/>
                </a:solidFill>
              </a:rPr>
              <a:t> </a:t>
            </a:r>
            <a:r>
              <a:rPr lang="en-US" altLang="zh-CN" sz="1200">
                <a:solidFill>
                  <a:srgbClr val="FF0000"/>
                </a:solidFill>
              </a:rPr>
              <a:t>know</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IP?</a:t>
            </a:r>
            <a:r>
              <a:rPr lang="zh-CN" altLang="en-US" sz="1200">
                <a:solidFill>
                  <a:srgbClr val="FF0000"/>
                </a:solidFill>
              </a:rPr>
              <a:t> </a:t>
            </a:r>
            <a:r>
              <a:rPr lang="en-US" altLang="zh-CN" sz="1200">
                <a:solidFill>
                  <a:srgbClr val="FF0000"/>
                </a:solidFill>
                <a:sym typeface="Wingdings" pitchFamily="2" charset="2"/>
              </a:rPr>
              <a:t></a:t>
            </a:r>
            <a:r>
              <a:rPr lang="zh-CN" altLang="en-US" sz="1200">
                <a:solidFill>
                  <a:srgbClr val="FF0000"/>
                </a:solidFill>
                <a:sym typeface="Wingdings" pitchFamily="2" charset="2"/>
              </a:rPr>
              <a:t> </a:t>
            </a:r>
            <a:r>
              <a:rPr lang="en-US" altLang="zh-CN" sz="1200">
                <a:solidFill>
                  <a:srgbClr val="FF0000"/>
                </a:solidFill>
                <a:sym typeface="Wingdings" pitchFamily="2" charset="2"/>
              </a:rPr>
              <a:t>That</a:t>
            </a:r>
            <a:r>
              <a:rPr lang="zh-CN" altLang="en-US" sz="1200">
                <a:solidFill>
                  <a:srgbClr val="FF0000"/>
                </a:solidFill>
                <a:sym typeface="Wingdings" pitchFamily="2" charset="2"/>
              </a:rPr>
              <a:t> </a:t>
            </a:r>
            <a:r>
              <a:rPr lang="en-US" altLang="zh-CN" sz="1200">
                <a:solidFill>
                  <a:srgbClr val="FF0000"/>
                </a:solidFill>
                <a:sym typeface="Wingdings" pitchFamily="2" charset="2"/>
              </a:rPr>
              <a:t>is</a:t>
            </a:r>
            <a:r>
              <a:rPr lang="zh-CN" altLang="en-US" sz="1200">
                <a:solidFill>
                  <a:srgbClr val="FF0000"/>
                </a:solidFill>
                <a:sym typeface="Wingdings" pitchFamily="2" charset="2"/>
              </a:rPr>
              <a:t> </a:t>
            </a:r>
            <a:r>
              <a:rPr lang="en-US" altLang="zh-CN" sz="1200">
                <a:solidFill>
                  <a:srgbClr val="FF0000"/>
                </a:solidFill>
                <a:sym typeface="Wingdings" pitchFamily="2" charset="2"/>
              </a:rPr>
              <a:t>something</a:t>
            </a:r>
            <a:r>
              <a:rPr lang="zh-CN" altLang="en-US" sz="1200">
                <a:solidFill>
                  <a:srgbClr val="FF0000"/>
                </a:solidFill>
                <a:sym typeface="Wingdings" pitchFamily="2" charset="2"/>
              </a:rPr>
              <a:t> </a:t>
            </a:r>
            <a:r>
              <a:rPr lang="en-US" altLang="zh-CN" sz="1200">
                <a:solidFill>
                  <a:srgbClr val="FF0000"/>
                </a:solidFill>
                <a:sym typeface="Wingdings" pitchFamily="2" charset="2"/>
              </a:rPr>
              <a:t>related</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reconfiguration.</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leader</a:t>
            </a:r>
            <a:r>
              <a:rPr lang="zh-CN" altLang="en-US" sz="1200">
                <a:solidFill>
                  <a:srgbClr val="FF0000"/>
                </a:solidFill>
                <a:sym typeface="Wingdings" pitchFamily="2" charset="2"/>
              </a:rPr>
              <a:t> </a:t>
            </a:r>
            <a:r>
              <a:rPr lang="en-US" altLang="zh-CN" sz="1200">
                <a:solidFill>
                  <a:srgbClr val="FF0000"/>
                </a:solidFill>
                <a:sym typeface="Wingdings" pitchFamily="2" charset="2"/>
              </a:rPr>
              <a:t>can</a:t>
            </a:r>
            <a:r>
              <a:rPr lang="zh-CN" altLang="en-US" sz="1200">
                <a:solidFill>
                  <a:srgbClr val="FF0000"/>
                </a:solidFill>
                <a:sym typeface="Wingdings" pitchFamily="2" charset="2"/>
              </a:rPr>
              <a:t> </a:t>
            </a:r>
            <a:r>
              <a:rPr lang="en-US" altLang="zh-CN" sz="1200">
                <a:solidFill>
                  <a:srgbClr val="FF0000"/>
                </a:solidFill>
                <a:sym typeface="Wingdings" pitchFamily="2" charset="2"/>
              </a:rPr>
              <a:t>always</a:t>
            </a:r>
            <a:r>
              <a:rPr lang="zh-CN" altLang="en-US" sz="1200">
                <a:solidFill>
                  <a:srgbClr val="FF0000"/>
                </a:solidFill>
                <a:sym typeface="Wingdings" pitchFamily="2" charset="2"/>
              </a:rPr>
              <a:t> </a:t>
            </a:r>
            <a:r>
              <a:rPr lang="en-US" altLang="zh-CN" sz="1200">
                <a:solidFill>
                  <a:srgbClr val="FF0000"/>
                </a:solidFill>
                <a:sym typeface="Wingdings" pitchFamily="2" charset="2"/>
              </a:rPr>
              <a:t>gain</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global</a:t>
            </a:r>
            <a:r>
              <a:rPr lang="zh-CN" altLang="en-US" sz="1200">
                <a:solidFill>
                  <a:srgbClr val="FF0000"/>
                </a:solidFill>
                <a:sym typeface="Wingdings" pitchFamily="2" charset="2"/>
              </a:rPr>
              <a:t> </a:t>
            </a:r>
            <a:r>
              <a:rPr lang="en-US" altLang="zh-CN" sz="1200">
                <a:solidFill>
                  <a:srgbClr val="FF0000"/>
                </a:solidFill>
                <a:sym typeface="Wingdings" pitchFamily="2" charset="2"/>
              </a:rPr>
              <a:t>view</a:t>
            </a:r>
            <a:r>
              <a:rPr lang="zh-CN" altLang="en-US" sz="1200">
                <a:solidFill>
                  <a:srgbClr val="FF0000"/>
                </a:solidFill>
                <a:sym typeface="Wingdings" pitchFamily="2" charset="2"/>
              </a:rPr>
              <a:t> </a:t>
            </a:r>
            <a:r>
              <a:rPr lang="en-US" altLang="zh-CN" sz="1200">
                <a:solidFill>
                  <a:srgbClr val="FF0000"/>
                </a:solidFill>
                <a:sym typeface="Wingdings" pitchFamily="2" charset="2"/>
              </a:rPr>
              <a:t>of</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information,</a:t>
            </a:r>
            <a:r>
              <a:rPr lang="zh-CN" altLang="en-US" sz="1200">
                <a:solidFill>
                  <a:srgbClr val="FF0000"/>
                </a:solidFill>
                <a:sym typeface="Wingdings" pitchFamily="2" charset="2"/>
              </a:rPr>
              <a:t> </a:t>
            </a:r>
            <a:r>
              <a:rPr lang="en-US" altLang="zh-CN" sz="1200">
                <a:solidFill>
                  <a:srgbClr val="FF0000"/>
                </a:solidFill>
                <a:sym typeface="Wingdings" pitchFamily="2" charset="2"/>
              </a:rPr>
              <a:t>so</a:t>
            </a:r>
            <a:r>
              <a:rPr lang="zh-CN" altLang="en-US" sz="1200">
                <a:solidFill>
                  <a:srgbClr val="FF0000"/>
                </a:solidFill>
                <a:sym typeface="Wingdings" pitchFamily="2" charset="2"/>
              </a:rPr>
              <a:t> </a:t>
            </a:r>
            <a:r>
              <a:rPr lang="en-US" altLang="zh-CN" sz="1200">
                <a:solidFill>
                  <a:srgbClr val="FF0000"/>
                </a:solidFill>
                <a:sym typeface="Wingdings" pitchFamily="2" charset="2"/>
              </a:rPr>
              <a:t>proxies</a:t>
            </a:r>
            <a:r>
              <a:rPr lang="zh-CN" altLang="en-US" sz="1200">
                <a:solidFill>
                  <a:srgbClr val="FF0000"/>
                </a:solidFill>
                <a:sym typeface="Wingdings" pitchFamily="2" charset="2"/>
              </a:rPr>
              <a:t> </a:t>
            </a:r>
            <a:r>
              <a:rPr lang="en-US" altLang="zh-CN" sz="1200">
                <a:solidFill>
                  <a:srgbClr val="FF0000"/>
                </a:solidFill>
                <a:sym typeface="Wingdings" pitchFamily="2" charset="2"/>
              </a:rPr>
              <a:t>can</a:t>
            </a:r>
            <a:r>
              <a:rPr lang="zh-CN" altLang="en-US" sz="1200">
                <a:solidFill>
                  <a:srgbClr val="FF0000"/>
                </a:solidFill>
                <a:sym typeface="Wingdings" pitchFamily="2" charset="2"/>
              </a:rPr>
              <a:t> </a:t>
            </a:r>
            <a:r>
              <a:rPr lang="en-US" altLang="zh-CN" sz="1200">
                <a:solidFill>
                  <a:srgbClr val="FF0000"/>
                </a:solidFill>
                <a:sym typeface="Wingdings" pitchFamily="2" charset="2"/>
              </a:rPr>
              <a:t>know</a:t>
            </a:r>
            <a:r>
              <a:rPr lang="zh-CN" altLang="en-US" sz="1200">
                <a:solidFill>
                  <a:srgbClr val="FF0000"/>
                </a:solidFill>
                <a:sym typeface="Wingdings" pitchFamily="2" charset="2"/>
              </a:rPr>
              <a:t> </a:t>
            </a:r>
            <a:r>
              <a:rPr lang="en-US" altLang="zh-CN" sz="1200">
                <a:solidFill>
                  <a:srgbClr val="FF0000"/>
                </a:solidFill>
                <a:sym typeface="Wingdings" pitchFamily="2" charset="2"/>
              </a:rPr>
              <a:t>that</a:t>
            </a:r>
            <a:r>
              <a:rPr lang="zh-CN" altLang="en-US" sz="1200">
                <a:solidFill>
                  <a:srgbClr val="FF0000"/>
                </a:solidFill>
                <a:sym typeface="Wingdings" pitchFamily="2" charset="2"/>
              </a:rPr>
              <a:t> </a:t>
            </a:r>
            <a:r>
              <a:rPr lang="en-US" altLang="zh-CN" sz="1200">
                <a:solidFill>
                  <a:srgbClr val="FF0000"/>
                </a:solidFill>
                <a:sym typeface="Wingdings" pitchFamily="2" charset="2"/>
              </a:rPr>
              <a:t>from</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leader</a:t>
            </a:r>
          </a:p>
          <a:p>
            <a:pPr marL="0" indent="0">
              <a:buNone/>
            </a:pPr>
            <a:r>
              <a:rPr lang="en-US" altLang="zh-CN" sz="1200">
                <a:solidFill>
                  <a:srgbClr val="FF0000"/>
                </a:solidFill>
                <a:sym typeface="Wingdings" pitchFamily="2" charset="2"/>
              </a:rPr>
              <a:t>What</a:t>
            </a:r>
            <a:r>
              <a:rPr lang="zh-CN" altLang="en-US" sz="1200">
                <a:solidFill>
                  <a:srgbClr val="FF0000"/>
                </a:solidFill>
                <a:sym typeface="Wingdings" pitchFamily="2" charset="2"/>
              </a:rPr>
              <a:t> </a:t>
            </a:r>
            <a:r>
              <a:rPr lang="en-US" altLang="zh-CN" sz="1200">
                <a:solidFill>
                  <a:srgbClr val="FF0000"/>
                </a:solidFill>
                <a:sym typeface="Wingdings" pitchFamily="2" charset="2"/>
              </a:rPr>
              <a:t>if</a:t>
            </a:r>
            <a:r>
              <a:rPr lang="zh-CN" altLang="en-US" sz="1200">
                <a:solidFill>
                  <a:srgbClr val="FF0000"/>
                </a:solidFill>
                <a:sym typeface="Wingdings" pitchFamily="2" charset="2"/>
              </a:rPr>
              <a:t> </a:t>
            </a:r>
            <a:r>
              <a:rPr lang="en-US" altLang="zh-CN" sz="1200">
                <a:solidFill>
                  <a:srgbClr val="FF0000"/>
                </a:solidFill>
                <a:sym typeface="Wingdings" pitchFamily="2" charset="2"/>
              </a:rPr>
              <a:t>we</a:t>
            </a:r>
            <a:r>
              <a:rPr lang="zh-CN" altLang="en-US" sz="1200">
                <a:solidFill>
                  <a:srgbClr val="FF0000"/>
                </a:solidFill>
                <a:sym typeface="Wingdings" pitchFamily="2" charset="2"/>
              </a:rPr>
              <a:t> </a:t>
            </a:r>
            <a:r>
              <a:rPr lang="en-US" altLang="zh-CN" sz="1200">
                <a:solidFill>
                  <a:srgbClr val="FF0000"/>
                </a:solidFill>
                <a:sym typeface="Wingdings" pitchFamily="2" charset="2"/>
              </a:rPr>
              <a:t>ask</a:t>
            </a:r>
            <a:r>
              <a:rPr lang="zh-CN" altLang="en-US" sz="1200">
                <a:solidFill>
                  <a:srgbClr val="FF0000"/>
                </a:solidFill>
                <a:sym typeface="Wingdings" pitchFamily="2" charset="2"/>
              </a:rPr>
              <a:t> </a:t>
            </a:r>
            <a:r>
              <a:rPr lang="en-US" altLang="zh-CN" sz="1200">
                <a:solidFill>
                  <a:srgbClr val="FF0000"/>
                </a:solidFill>
                <a:sym typeface="Wingdings" pitchFamily="2" charset="2"/>
              </a:rPr>
              <a:t>replicas</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decide</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holding</a:t>
            </a:r>
            <a:r>
              <a:rPr lang="zh-CN" altLang="en-US" sz="1200">
                <a:solidFill>
                  <a:srgbClr val="FF0000"/>
                </a:solidFill>
                <a:sym typeface="Wingdings" pitchFamily="2" charset="2"/>
              </a:rPr>
              <a:t> </a:t>
            </a:r>
            <a:r>
              <a:rPr lang="en-US" altLang="zh-CN" sz="1200">
                <a:solidFill>
                  <a:srgbClr val="FF0000"/>
                </a:solidFill>
                <a:sym typeface="Wingdings" pitchFamily="2" charset="2"/>
              </a:rPr>
              <a:t>time?</a:t>
            </a:r>
            <a:r>
              <a:rPr lang="zh-CN" altLang="en-US" sz="1200">
                <a:solidFill>
                  <a:srgbClr val="FF0000"/>
                </a:solidFill>
                <a:sym typeface="Wingdings" pitchFamily="2" charset="2"/>
              </a:rPr>
              <a:t> </a:t>
            </a:r>
            <a:r>
              <a:rPr lang="en-US" altLang="zh-CN" sz="1200">
                <a:solidFill>
                  <a:srgbClr val="FF0000"/>
                </a:solidFill>
                <a:sym typeface="Wingdings" pitchFamily="2" charset="2"/>
              </a:rPr>
              <a:t>In</a:t>
            </a:r>
            <a:r>
              <a:rPr lang="zh-CN" altLang="en-US" sz="1200">
                <a:solidFill>
                  <a:srgbClr val="FF0000"/>
                </a:solidFill>
                <a:sym typeface="Wingdings" pitchFamily="2" charset="2"/>
              </a:rPr>
              <a:t> </a:t>
            </a:r>
            <a:r>
              <a:rPr lang="en-US" altLang="zh-CN" sz="1200">
                <a:solidFill>
                  <a:srgbClr val="FF0000"/>
                </a:solidFill>
                <a:sym typeface="Wingdings" pitchFamily="2" charset="2"/>
              </a:rPr>
              <a:t>LAN,</a:t>
            </a:r>
            <a:r>
              <a:rPr lang="zh-CN" altLang="en-US" sz="1200">
                <a:solidFill>
                  <a:srgbClr val="FF0000"/>
                </a:solidFill>
                <a:sym typeface="Wingdings" pitchFamily="2" charset="2"/>
              </a:rPr>
              <a:t> </a:t>
            </a:r>
            <a:r>
              <a:rPr lang="en-US" altLang="zh-CN" sz="1200">
                <a:solidFill>
                  <a:srgbClr val="FF0000"/>
                </a:solidFill>
                <a:sym typeface="Wingdings" pitchFamily="2" charset="2"/>
              </a:rPr>
              <a:t>it</a:t>
            </a:r>
            <a:r>
              <a:rPr lang="zh-CN" altLang="en-US" sz="1200">
                <a:solidFill>
                  <a:srgbClr val="FF0000"/>
                </a:solidFill>
                <a:sym typeface="Wingdings" pitchFamily="2" charset="2"/>
              </a:rPr>
              <a:t> </a:t>
            </a:r>
            <a:r>
              <a:rPr lang="en-US" altLang="zh-CN" sz="1200">
                <a:solidFill>
                  <a:srgbClr val="FF0000"/>
                </a:solidFill>
                <a:sym typeface="Wingdings" pitchFamily="2" charset="2"/>
              </a:rPr>
              <a:t>should</a:t>
            </a:r>
            <a:r>
              <a:rPr lang="zh-CN" altLang="en-US" sz="1200">
                <a:solidFill>
                  <a:srgbClr val="FF0000"/>
                </a:solidFill>
                <a:sym typeface="Wingdings" pitchFamily="2" charset="2"/>
              </a:rPr>
              <a:t> </a:t>
            </a:r>
            <a:r>
              <a:rPr lang="en-US" altLang="zh-CN" sz="1200">
                <a:solidFill>
                  <a:srgbClr val="FF0000"/>
                </a:solidFill>
                <a:sym typeface="Wingdings" pitchFamily="2" charset="2"/>
              </a:rPr>
              <a:t>be</a:t>
            </a:r>
            <a:r>
              <a:rPr lang="zh-CN" altLang="en-US" sz="1200">
                <a:solidFill>
                  <a:srgbClr val="FF0000"/>
                </a:solidFill>
                <a:sym typeface="Wingdings" pitchFamily="2" charset="2"/>
              </a:rPr>
              <a:t> </a:t>
            </a:r>
            <a:r>
              <a:rPr lang="en-US" altLang="zh-CN" sz="1200">
                <a:solidFill>
                  <a:srgbClr val="FF0000"/>
                </a:solidFill>
                <a:sym typeface="Wingdings" pitchFamily="2" charset="2"/>
              </a:rPr>
              <a:t>equivalent,</a:t>
            </a:r>
            <a:r>
              <a:rPr lang="zh-CN" altLang="en-US" sz="1200">
                <a:solidFill>
                  <a:srgbClr val="FF0000"/>
                </a:solidFill>
                <a:sym typeface="Wingdings" pitchFamily="2" charset="2"/>
              </a:rPr>
              <a:t> </a:t>
            </a:r>
            <a:r>
              <a:rPr lang="en-US" altLang="zh-CN" sz="1200">
                <a:solidFill>
                  <a:srgbClr val="FF0000"/>
                </a:solidFill>
                <a:sym typeface="Wingdings" pitchFamily="2" charset="2"/>
              </a:rPr>
              <a:t>but</a:t>
            </a:r>
            <a:r>
              <a:rPr lang="zh-CN" altLang="en-US" sz="1200">
                <a:solidFill>
                  <a:srgbClr val="FF0000"/>
                </a:solidFill>
                <a:sym typeface="Wingdings" pitchFamily="2" charset="2"/>
              </a:rPr>
              <a:t> </a:t>
            </a:r>
            <a:r>
              <a:rPr lang="en-US" altLang="zh-CN" sz="1200">
                <a:solidFill>
                  <a:srgbClr val="FF0000"/>
                </a:solidFill>
                <a:sym typeface="Wingdings" pitchFamily="2" charset="2"/>
              </a:rPr>
              <a:t>in</a:t>
            </a:r>
            <a:r>
              <a:rPr lang="zh-CN" altLang="en-US" sz="1200">
                <a:solidFill>
                  <a:srgbClr val="FF0000"/>
                </a:solidFill>
                <a:sym typeface="Wingdings" pitchFamily="2" charset="2"/>
              </a:rPr>
              <a:t> </a:t>
            </a:r>
            <a:r>
              <a:rPr lang="en-US" altLang="zh-CN" sz="1200">
                <a:solidFill>
                  <a:srgbClr val="FF0000"/>
                </a:solidFill>
                <a:sym typeface="Wingdings" pitchFamily="2" charset="2"/>
              </a:rPr>
              <a:t>WAN,</a:t>
            </a:r>
            <a:r>
              <a:rPr lang="zh-CN" altLang="en-US" sz="1200">
                <a:solidFill>
                  <a:srgbClr val="FF0000"/>
                </a:solidFill>
                <a:sym typeface="Wingdings" pitchFamily="2" charset="2"/>
              </a:rPr>
              <a:t> </a:t>
            </a:r>
            <a:r>
              <a:rPr lang="en-US" altLang="zh-CN" sz="1200">
                <a:solidFill>
                  <a:srgbClr val="FF0000"/>
                </a:solidFill>
                <a:sym typeface="Wingdings" pitchFamily="2" charset="2"/>
              </a:rPr>
              <a:t>we</a:t>
            </a:r>
            <a:r>
              <a:rPr lang="zh-CN" altLang="en-US" sz="1200">
                <a:solidFill>
                  <a:srgbClr val="FF0000"/>
                </a:solidFill>
                <a:sym typeface="Wingdings" pitchFamily="2" charset="2"/>
              </a:rPr>
              <a:t> </a:t>
            </a:r>
            <a:r>
              <a:rPr lang="en-US" altLang="zh-CN" sz="1200">
                <a:solidFill>
                  <a:srgbClr val="FF0000"/>
                </a:solidFill>
                <a:sym typeface="Wingdings" pitchFamily="2" charset="2"/>
              </a:rPr>
              <a:t>need</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think</a:t>
            </a:r>
            <a:r>
              <a:rPr lang="zh-CN" altLang="en-US" sz="1200">
                <a:solidFill>
                  <a:srgbClr val="FF0000"/>
                </a:solidFill>
                <a:sym typeface="Wingdings" pitchFamily="2" charset="2"/>
              </a:rPr>
              <a:t> </a:t>
            </a:r>
            <a:r>
              <a:rPr lang="en-US" altLang="zh-CN" sz="1200">
                <a:solidFill>
                  <a:srgbClr val="FF0000"/>
                </a:solidFill>
                <a:sym typeface="Wingdings" pitchFamily="2" charset="2"/>
              </a:rPr>
              <a:t>more</a:t>
            </a:r>
            <a:r>
              <a:rPr lang="zh-CN" altLang="en-US" sz="1200">
                <a:solidFill>
                  <a:srgbClr val="FF0000"/>
                </a:solidFill>
                <a:sym typeface="Wingdings" pitchFamily="2" charset="2"/>
              </a:rPr>
              <a:t> </a:t>
            </a:r>
            <a:r>
              <a:rPr lang="en-US" altLang="zh-CN" sz="1200">
                <a:solidFill>
                  <a:srgbClr val="FF0000"/>
                </a:solidFill>
                <a:sym typeface="Wingdings" pitchFamily="2" charset="2"/>
              </a:rPr>
              <a:t>about</a:t>
            </a:r>
            <a:r>
              <a:rPr lang="zh-CN" altLang="en-US" sz="1200">
                <a:solidFill>
                  <a:srgbClr val="FF0000"/>
                </a:solidFill>
                <a:sym typeface="Wingdings" pitchFamily="2" charset="2"/>
              </a:rPr>
              <a:t> </a:t>
            </a:r>
            <a:r>
              <a:rPr lang="en-US" altLang="zh-CN" sz="1200">
                <a:solidFill>
                  <a:srgbClr val="FF0000"/>
                </a:solidFill>
                <a:sym typeface="Wingdings" pitchFamily="2" charset="2"/>
              </a:rPr>
              <a:t>different</a:t>
            </a:r>
            <a:r>
              <a:rPr lang="zh-CN" altLang="en-US" sz="1200">
                <a:solidFill>
                  <a:srgbClr val="FF0000"/>
                </a:solidFill>
                <a:sym typeface="Wingdings" pitchFamily="2" charset="2"/>
              </a:rPr>
              <a:t> </a:t>
            </a:r>
            <a:r>
              <a:rPr lang="en-US" altLang="zh-CN" sz="1200">
                <a:solidFill>
                  <a:srgbClr val="FF0000"/>
                </a:solidFill>
                <a:sym typeface="Wingdings" pitchFamily="2" charset="2"/>
              </a:rPr>
              <a:t>cases</a:t>
            </a:r>
          </a:p>
        </p:txBody>
      </p:sp>
    </p:spTree>
    <p:extLst>
      <p:ext uri="{BB962C8B-B14F-4D97-AF65-F5344CB8AC3E}">
        <p14:creationId xmlns:p14="http://schemas.microsoft.com/office/powerpoint/2010/main" val="1940470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t>Raft suffers from leader bottleneck</a:t>
            </a:r>
          </a:p>
          <a:p>
            <a:pPr marL="228600" indent="-228600">
              <a:buAutoNum type="arabicPeriod"/>
            </a:pPr>
            <a:r>
              <a:rPr lang="en-US"/>
              <a:t>Significant throughput speedup.</a:t>
            </a:r>
          </a:p>
        </p:txBody>
      </p:sp>
    </p:spTree>
    <p:extLst>
      <p:ext uri="{BB962C8B-B14F-4D97-AF65-F5344CB8AC3E}">
        <p14:creationId xmlns:p14="http://schemas.microsoft.com/office/powerpoint/2010/main" val="2730017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altLang="zh-CN" sz="1200">
              <a:ea typeface="等线"/>
            </a:endParaRPr>
          </a:p>
        </p:txBody>
      </p:sp>
    </p:spTree>
    <p:extLst>
      <p:ext uri="{BB962C8B-B14F-4D97-AF65-F5344CB8AC3E}">
        <p14:creationId xmlns:p14="http://schemas.microsoft.com/office/powerpoint/2010/main" val="2914905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altLang="zh-CN" sz="1200">
                <a:solidFill>
                  <a:srgbClr val="FF0000"/>
                </a:solidFill>
              </a:rPr>
              <a:t>Additional:</a:t>
            </a:r>
            <a:r>
              <a:rPr lang="zh-CN" altLang="en-US" sz="1200">
                <a:solidFill>
                  <a:srgbClr val="FF0000"/>
                </a:solidFill>
              </a:rPr>
              <a:t> </a:t>
            </a:r>
            <a:r>
              <a:rPr lang="en-US" altLang="zh-CN" sz="1200">
                <a:solidFill>
                  <a:srgbClr val="FF0000"/>
                </a:solidFill>
              </a:rPr>
              <a:t>If</a:t>
            </a:r>
            <a:r>
              <a:rPr lang="zh-CN" altLang="en-US" sz="1200">
                <a:solidFill>
                  <a:srgbClr val="FF0000"/>
                </a:solidFill>
              </a:rPr>
              <a:t> </a:t>
            </a:r>
            <a:r>
              <a:rPr lang="en-US" altLang="zh-CN" sz="1200">
                <a:solidFill>
                  <a:srgbClr val="FF0000"/>
                </a:solidFill>
              </a:rPr>
              <a:t>leader</a:t>
            </a:r>
            <a:r>
              <a:rPr lang="zh-CN" altLang="en-US" sz="1200">
                <a:solidFill>
                  <a:srgbClr val="FF0000"/>
                </a:solidFill>
              </a:rPr>
              <a:t> </a:t>
            </a:r>
            <a:r>
              <a:rPr lang="en-US" altLang="zh-CN" sz="1200">
                <a:solidFill>
                  <a:srgbClr val="FF0000"/>
                </a:solidFill>
              </a:rPr>
              <a:t>does</a:t>
            </a:r>
            <a:r>
              <a:rPr lang="zh-CN" altLang="en-US" sz="1200">
                <a:solidFill>
                  <a:srgbClr val="FF0000"/>
                </a:solidFill>
              </a:rPr>
              <a:t> </a:t>
            </a:r>
            <a:r>
              <a:rPr lang="en-US" altLang="zh-CN" sz="1200">
                <a:solidFill>
                  <a:srgbClr val="FF0000"/>
                </a:solidFill>
              </a:rPr>
              <a:t>not</a:t>
            </a:r>
            <a:r>
              <a:rPr lang="zh-CN" altLang="en-US" sz="1200">
                <a:solidFill>
                  <a:srgbClr val="FF0000"/>
                </a:solidFill>
              </a:rPr>
              <a:t> </a:t>
            </a:r>
            <a:r>
              <a:rPr lang="en-US" altLang="zh-CN" sz="1200">
                <a:solidFill>
                  <a:srgbClr val="FF0000"/>
                </a:solidFill>
              </a:rPr>
              <a:t>receive</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request,</a:t>
            </a:r>
            <a:r>
              <a:rPr lang="zh-CN" altLang="en-US" sz="1200">
                <a:solidFill>
                  <a:srgbClr val="FF0000"/>
                </a:solidFill>
              </a:rPr>
              <a:t> </a:t>
            </a:r>
            <a:r>
              <a:rPr lang="en-US" altLang="zh-CN" sz="1200">
                <a:solidFill>
                  <a:srgbClr val="FF0000"/>
                </a:solidFill>
              </a:rPr>
              <a:t>then</a:t>
            </a:r>
            <a:r>
              <a:rPr lang="zh-CN" altLang="en-US" sz="1200">
                <a:solidFill>
                  <a:srgbClr val="FF0000"/>
                </a:solidFill>
              </a:rPr>
              <a:t> </a:t>
            </a:r>
            <a:r>
              <a:rPr lang="en-US" altLang="zh-CN" sz="1200">
                <a:solidFill>
                  <a:srgbClr val="FF0000"/>
                </a:solidFill>
              </a:rPr>
              <a:t>it</a:t>
            </a:r>
            <a:r>
              <a:rPr lang="zh-CN" altLang="en-US" sz="1200">
                <a:solidFill>
                  <a:srgbClr val="FF0000"/>
                </a:solidFill>
              </a:rPr>
              <a:t> </a:t>
            </a:r>
            <a:r>
              <a:rPr lang="en-US" altLang="zh-CN" sz="1200">
                <a:solidFill>
                  <a:srgbClr val="FF0000"/>
                </a:solidFill>
              </a:rPr>
              <a:t>cannot</a:t>
            </a:r>
            <a:r>
              <a:rPr lang="zh-CN" altLang="en-US" sz="1200">
                <a:solidFill>
                  <a:srgbClr val="FF0000"/>
                </a:solidFill>
              </a:rPr>
              <a:t> </a:t>
            </a:r>
            <a:r>
              <a:rPr lang="en-US" altLang="zh-CN" sz="1200">
                <a:solidFill>
                  <a:srgbClr val="FF0000"/>
                </a:solidFill>
              </a:rPr>
              <a:t>be</a:t>
            </a:r>
            <a:r>
              <a:rPr lang="zh-CN" altLang="en-US" sz="1200">
                <a:solidFill>
                  <a:srgbClr val="FF0000"/>
                </a:solidFill>
              </a:rPr>
              <a:t> </a:t>
            </a:r>
            <a:r>
              <a:rPr lang="en-US" altLang="zh-CN" sz="1200">
                <a:solidFill>
                  <a:srgbClr val="FF0000"/>
                </a:solidFill>
              </a:rPr>
              <a:t>committed,</a:t>
            </a:r>
            <a:r>
              <a:rPr lang="zh-CN" altLang="en-US" sz="1200">
                <a:solidFill>
                  <a:srgbClr val="FF0000"/>
                </a:solidFill>
              </a:rPr>
              <a:t> </a:t>
            </a:r>
            <a:r>
              <a:rPr lang="en-US" altLang="zh-CN" sz="1200">
                <a:solidFill>
                  <a:srgbClr val="FF0000"/>
                </a:solidFill>
              </a:rPr>
              <a:t>client</a:t>
            </a:r>
            <a:r>
              <a:rPr lang="zh-CN" altLang="en-US" sz="1200">
                <a:solidFill>
                  <a:srgbClr val="FF0000"/>
                </a:solidFill>
              </a:rPr>
              <a:t> </a:t>
            </a:r>
            <a:r>
              <a:rPr lang="en-US" altLang="zh-CN" sz="1200">
                <a:solidFill>
                  <a:srgbClr val="FF0000"/>
                </a:solidFill>
              </a:rPr>
              <a:t>will</a:t>
            </a:r>
            <a:r>
              <a:rPr lang="zh-CN" altLang="en-US" sz="1200">
                <a:solidFill>
                  <a:srgbClr val="FF0000"/>
                </a:solidFill>
              </a:rPr>
              <a:t> </a:t>
            </a:r>
            <a:r>
              <a:rPr lang="en-US" altLang="zh-CN" sz="1200">
                <a:solidFill>
                  <a:srgbClr val="FF0000"/>
                </a:solidFill>
              </a:rPr>
              <a:t>retry</a:t>
            </a:r>
            <a:r>
              <a:rPr lang="zh-CN" altLang="en-US" sz="1200">
                <a:solidFill>
                  <a:srgbClr val="FF0000"/>
                </a:solidFill>
              </a:rPr>
              <a:t> </a:t>
            </a:r>
            <a:r>
              <a:rPr lang="en-US" altLang="zh-CN" sz="1200">
                <a:solidFill>
                  <a:srgbClr val="FF0000"/>
                </a:solidFill>
              </a:rPr>
              <a:t>until</a:t>
            </a:r>
            <a:r>
              <a:rPr lang="zh-CN" altLang="en-US" sz="1200">
                <a:solidFill>
                  <a:srgbClr val="FF0000"/>
                </a:solidFill>
              </a:rPr>
              <a:t> </a:t>
            </a:r>
            <a:r>
              <a:rPr lang="en-US" altLang="zh-CN" sz="1200">
                <a:solidFill>
                  <a:srgbClr val="FF0000"/>
                </a:solidFill>
              </a:rPr>
              <a:t>leader</a:t>
            </a:r>
            <a:r>
              <a:rPr lang="zh-CN" altLang="en-US" sz="1200">
                <a:solidFill>
                  <a:srgbClr val="FF0000"/>
                </a:solidFill>
              </a:rPr>
              <a:t> </a:t>
            </a:r>
            <a:r>
              <a:rPr lang="en-US" altLang="zh-CN" sz="1200">
                <a:solidFill>
                  <a:srgbClr val="FF0000"/>
                </a:solidFill>
              </a:rPr>
              <a:t>receives</a:t>
            </a:r>
            <a:r>
              <a:rPr lang="zh-CN" altLang="en-US" sz="1200">
                <a:solidFill>
                  <a:srgbClr val="FF0000"/>
                </a:solidFill>
              </a:rPr>
              <a:t> </a:t>
            </a:r>
            <a:r>
              <a:rPr lang="en-US" altLang="zh-CN" sz="1200">
                <a:solidFill>
                  <a:srgbClr val="FF0000"/>
                </a:solidFill>
              </a:rPr>
              <a:t>that</a:t>
            </a:r>
            <a:r>
              <a:rPr lang="zh-CN" altLang="en-US" sz="1200">
                <a:solidFill>
                  <a:srgbClr val="FF0000"/>
                </a:solidFill>
              </a:rPr>
              <a:t> </a:t>
            </a:r>
            <a:r>
              <a:rPr lang="en-US" altLang="zh-CN" sz="1200">
                <a:solidFill>
                  <a:srgbClr val="FF0000"/>
                </a:solidFill>
              </a:rPr>
              <a:t>(so</a:t>
            </a:r>
            <a:r>
              <a:rPr lang="zh-CN" altLang="en-US" sz="1200">
                <a:solidFill>
                  <a:srgbClr val="FF0000"/>
                </a:solidFill>
              </a:rPr>
              <a:t> </a:t>
            </a:r>
            <a:r>
              <a:rPr lang="en-US" altLang="zh-CN" sz="1200">
                <a:solidFill>
                  <a:srgbClr val="FF0000"/>
                </a:solidFill>
              </a:rPr>
              <a:t>that</a:t>
            </a:r>
            <a:r>
              <a:rPr lang="zh-CN" altLang="en-US" sz="1200">
                <a:solidFill>
                  <a:srgbClr val="FF0000"/>
                </a:solidFill>
              </a:rPr>
              <a:t> </a:t>
            </a:r>
            <a:r>
              <a:rPr lang="en-US" altLang="zh-CN" sz="1200">
                <a:solidFill>
                  <a:srgbClr val="FF0000"/>
                </a:solidFill>
              </a:rPr>
              <a:t>it</a:t>
            </a:r>
            <a:r>
              <a:rPr lang="zh-CN" altLang="en-US" sz="1200">
                <a:solidFill>
                  <a:srgbClr val="FF0000"/>
                </a:solidFill>
              </a:rPr>
              <a:t> </a:t>
            </a:r>
            <a:r>
              <a:rPr lang="en-US" altLang="zh-CN" sz="1200">
                <a:solidFill>
                  <a:srgbClr val="FF0000"/>
                </a:solidFill>
              </a:rPr>
              <a:t>can</a:t>
            </a:r>
            <a:r>
              <a:rPr lang="zh-CN" altLang="en-US" sz="1200">
                <a:solidFill>
                  <a:srgbClr val="FF0000"/>
                </a:solidFill>
              </a:rPr>
              <a:t> </a:t>
            </a:r>
            <a:r>
              <a:rPr lang="en-US" altLang="zh-CN" sz="1200">
                <a:solidFill>
                  <a:srgbClr val="FF0000"/>
                </a:solidFill>
              </a:rPr>
              <a:t>have</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possibility</a:t>
            </a:r>
            <a:r>
              <a:rPr lang="zh-CN" altLang="en-US" sz="1200">
                <a:solidFill>
                  <a:srgbClr val="FF0000"/>
                </a:solidFill>
              </a:rPr>
              <a:t> </a:t>
            </a:r>
            <a:r>
              <a:rPr lang="en-US" altLang="zh-CN" sz="1200">
                <a:solidFill>
                  <a:srgbClr val="FF0000"/>
                </a:solidFill>
              </a:rPr>
              <a:t>to</a:t>
            </a:r>
            <a:r>
              <a:rPr lang="zh-CN" altLang="en-US" sz="1200">
                <a:solidFill>
                  <a:srgbClr val="FF0000"/>
                </a:solidFill>
              </a:rPr>
              <a:t> </a:t>
            </a:r>
            <a:r>
              <a:rPr lang="en-US" altLang="zh-CN" sz="1200">
                <a:solidFill>
                  <a:srgbClr val="FF0000"/>
                </a:solidFill>
              </a:rPr>
              <a:t>be</a:t>
            </a:r>
            <a:r>
              <a:rPr lang="zh-CN" altLang="en-US" sz="1200">
                <a:solidFill>
                  <a:srgbClr val="FF0000"/>
                </a:solidFill>
              </a:rPr>
              <a:t> </a:t>
            </a:r>
            <a:r>
              <a:rPr lang="en-US" altLang="zh-CN" sz="1200">
                <a:solidFill>
                  <a:srgbClr val="FF0000"/>
                </a:solidFill>
              </a:rPr>
              <a:t>committed)</a:t>
            </a:r>
          </a:p>
          <a:p>
            <a:pPr marL="0" indent="0">
              <a:buNone/>
            </a:pPr>
            <a:r>
              <a:rPr lang="en-US" altLang="zh-CN" sz="1200">
                <a:solidFill>
                  <a:srgbClr val="FF0000"/>
                </a:solidFill>
              </a:rPr>
              <a:t>When</a:t>
            </a:r>
            <a:r>
              <a:rPr lang="zh-CN" altLang="en-US" sz="1200">
                <a:solidFill>
                  <a:srgbClr val="FF0000"/>
                </a:solidFill>
              </a:rPr>
              <a:t> </a:t>
            </a:r>
            <a:r>
              <a:rPr lang="en-US" altLang="zh-CN" sz="1200">
                <a:solidFill>
                  <a:srgbClr val="FF0000"/>
                </a:solidFill>
              </a:rPr>
              <a:t>replica</a:t>
            </a:r>
            <a:r>
              <a:rPr lang="zh-CN" altLang="en-US" sz="1200">
                <a:solidFill>
                  <a:srgbClr val="FF0000"/>
                </a:solidFill>
              </a:rPr>
              <a:t> </a:t>
            </a:r>
            <a:r>
              <a:rPr lang="en-US" altLang="zh-CN" sz="1200">
                <a:solidFill>
                  <a:srgbClr val="FF0000"/>
                </a:solidFill>
              </a:rPr>
              <a:t>fails,</a:t>
            </a:r>
            <a:r>
              <a:rPr lang="zh-CN" altLang="en-US" sz="1200">
                <a:solidFill>
                  <a:srgbClr val="FF0000"/>
                </a:solidFill>
              </a:rPr>
              <a:t> </a:t>
            </a:r>
            <a:r>
              <a:rPr lang="en-US" altLang="zh-CN" sz="1200">
                <a:solidFill>
                  <a:srgbClr val="FF0000"/>
                </a:solidFill>
              </a:rPr>
              <a:t>new</a:t>
            </a:r>
            <a:r>
              <a:rPr lang="zh-CN" altLang="en-US" sz="1200">
                <a:solidFill>
                  <a:srgbClr val="FF0000"/>
                </a:solidFill>
              </a:rPr>
              <a:t> </a:t>
            </a:r>
            <a:r>
              <a:rPr lang="en-US" altLang="zh-CN" sz="1200">
                <a:solidFill>
                  <a:srgbClr val="FF0000"/>
                </a:solidFill>
              </a:rPr>
              <a:t>replicas</a:t>
            </a:r>
            <a:r>
              <a:rPr lang="zh-CN" altLang="en-US" sz="1200">
                <a:solidFill>
                  <a:srgbClr val="FF0000"/>
                </a:solidFill>
              </a:rPr>
              <a:t> </a:t>
            </a:r>
            <a:r>
              <a:rPr lang="en-US" altLang="zh-CN" sz="1200">
                <a:solidFill>
                  <a:srgbClr val="FF0000"/>
                </a:solidFill>
              </a:rPr>
              <a:t>are</a:t>
            </a:r>
            <a:r>
              <a:rPr lang="zh-CN" altLang="en-US" sz="1200">
                <a:solidFill>
                  <a:srgbClr val="FF0000"/>
                </a:solidFill>
              </a:rPr>
              <a:t> </a:t>
            </a:r>
            <a:r>
              <a:rPr lang="en-US" altLang="zh-CN" sz="1200">
                <a:solidFill>
                  <a:srgbClr val="FF0000"/>
                </a:solidFill>
              </a:rPr>
              <a:t>launched,</a:t>
            </a:r>
            <a:r>
              <a:rPr lang="zh-CN" altLang="en-US" sz="1200">
                <a:solidFill>
                  <a:srgbClr val="FF0000"/>
                </a:solidFill>
              </a:rPr>
              <a:t> </a:t>
            </a:r>
            <a:r>
              <a:rPr lang="en-US" altLang="zh-CN" sz="1200">
                <a:solidFill>
                  <a:srgbClr val="FF0000"/>
                </a:solidFill>
              </a:rPr>
              <a:t>how</a:t>
            </a:r>
            <a:r>
              <a:rPr lang="zh-CN" altLang="en-US" sz="1200">
                <a:solidFill>
                  <a:srgbClr val="FF0000"/>
                </a:solidFill>
              </a:rPr>
              <a:t> </a:t>
            </a:r>
            <a:r>
              <a:rPr lang="en-US" altLang="zh-CN" sz="1200">
                <a:solidFill>
                  <a:srgbClr val="FF0000"/>
                </a:solidFill>
              </a:rPr>
              <a:t>do</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proxies</a:t>
            </a:r>
            <a:r>
              <a:rPr lang="zh-CN" altLang="en-US" sz="1200">
                <a:solidFill>
                  <a:srgbClr val="FF0000"/>
                </a:solidFill>
              </a:rPr>
              <a:t> </a:t>
            </a:r>
            <a:r>
              <a:rPr lang="en-US" altLang="zh-CN" sz="1200">
                <a:solidFill>
                  <a:srgbClr val="FF0000"/>
                </a:solidFill>
              </a:rPr>
              <a:t>know</a:t>
            </a:r>
            <a:r>
              <a:rPr lang="zh-CN" altLang="en-US" sz="1200">
                <a:solidFill>
                  <a:srgbClr val="FF0000"/>
                </a:solidFill>
              </a:rPr>
              <a:t> </a:t>
            </a:r>
            <a:r>
              <a:rPr lang="en-US" altLang="zh-CN" sz="1200">
                <a:solidFill>
                  <a:srgbClr val="FF0000"/>
                </a:solidFill>
              </a:rPr>
              <a:t>the</a:t>
            </a:r>
            <a:r>
              <a:rPr lang="zh-CN" altLang="en-US" sz="1200">
                <a:solidFill>
                  <a:srgbClr val="FF0000"/>
                </a:solidFill>
              </a:rPr>
              <a:t> </a:t>
            </a:r>
            <a:r>
              <a:rPr lang="en-US" altLang="zh-CN" sz="1200">
                <a:solidFill>
                  <a:srgbClr val="FF0000"/>
                </a:solidFill>
              </a:rPr>
              <a:t>IP?</a:t>
            </a:r>
            <a:r>
              <a:rPr lang="zh-CN" altLang="en-US" sz="1200">
                <a:solidFill>
                  <a:srgbClr val="FF0000"/>
                </a:solidFill>
              </a:rPr>
              <a:t> </a:t>
            </a:r>
            <a:r>
              <a:rPr lang="en-US" altLang="zh-CN" sz="1200">
                <a:solidFill>
                  <a:srgbClr val="FF0000"/>
                </a:solidFill>
                <a:sym typeface="Wingdings" pitchFamily="2" charset="2"/>
              </a:rPr>
              <a:t></a:t>
            </a:r>
            <a:r>
              <a:rPr lang="zh-CN" altLang="en-US" sz="1200">
                <a:solidFill>
                  <a:srgbClr val="FF0000"/>
                </a:solidFill>
                <a:sym typeface="Wingdings" pitchFamily="2" charset="2"/>
              </a:rPr>
              <a:t> </a:t>
            </a:r>
            <a:r>
              <a:rPr lang="en-US" altLang="zh-CN" sz="1200">
                <a:solidFill>
                  <a:srgbClr val="FF0000"/>
                </a:solidFill>
                <a:sym typeface="Wingdings" pitchFamily="2" charset="2"/>
              </a:rPr>
              <a:t>That</a:t>
            </a:r>
            <a:r>
              <a:rPr lang="zh-CN" altLang="en-US" sz="1200">
                <a:solidFill>
                  <a:srgbClr val="FF0000"/>
                </a:solidFill>
                <a:sym typeface="Wingdings" pitchFamily="2" charset="2"/>
              </a:rPr>
              <a:t> </a:t>
            </a:r>
            <a:r>
              <a:rPr lang="en-US" altLang="zh-CN" sz="1200">
                <a:solidFill>
                  <a:srgbClr val="FF0000"/>
                </a:solidFill>
                <a:sym typeface="Wingdings" pitchFamily="2" charset="2"/>
              </a:rPr>
              <a:t>is</a:t>
            </a:r>
            <a:r>
              <a:rPr lang="zh-CN" altLang="en-US" sz="1200">
                <a:solidFill>
                  <a:srgbClr val="FF0000"/>
                </a:solidFill>
                <a:sym typeface="Wingdings" pitchFamily="2" charset="2"/>
              </a:rPr>
              <a:t> </a:t>
            </a:r>
            <a:r>
              <a:rPr lang="en-US" altLang="zh-CN" sz="1200">
                <a:solidFill>
                  <a:srgbClr val="FF0000"/>
                </a:solidFill>
                <a:sym typeface="Wingdings" pitchFamily="2" charset="2"/>
              </a:rPr>
              <a:t>something</a:t>
            </a:r>
            <a:r>
              <a:rPr lang="zh-CN" altLang="en-US" sz="1200">
                <a:solidFill>
                  <a:srgbClr val="FF0000"/>
                </a:solidFill>
                <a:sym typeface="Wingdings" pitchFamily="2" charset="2"/>
              </a:rPr>
              <a:t> </a:t>
            </a:r>
            <a:r>
              <a:rPr lang="en-US" altLang="zh-CN" sz="1200">
                <a:solidFill>
                  <a:srgbClr val="FF0000"/>
                </a:solidFill>
                <a:sym typeface="Wingdings" pitchFamily="2" charset="2"/>
              </a:rPr>
              <a:t>related</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reconfiguration.</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leader</a:t>
            </a:r>
            <a:r>
              <a:rPr lang="zh-CN" altLang="en-US" sz="1200">
                <a:solidFill>
                  <a:srgbClr val="FF0000"/>
                </a:solidFill>
                <a:sym typeface="Wingdings" pitchFamily="2" charset="2"/>
              </a:rPr>
              <a:t> </a:t>
            </a:r>
            <a:r>
              <a:rPr lang="en-US" altLang="zh-CN" sz="1200">
                <a:solidFill>
                  <a:srgbClr val="FF0000"/>
                </a:solidFill>
                <a:sym typeface="Wingdings" pitchFamily="2" charset="2"/>
              </a:rPr>
              <a:t>can</a:t>
            </a:r>
            <a:r>
              <a:rPr lang="zh-CN" altLang="en-US" sz="1200">
                <a:solidFill>
                  <a:srgbClr val="FF0000"/>
                </a:solidFill>
                <a:sym typeface="Wingdings" pitchFamily="2" charset="2"/>
              </a:rPr>
              <a:t> </a:t>
            </a:r>
            <a:r>
              <a:rPr lang="en-US" altLang="zh-CN" sz="1200">
                <a:solidFill>
                  <a:srgbClr val="FF0000"/>
                </a:solidFill>
                <a:sym typeface="Wingdings" pitchFamily="2" charset="2"/>
              </a:rPr>
              <a:t>always</a:t>
            </a:r>
            <a:r>
              <a:rPr lang="zh-CN" altLang="en-US" sz="1200">
                <a:solidFill>
                  <a:srgbClr val="FF0000"/>
                </a:solidFill>
                <a:sym typeface="Wingdings" pitchFamily="2" charset="2"/>
              </a:rPr>
              <a:t> </a:t>
            </a:r>
            <a:r>
              <a:rPr lang="en-US" altLang="zh-CN" sz="1200">
                <a:solidFill>
                  <a:srgbClr val="FF0000"/>
                </a:solidFill>
                <a:sym typeface="Wingdings" pitchFamily="2" charset="2"/>
              </a:rPr>
              <a:t>gain</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global</a:t>
            </a:r>
            <a:r>
              <a:rPr lang="zh-CN" altLang="en-US" sz="1200">
                <a:solidFill>
                  <a:srgbClr val="FF0000"/>
                </a:solidFill>
                <a:sym typeface="Wingdings" pitchFamily="2" charset="2"/>
              </a:rPr>
              <a:t> </a:t>
            </a:r>
            <a:r>
              <a:rPr lang="en-US" altLang="zh-CN" sz="1200">
                <a:solidFill>
                  <a:srgbClr val="FF0000"/>
                </a:solidFill>
                <a:sym typeface="Wingdings" pitchFamily="2" charset="2"/>
              </a:rPr>
              <a:t>view</a:t>
            </a:r>
            <a:r>
              <a:rPr lang="zh-CN" altLang="en-US" sz="1200">
                <a:solidFill>
                  <a:srgbClr val="FF0000"/>
                </a:solidFill>
                <a:sym typeface="Wingdings" pitchFamily="2" charset="2"/>
              </a:rPr>
              <a:t> </a:t>
            </a:r>
            <a:r>
              <a:rPr lang="en-US" altLang="zh-CN" sz="1200">
                <a:solidFill>
                  <a:srgbClr val="FF0000"/>
                </a:solidFill>
                <a:sym typeface="Wingdings" pitchFamily="2" charset="2"/>
              </a:rPr>
              <a:t>of</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information,</a:t>
            </a:r>
            <a:r>
              <a:rPr lang="zh-CN" altLang="en-US" sz="1200">
                <a:solidFill>
                  <a:srgbClr val="FF0000"/>
                </a:solidFill>
                <a:sym typeface="Wingdings" pitchFamily="2" charset="2"/>
              </a:rPr>
              <a:t> </a:t>
            </a:r>
            <a:r>
              <a:rPr lang="en-US" altLang="zh-CN" sz="1200">
                <a:solidFill>
                  <a:srgbClr val="FF0000"/>
                </a:solidFill>
                <a:sym typeface="Wingdings" pitchFamily="2" charset="2"/>
              </a:rPr>
              <a:t>so</a:t>
            </a:r>
            <a:r>
              <a:rPr lang="zh-CN" altLang="en-US" sz="1200">
                <a:solidFill>
                  <a:srgbClr val="FF0000"/>
                </a:solidFill>
                <a:sym typeface="Wingdings" pitchFamily="2" charset="2"/>
              </a:rPr>
              <a:t> </a:t>
            </a:r>
            <a:r>
              <a:rPr lang="en-US" altLang="zh-CN" sz="1200">
                <a:solidFill>
                  <a:srgbClr val="FF0000"/>
                </a:solidFill>
                <a:sym typeface="Wingdings" pitchFamily="2" charset="2"/>
              </a:rPr>
              <a:t>proxies</a:t>
            </a:r>
            <a:r>
              <a:rPr lang="zh-CN" altLang="en-US" sz="1200">
                <a:solidFill>
                  <a:srgbClr val="FF0000"/>
                </a:solidFill>
                <a:sym typeface="Wingdings" pitchFamily="2" charset="2"/>
              </a:rPr>
              <a:t> </a:t>
            </a:r>
            <a:r>
              <a:rPr lang="en-US" altLang="zh-CN" sz="1200">
                <a:solidFill>
                  <a:srgbClr val="FF0000"/>
                </a:solidFill>
                <a:sym typeface="Wingdings" pitchFamily="2" charset="2"/>
              </a:rPr>
              <a:t>can</a:t>
            </a:r>
            <a:r>
              <a:rPr lang="zh-CN" altLang="en-US" sz="1200">
                <a:solidFill>
                  <a:srgbClr val="FF0000"/>
                </a:solidFill>
                <a:sym typeface="Wingdings" pitchFamily="2" charset="2"/>
              </a:rPr>
              <a:t> </a:t>
            </a:r>
            <a:r>
              <a:rPr lang="en-US" altLang="zh-CN" sz="1200">
                <a:solidFill>
                  <a:srgbClr val="FF0000"/>
                </a:solidFill>
                <a:sym typeface="Wingdings" pitchFamily="2" charset="2"/>
              </a:rPr>
              <a:t>know</a:t>
            </a:r>
            <a:r>
              <a:rPr lang="zh-CN" altLang="en-US" sz="1200">
                <a:solidFill>
                  <a:srgbClr val="FF0000"/>
                </a:solidFill>
                <a:sym typeface="Wingdings" pitchFamily="2" charset="2"/>
              </a:rPr>
              <a:t> </a:t>
            </a:r>
            <a:r>
              <a:rPr lang="en-US" altLang="zh-CN" sz="1200">
                <a:solidFill>
                  <a:srgbClr val="FF0000"/>
                </a:solidFill>
                <a:sym typeface="Wingdings" pitchFamily="2" charset="2"/>
              </a:rPr>
              <a:t>that</a:t>
            </a:r>
            <a:r>
              <a:rPr lang="zh-CN" altLang="en-US" sz="1200">
                <a:solidFill>
                  <a:srgbClr val="FF0000"/>
                </a:solidFill>
                <a:sym typeface="Wingdings" pitchFamily="2" charset="2"/>
              </a:rPr>
              <a:t> </a:t>
            </a:r>
            <a:r>
              <a:rPr lang="en-US" altLang="zh-CN" sz="1200">
                <a:solidFill>
                  <a:srgbClr val="FF0000"/>
                </a:solidFill>
                <a:sym typeface="Wingdings" pitchFamily="2" charset="2"/>
              </a:rPr>
              <a:t>from</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leader</a:t>
            </a:r>
          </a:p>
          <a:p>
            <a:pPr marL="0" indent="0">
              <a:buNone/>
            </a:pPr>
            <a:r>
              <a:rPr lang="en-US" altLang="zh-CN" sz="1200">
                <a:solidFill>
                  <a:srgbClr val="FF0000"/>
                </a:solidFill>
                <a:sym typeface="Wingdings" pitchFamily="2" charset="2"/>
              </a:rPr>
              <a:t>What</a:t>
            </a:r>
            <a:r>
              <a:rPr lang="zh-CN" altLang="en-US" sz="1200">
                <a:solidFill>
                  <a:srgbClr val="FF0000"/>
                </a:solidFill>
                <a:sym typeface="Wingdings" pitchFamily="2" charset="2"/>
              </a:rPr>
              <a:t> </a:t>
            </a:r>
            <a:r>
              <a:rPr lang="en-US" altLang="zh-CN" sz="1200">
                <a:solidFill>
                  <a:srgbClr val="FF0000"/>
                </a:solidFill>
                <a:sym typeface="Wingdings" pitchFamily="2" charset="2"/>
              </a:rPr>
              <a:t>if</a:t>
            </a:r>
            <a:r>
              <a:rPr lang="zh-CN" altLang="en-US" sz="1200">
                <a:solidFill>
                  <a:srgbClr val="FF0000"/>
                </a:solidFill>
                <a:sym typeface="Wingdings" pitchFamily="2" charset="2"/>
              </a:rPr>
              <a:t> </a:t>
            </a:r>
            <a:r>
              <a:rPr lang="en-US" altLang="zh-CN" sz="1200">
                <a:solidFill>
                  <a:srgbClr val="FF0000"/>
                </a:solidFill>
                <a:sym typeface="Wingdings" pitchFamily="2" charset="2"/>
              </a:rPr>
              <a:t>we</a:t>
            </a:r>
            <a:r>
              <a:rPr lang="zh-CN" altLang="en-US" sz="1200">
                <a:solidFill>
                  <a:srgbClr val="FF0000"/>
                </a:solidFill>
                <a:sym typeface="Wingdings" pitchFamily="2" charset="2"/>
              </a:rPr>
              <a:t> </a:t>
            </a:r>
            <a:r>
              <a:rPr lang="en-US" altLang="zh-CN" sz="1200">
                <a:solidFill>
                  <a:srgbClr val="FF0000"/>
                </a:solidFill>
                <a:sym typeface="Wingdings" pitchFamily="2" charset="2"/>
              </a:rPr>
              <a:t>ask</a:t>
            </a:r>
            <a:r>
              <a:rPr lang="zh-CN" altLang="en-US" sz="1200">
                <a:solidFill>
                  <a:srgbClr val="FF0000"/>
                </a:solidFill>
                <a:sym typeface="Wingdings" pitchFamily="2" charset="2"/>
              </a:rPr>
              <a:t> </a:t>
            </a:r>
            <a:r>
              <a:rPr lang="en-US" altLang="zh-CN" sz="1200">
                <a:solidFill>
                  <a:srgbClr val="FF0000"/>
                </a:solidFill>
                <a:sym typeface="Wingdings" pitchFamily="2" charset="2"/>
              </a:rPr>
              <a:t>replicas</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decide</a:t>
            </a:r>
            <a:r>
              <a:rPr lang="zh-CN" altLang="en-US" sz="1200">
                <a:solidFill>
                  <a:srgbClr val="FF0000"/>
                </a:solidFill>
                <a:sym typeface="Wingdings" pitchFamily="2" charset="2"/>
              </a:rPr>
              <a:t> </a:t>
            </a:r>
            <a:r>
              <a:rPr lang="en-US" altLang="zh-CN" sz="1200">
                <a:solidFill>
                  <a:srgbClr val="FF0000"/>
                </a:solidFill>
                <a:sym typeface="Wingdings" pitchFamily="2" charset="2"/>
              </a:rPr>
              <a:t>the</a:t>
            </a:r>
            <a:r>
              <a:rPr lang="zh-CN" altLang="en-US" sz="1200">
                <a:solidFill>
                  <a:srgbClr val="FF0000"/>
                </a:solidFill>
                <a:sym typeface="Wingdings" pitchFamily="2" charset="2"/>
              </a:rPr>
              <a:t> </a:t>
            </a:r>
            <a:r>
              <a:rPr lang="en-US" altLang="zh-CN" sz="1200">
                <a:solidFill>
                  <a:srgbClr val="FF0000"/>
                </a:solidFill>
                <a:sym typeface="Wingdings" pitchFamily="2" charset="2"/>
              </a:rPr>
              <a:t>holding</a:t>
            </a:r>
            <a:r>
              <a:rPr lang="zh-CN" altLang="en-US" sz="1200">
                <a:solidFill>
                  <a:srgbClr val="FF0000"/>
                </a:solidFill>
                <a:sym typeface="Wingdings" pitchFamily="2" charset="2"/>
              </a:rPr>
              <a:t> </a:t>
            </a:r>
            <a:r>
              <a:rPr lang="en-US" altLang="zh-CN" sz="1200">
                <a:solidFill>
                  <a:srgbClr val="FF0000"/>
                </a:solidFill>
                <a:sym typeface="Wingdings" pitchFamily="2" charset="2"/>
              </a:rPr>
              <a:t>time?</a:t>
            </a:r>
            <a:r>
              <a:rPr lang="zh-CN" altLang="en-US" sz="1200">
                <a:solidFill>
                  <a:srgbClr val="FF0000"/>
                </a:solidFill>
                <a:sym typeface="Wingdings" pitchFamily="2" charset="2"/>
              </a:rPr>
              <a:t> </a:t>
            </a:r>
            <a:r>
              <a:rPr lang="en-US" altLang="zh-CN" sz="1200">
                <a:solidFill>
                  <a:srgbClr val="FF0000"/>
                </a:solidFill>
                <a:sym typeface="Wingdings" pitchFamily="2" charset="2"/>
              </a:rPr>
              <a:t>In</a:t>
            </a:r>
            <a:r>
              <a:rPr lang="zh-CN" altLang="en-US" sz="1200">
                <a:solidFill>
                  <a:srgbClr val="FF0000"/>
                </a:solidFill>
                <a:sym typeface="Wingdings" pitchFamily="2" charset="2"/>
              </a:rPr>
              <a:t> </a:t>
            </a:r>
            <a:r>
              <a:rPr lang="en-US" altLang="zh-CN" sz="1200">
                <a:solidFill>
                  <a:srgbClr val="FF0000"/>
                </a:solidFill>
                <a:sym typeface="Wingdings" pitchFamily="2" charset="2"/>
              </a:rPr>
              <a:t>LAN,</a:t>
            </a:r>
            <a:r>
              <a:rPr lang="zh-CN" altLang="en-US" sz="1200">
                <a:solidFill>
                  <a:srgbClr val="FF0000"/>
                </a:solidFill>
                <a:sym typeface="Wingdings" pitchFamily="2" charset="2"/>
              </a:rPr>
              <a:t> </a:t>
            </a:r>
            <a:r>
              <a:rPr lang="en-US" altLang="zh-CN" sz="1200">
                <a:solidFill>
                  <a:srgbClr val="FF0000"/>
                </a:solidFill>
                <a:sym typeface="Wingdings" pitchFamily="2" charset="2"/>
              </a:rPr>
              <a:t>it</a:t>
            </a:r>
            <a:r>
              <a:rPr lang="zh-CN" altLang="en-US" sz="1200">
                <a:solidFill>
                  <a:srgbClr val="FF0000"/>
                </a:solidFill>
                <a:sym typeface="Wingdings" pitchFamily="2" charset="2"/>
              </a:rPr>
              <a:t> </a:t>
            </a:r>
            <a:r>
              <a:rPr lang="en-US" altLang="zh-CN" sz="1200">
                <a:solidFill>
                  <a:srgbClr val="FF0000"/>
                </a:solidFill>
                <a:sym typeface="Wingdings" pitchFamily="2" charset="2"/>
              </a:rPr>
              <a:t>should</a:t>
            </a:r>
            <a:r>
              <a:rPr lang="zh-CN" altLang="en-US" sz="1200">
                <a:solidFill>
                  <a:srgbClr val="FF0000"/>
                </a:solidFill>
                <a:sym typeface="Wingdings" pitchFamily="2" charset="2"/>
              </a:rPr>
              <a:t> </a:t>
            </a:r>
            <a:r>
              <a:rPr lang="en-US" altLang="zh-CN" sz="1200">
                <a:solidFill>
                  <a:srgbClr val="FF0000"/>
                </a:solidFill>
                <a:sym typeface="Wingdings" pitchFamily="2" charset="2"/>
              </a:rPr>
              <a:t>be</a:t>
            </a:r>
            <a:r>
              <a:rPr lang="zh-CN" altLang="en-US" sz="1200">
                <a:solidFill>
                  <a:srgbClr val="FF0000"/>
                </a:solidFill>
                <a:sym typeface="Wingdings" pitchFamily="2" charset="2"/>
              </a:rPr>
              <a:t> </a:t>
            </a:r>
            <a:r>
              <a:rPr lang="en-US" altLang="zh-CN" sz="1200">
                <a:solidFill>
                  <a:srgbClr val="FF0000"/>
                </a:solidFill>
                <a:sym typeface="Wingdings" pitchFamily="2" charset="2"/>
              </a:rPr>
              <a:t>equivalent,</a:t>
            </a:r>
            <a:r>
              <a:rPr lang="zh-CN" altLang="en-US" sz="1200">
                <a:solidFill>
                  <a:srgbClr val="FF0000"/>
                </a:solidFill>
                <a:sym typeface="Wingdings" pitchFamily="2" charset="2"/>
              </a:rPr>
              <a:t> </a:t>
            </a:r>
            <a:r>
              <a:rPr lang="en-US" altLang="zh-CN" sz="1200">
                <a:solidFill>
                  <a:srgbClr val="FF0000"/>
                </a:solidFill>
                <a:sym typeface="Wingdings" pitchFamily="2" charset="2"/>
              </a:rPr>
              <a:t>but</a:t>
            </a:r>
            <a:r>
              <a:rPr lang="zh-CN" altLang="en-US" sz="1200">
                <a:solidFill>
                  <a:srgbClr val="FF0000"/>
                </a:solidFill>
                <a:sym typeface="Wingdings" pitchFamily="2" charset="2"/>
              </a:rPr>
              <a:t> </a:t>
            </a:r>
            <a:r>
              <a:rPr lang="en-US" altLang="zh-CN" sz="1200">
                <a:solidFill>
                  <a:srgbClr val="FF0000"/>
                </a:solidFill>
                <a:sym typeface="Wingdings" pitchFamily="2" charset="2"/>
              </a:rPr>
              <a:t>in</a:t>
            </a:r>
            <a:r>
              <a:rPr lang="zh-CN" altLang="en-US" sz="1200">
                <a:solidFill>
                  <a:srgbClr val="FF0000"/>
                </a:solidFill>
                <a:sym typeface="Wingdings" pitchFamily="2" charset="2"/>
              </a:rPr>
              <a:t> </a:t>
            </a:r>
            <a:r>
              <a:rPr lang="en-US" altLang="zh-CN" sz="1200">
                <a:solidFill>
                  <a:srgbClr val="FF0000"/>
                </a:solidFill>
                <a:sym typeface="Wingdings" pitchFamily="2" charset="2"/>
              </a:rPr>
              <a:t>WAN,</a:t>
            </a:r>
            <a:r>
              <a:rPr lang="zh-CN" altLang="en-US" sz="1200">
                <a:solidFill>
                  <a:srgbClr val="FF0000"/>
                </a:solidFill>
                <a:sym typeface="Wingdings" pitchFamily="2" charset="2"/>
              </a:rPr>
              <a:t> </a:t>
            </a:r>
            <a:r>
              <a:rPr lang="en-US" altLang="zh-CN" sz="1200">
                <a:solidFill>
                  <a:srgbClr val="FF0000"/>
                </a:solidFill>
                <a:sym typeface="Wingdings" pitchFamily="2" charset="2"/>
              </a:rPr>
              <a:t>we</a:t>
            </a:r>
            <a:r>
              <a:rPr lang="zh-CN" altLang="en-US" sz="1200">
                <a:solidFill>
                  <a:srgbClr val="FF0000"/>
                </a:solidFill>
                <a:sym typeface="Wingdings" pitchFamily="2" charset="2"/>
              </a:rPr>
              <a:t> </a:t>
            </a:r>
            <a:r>
              <a:rPr lang="en-US" altLang="zh-CN" sz="1200">
                <a:solidFill>
                  <a:srgbClr val="FF0000"/>
                </a:solidFill>
                <a:sym typeface="Wingdings" pitchFamily="2" charset="2"/>
              </a:rPr>
              <a:t>need</a:t>
            </a:r>
            <a:r>
              <a:rPr lang="zh-CN" altLang="en-US" sz="1200">
                <a:solidFill>
                  <a:srgbClr val="FF0000"/>
                </a:solidFill>
                <a:sym typeface="Wingdings" pitchFamily="2" charset="2"/>
              </a:rPr>
              <a:t> </a:t>
            </a:r>
            <a:r>
              <a:rPr lang="en-US" altLang="zh-CN" sz="1200">
                <a:solidFill>
                  <a:srgbClr val="FF0000"/>
                </a:solidFill>
                <a:sym typeface="Wingdings" pitchFamily="2" charset="2"/>
              </a:rPr>
              <a:t>to</a:t>
            </a:r>
            <a:r>
              <a:rPr lang="zh-CN" altLang="en-US" sz="1200">
                <a:solidFill>
                  <a:srgbClr val="FF0000"/>
                </a:solidFill>
                <a:sym typeface="Wingdings" pitchFamily="2" charset="2"/>
              </a:rPr>
              <a:t> </a:t>
            </a:r>
            <a:r>
              <a:rPr lang="en-US" altLang="zh-CN" sz="1200">
                <a:solidFill>
                  <a:srgbClr val="FF0000"/>
                </a:solidFill>
                <a:sym typeface="Wingdings" pitchFamily="2" charset="2"/>
              </a:rPr>
              <a:t>think</a:t>
            </a:r>
            <a:r>
              <a:rPr lang="zh-CN" altLang="en-US" sz="1200">
                <a:solidFill>
                  <a:srgbClr val="FF0000"/>
                </a:solidFill>
                <a:sym typeface="Wingdings" pitchFamily="2" charset="2"/>
              </a:rPr>
              <a:t> </a:t>
            </a:r>
            <a:r>
              <a:rPr lang="en-US" altLang="zh-CN" sz="1200">
                <a:solidFill>
                  <a:srgbClr val="FF0000"/>
                </a:solidFill>
                <a:sym typeface="Wingdings" pitchFamily="2" charset="2"/>
              </a:rPr>
              <a:t>more</a:t>
            </a:r>
            <a:r>
              <a:rPr lang="zh-CN" altLang="en-US" sz="1200">
                <a:solidFill>
                  <a:srgbClr val="FF0000"/>
                </a:solidFill>
                <a:sym typeface="Wingdings" pitchFamily="2" charset="2"/>
              </a:rPr>
              <a:t> </a:t>
            </a:r>
            <a:r>
              <a:rPr lang="en-US" altLang="zh-CN" sz="1200">
                <a:solidFill>
                  <a:srgbClr val="FF0000"/>
                </a:solidFill>
                <a:sym typeface="Wingdings" pitchFamily="2" charset="2"/>
              </a:rPr>
              <a:t>about</a:t>
            </a:r>
            <a:r>
              <a:rPr lang="zh-CN" altLang="en-US" sz="1200">
                <a:solidFill>
                  <a:srgbClr val="FF0000"/>
                </a:solidFill>
                <a:sym typeface="Wingdings" pitchFamily="2" charset="2"/>
              </a:rPr>
              <a:t> </a:t>
            </a:r>
            <a:r>
              <a:rPr lang="en-US" altLang="zh-CN" sz="1200">
                <a:solidFill>
                  <a:srgbClr val="FF0000"/>
                </a:solidFill>
                <a:sym typeface="Wingdings" pitchFamily="2" charset="2"/>
              </a:rPr>
              <a:t>different</a:t>
            </a:r>
            <a:r>
              <a:rPr lang="zh-CN" altLang="en-US" sz="1200">
                <a:solidFill>
                  <a:srgbClr val="FF0000"/>
                </a:solidFill>
                <a:sym typeface="Wingdings" pitchFamily="2" charset="2"/>
              </a:rPr>
              <a:t> </a:t>
            </a:r>
            <a:r>
              <a:rPr lang="en-US" altLang="zh-CN" sz="1200">
                <a:solidFill>
                  <a:srgbClr val="FF0000"/>
                </a:solidFill>
                <a:sym typeface="Wingdings" pitchFamily="2" charset="2"/>
              </a:rPr>
              <a:t>cases</a:t>
            </a:r>
          </a:p>
        </p:txBody>
      </p:sp>
    </p:spTree>
    <p:extLst>
      <p:ext uri="{BB962C8B-B14F-4D97-AF65-F5344CB8AC3E}">
        <p14:creationId xmlns:p14="http://schemas.microsoft.com/office/powerpoint/2010/main" val="42998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Ok, so let’s get right into it. Crash-fault-tolerant consensus has both a long and rich line of research and has greatly impacted the practice of distributed systems. This slide lists a few notable examples of both papers and systems that deal with consensus. And this is by no means exhaustive. It just indicates the widespread impact of the problem---both on the research literature and production systems.</a:t>
            </a:r>
          </a:p>
          <a:p>
            <a:pPr marL="0" indent="0">
              <a:buNone/>
            </a:pPr>
            <a:endParaRPr lang="en-US" dirty="0"/>
          </a:p>
          <a:p>
            <a:pPr marL="0" indent="0">
              <a:buNone/>
            </a:pPr>
            <a:r>
              <a:rPr lang="en-US" dirty="0"/>
              <a:t>===============</a:t>
            </a:r>
          </a:p>
        </p:txBody>
      </p:sp>
    </p:spTree>
    <p:extLst>
      <p:ext uri="{BB962C8B-B14F-4D97-AF65-F5344CB8AC3E}">
        <p14:creationId xmlns:p14="http://schemas.microsoft.com/office/powerpoint/2010/main" val="383991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1465878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altLang="zh-CN" sz="1200">
                <a:solidFill>
                  <a:srgbClr val="FF0000"/>
                </a:solidFill>
              </a:rPr>
              <a:t>Additional</a:t>
            </a:r>
            <a:r>
              <a:rPr lang="en-US" altLang="zh-CN" sz="1200" dirty="0">
                <a:solidFill>
                  <a:srgbClr val="FF0000"/>
                </a:solidFill>
              </a:rPr>
              <a:t>:</a:t>
            </a:r>
            <a:r>
              <a:rPr lang="zh-CN" altLang="en-US" sz="1200" dirty="0">
                <a:solidFill>
                  <a:srgbClr val="FF0000"/>
                </a:solidFill>
              </a:rPr>
              <a:t> </a:t>
            </a:r>
            <a:r>
              <a:rPr lang="en-US" altLang="zh-CN" sz="1200" dirty="0">
                <a:solidFill>
                  <a:srgbClr val="FF0000"/>
                </a:solidFill>
              </a:rPr>
              <a:t>If</a:t>
            </a:r>
            <a:r>
              <a:rPr lang="zh-CN" altLang="en-US" sz="1200" dirty="0">
                <a:solidFill>
                  <a:srgbClr val="FF0000"/>
                </a:solidFill>
              </a:rPr>
              <a:t> </a:t>
            </a:r>
            <a:r>
              <a:rPr lang="en-US" altLang="zh-CN" sz="1200" dirty="0">
                <a:solidFill>
                  <a:srgbClr val="FF0000"/>
                </a:solidFill>
              </a:rPr>
              <a:t>leader</a:t>
            </a:r>
            <a:r>
              <a:rPr lang="zh-CN" altLang="en-US" sz="1200" dirty="0">
                <a:solidFill>
                  <a:srgbClr val="FF0000"/>
                </a:solidFill>
              </a:rPr>
              <a:t> </a:t>
            </a:r>
            <a:r>
              <a:rPr lang="en-US" altLang="zh-CN" sz="1200" dirty="0">
                <a:solidFill>
                  <a:srgbClr val="FF0000"/>
                </a:solidFill>
              </a:rPr>
              <a:t>does</a:t>
            </a:r>
            <a:r>
              <a:rPr lang="zh-CN" altLang="en-US" sz="1200" dirty="0">
                <a:solidFill>
                  <a:srgbClr val="FF0000"/>
                </a:solidFill>
              </a:rPr>
              <a:t> </a:t>
            </a:r>
            <a:r>
              <a:rPr lang="en-US" altLang="zh-CN" sz="1200" dirty="0">
                <a:solidFill>
                  <a:srgbClr val="FF0000"/>
                </a:solidFill>
              </a:rPr>
              <a:t>not</a:t>
            </a:r>
            <a:r>
              <a:rPr lang="zh-CN" altLang="en-US" sz="1200" dirty="0">
                <a:solidFill>
                  <a:srgbClr val="FF0000"/>
                </a:solidFill>
              </a:rPr>
              <a:t> </a:t>
            </a:r>
            <a:r>
              <a:rPr lang="en-US" altLang="zh-CN" sz="1200" dirty="0">
                <a:solidFill>
                  <a:srgbClr val="FF0000"/>
                </a:solidFill>
              </a:rPr>
              <a:t>receive</a:t>
            </a:r>
            <a:r>
              <a:rPr lang="zh-CN" altLang="en-US" sz="1200" dirty="0">
                <a:solidFill>
                  <a:srgbClr val="FF0000"/>
                </a:solidFill>
              </a:rPr>
              <a:t> </a:t>
            </a:r>
            <a:r>
              <a:rPr lang="en-US" altLang="zh-CN" sz="1200" dirty="0">
                <a:solidFill>
                  <a:srgbClr val="FF0000"/>
                </a:solidFill>
              </a:rPr>
              <a:t>the</a:t>
            </a:r>
            <a:r>
              <a:rPr lang="zh-CN" altLang="en-US" sz="1200" dirty="0">
                <a:solidFill>
                  <a:srgbClr val="FF0000"/>
                </a:solidFill>
              </a:rPr>
              <a:t> </a:t>
            </a:r>
            <a:r>
              <a:rPr lang="en-US" altLang="zh-CN" sz="1200" dirty="0">
                <a:solidFill>
                  <a:srgbClr val="FF0000"/>
                </a:solidFill>
              </a:rPr>
              <a:t>request,</a:t>
            </a:r>
            <a:r>
              <a:rPr lang="zh-CN" altLang="en-US" sz="1200" dirty="0">
                <a:solidFill>
                  <a:srgbClr val="FF0000"/>
                </a:solidFill>
              </a:rPr>
              <a:t> </a:t>
            </a:r>
            <a:r>
              <a:rPr lang="en-US" altLang="zh-CN" sz="1200" dirty="0">
                <a:solidFill>
                  <a:srgbClr val="FF0000"/>
                </a:solidFill>
              </a:rPr>
              <a:t>then</a:t>
            </a:r>
            <a:r>
              <a:rPr lang="zh-CN" altLang="en-US" sz="1200" dirty="0">
                <a:solidFill>
                  <a:srgbClr val="FF0000"/>
                </a:solidFill>
              </a:rPr>
              <a:t> </a:t>
            </a:r>
            <a:r>
              <a:rPr lang="en-US" altLang="zh-CN" sz="1200" dirty="0">
                <a:solidFill>
                  <a:srgbClr val="FF0000"/>
                </a:solidFill>
              </a:rPr>
              <a:t>it</a:t>
            </a:r>
            <a:r>
              <a:rPr lang="zh-CN" altLang="en-US" sz="1200" dirty="0">
                <a:solidFill>
                  <a:srgbClr val="FF0000"/>
                </a:solidFill>
              </a:rPr>
              <a:t> </a:t>
            </a:r>
            <a:r>
              <a:rPr lang="en-US" altLang="zh-CN" sz="1200" dirty="0">
                <a:solidFill>
                  <a:srgbClr val="FF0000"/>
                </a:solidFill>
              </a:rPr>
              <a:t>cannot</a:t>
            </a:r>
            <a:r>
              <a:rPr lang="zh-CN" altLang="en-US" sz="1200" dirty="0">
                <a:solidFill>
                  <a:srgbClr val="FF0000"/>
                </a:solidFill>
              </a:rPr>
              <a:t> </a:t>
            </a:r>
            <a:r>
              <a:rPr lang="en-US" altLang="zh-CN" sz="1200" dirty="0">
                <a:solidFill>
                  <a:srgbClr val="FF0000"/>
                </a:solidFill>
              </a:rPr>
              <a:t>be</a:t>
            </a:r>
            <a:r>
              <a:rPr lang="zh-CN" altLang="en-US" sz="1200" dirty="0">
                <a:solidFill>
                  <a:srgbClr val="FF0000"/>
                </a:solidFill>
              </a:rPr>
              <a:t> </a:t>
            </a:r>
            <a:r>
              <a:rPr lang="en-US" altLang="zh-CN" sz="1200" dirty="0">
                <a:solidFill>
                  <a:srgbClr val="FF0000"/>
                </a:solidFill>
              </a:rPr>
              <a:t>committed,</a:t>
            </a:r>
            <a:r>
              <a:rPr lang="zh-CN" altLang="en-US" sz="1200" dirty="0">
                <a:solidFill>
                  <a:srgbClr val="FF0000"/>
                </a:solidFill>
              </a:rPr>
              <a:t> </a:t>
            </a:r>
            <a:r>
              <a:rPr lang="en-US" altLang="zh-CN" sz="1200" dirty="0">
                <a:solidFill>
                  <a:srgbClr val="FF0000"/>
                </a:solidFill>
              </a:rPr>
              <a:t>client</a:t>
            </a:r>
            <a:r>
              <a:rPr lang="zh-CN" altLang="en-US" sz="1200" dirty="0">
                <a:solidFill>
                  <a:srgbClr val="FF0000"/>
                </a:solidFill>
              </a:rPr>
              <a:t> </a:t>
            </a:r>
            <a:r>
              <a:rPr lang="en-US" altLang="zh-CN" sz="1200" dirty="0">
                <a:solidFill>
                  <a:srgbClr val="FF0000"/>
                </a:solidFill>
              </a:rPr>
              <a:t>will</a:t>
            </a:r>
            <a:r>
              <a:rPr lang="zh-CN" altLang="en-US" sz="1200" dirty="0">
                <a:solidFill>
                  <a:srgbClr val="FF0000"/>
                </a:solidFill>
              </a:rPr>
              <a:t> </a:t>
            </a:r>
            <a:r>
              <a:rPr lang="en-US" altLang="zh-CN" sz="1200" dirty="0">
                <a:solidFill>
                  <a:srgbClr val="FF0000"/>
                </a:solidFill>
              </a:rPr>
              <a:t>retry</a:t>
            </a:r>
            <a:r>
              <a:rPr lang="zh-CN" altLang="en-US" sz="1200" dirty="0">
                <a:solidFill>
                  <a:srgbClr val="FF0000"/>
                </a:solidFill>
              </a:rPr>
              <a:t> </a:t>
            </a:r>
            <a:r>
              <a:rPr lang="en-US" altLang="zh-CN" sz="1200" dirty="0">
                <a:solidFill>
                  <a:srgbClr val="FF0000"/>
                </a:solidFill>
              </a:rPr>
              <a:t>until</a:t>
            </a:r>
            <a:r>
              <a:rPr lang="zh-CN" altLang="en-US" sz="1200" dirty="0">
                <a:solidFill>
                  <a:srgbClr val="FF0000"/>
                </a:solidFill>
              </a:rPr>
              <a:t> </a:t>
            </a:r>
            <a:r>
              <a:rPr lang="en-US" altLang="zh-CN" sz="1200" dirty="0">
                <a:solidFill>
                  <a:srgbClr val="FF0000"/>
                </a:solidFill>
              </a:rPr>
              <a:t>leader</a:t>
            </a:r>
            <a:r>
              <a:rPr lang="zh-CN" altLang="en-US" sz="1200" dirty="0">
                <a:solidFill>
                  <a:srgbClr val="FF0000"/>
                </a:solidFill>
              </a:rPr>
              <a:t> </a:t>
            </a:r>
            <a:r>
              <a:rPr lang="en-US" altLang="zh-CN" sz="1200" dirty="0">
                <a:solidFill>
                  <a:srgbClr val="FF0000"/>
                </a:solidFill>
              </a:rPr>
              <a:t>receives</a:t>
            </a:r>
            <a:r>
              <a:rPr lang="zh-CN" altLang="en-US" sz="1200" dirty="0">
                <a:solidFill>
                  <a:srgbClr val="FF0000"/>
                </a:solidFill>
              </a:rPr>
              <a:t> </a:t>
            </a:r>
            <a:r>
              <a:rPr lang="en-US" altLang="zh-CN" sz="1200" dirty="0">
                <a:solidFill>
                  <a:srgbClr val="FF0000"/>
                </a:solidFill>
              </a:rPr>
              <a:t>that</a:t>
            </a:r>
            <a:r>
              <a:rPr lang="zh-CN" altLang="en-US" sz="1200" dirty="0">
                <a:solidFill>
                  <a:srgbClr val="FF0000"/>
                </a:solidFill>
              </a:rPr>
              <a:t> </a:t>
            </a:r>
            <a:r>
              <a:rPr lang="en-US" altLang="zh-CN" sz="1200" dirty="0">
                <a:solidFill>
                  <a:srgbClr val="FF0000"/>
                </a:solidFill>
              </a:rPr>
              <a:t>(so</a:t>
            </a:r>
            <a:r>
              <a:rPr lang="zh-CN" altLang="en-US" sz="1200" dirty="0">
                <a:solidFill>
                  <a:srgbClr val="FF0000"/>
                </a:solidFill>
              </a:rPr>
              <a:t> </a:t>
            </a:r>
            <a:r>
              <a:rPr lang="en-US" altLang="zh-CN" sz="1200" dirty="0">
                <a:solidFill>
                  <a:srgbClr val="FF0000"/>
                </a:solidFill>
              </a:rPr>
              <a:t>that</a:t>
            </a:r>
            <a:r>
              <a:rPr lang="zh-CN" altLang="en-US" sz="1200" dirty="0">
                <a:solidFill>
                  <a:srgbClr val="FF0000"/>
                </a:solidFill>
              </a:rPr>
              <a:t> </a:t>
            </a:r>
            <a:r>
              <a:rPr lang="en-US" altLang="zh-CN" sz="1200" dirty="0">
                <a:solidFill>
                  <a:srgbClr val="FF0000"/>
                </a:solidFill>
              </a:rPr>
              <a:t>it</a:t>
            </a:r>
            <a:r>
              <a:rPr lang="zh-CN" altLang="en-US" sz="1200" dirty="0">
                <a:solidFill>
                  <a:srgbClr val="FF0000"/>
                </a:solidFill>
              </a:rPr>
              <a:t> </a:t>
            </a:r>
            <a:r>
              <a:rPr lang="en-US" altLang="zh-CN" sz="1200" dirty="0">
                <a:solidFill>
                  <a:srgbClr val="FF0000"/>
                </a:solidFill>
              </a:rPr>
              <a:t>can</a:t>
            </a:r>
            <a:r>
              <a:rPr lang="zh-CN" altLang="en-US" sz="1200" dirty="0">
                <a:solidFill>
                  <a:srgbClr val="FF0000"/>
                </a:solidFill>
              </a:rPr>
              <a:t> </a:t>
            </a:r>
            <a:r>
              <a:rPr lang="en-US" altLang="zh-CN" sz="1200" dirty="0">
                <a:solidFill>
                  <a:srgbClr val="FF0000"/>
                </a:solidFill>
              </a:rPr>
              <a:t>have</a:t>
            </a:r>
            <a:r>
              <a:rPr lang="zh-CN" altLang="en-US" sz="1200" dirty="0">
                <a:solidFill>
                  <a:srgbClr val="FF0000"/>
                </a:solidFill>
              </a:rPr>
              <a:t> </a:t>
            </a:r>
            <a:r>
              <a:rPr lang="en-US" altLang="zh-CN" sz="1200" dirty="0">
                <a:solidFill>
                  <a:srgbClr val="FF0000"/>
                </a:solidFill>
              </a:rPr>
              <a:t>the</a:t>
            </a:r>
            <a:r>
              <a:rPr lang="zh-CN" altLang="en-US" sz="1200" dirty="0">
                <a:solidFill>
                  <a:srgbClr val="FF0000"/>
                </a:solidFill>
              </a:rPr>
              <a:t> </a:t>
            </a:r>
            <a:r>
              <a:rPr lang="en-US" altLang="zh-CN" sz="1200" dirty="0">
                <a:solidFill>
                  <a:srgbClr val="FF0000"/>
                </a:solidFill>
              </a:rPr>
              <a:t>possibility</a:t>
            </a:r>
            <a:r>
              <a:rPr lang="zh-CN" altLang="en-US" sz="1200" dirty="0">
                <a:solidFill>
                  <a:srgbClr val="FF0000"/>
                </a:solidFill>
              </a:rPr>
              <a:t> </a:t>
            </a:r>
            <a:r>
              <a:rPr lang="en-US" altLang="zh-CN" sz="1200" dirty="0">
                <a:solidFill>
                  <a:srgbClr val="FF0000"/>
                </a:solidFill>
              </a:rPr>
              <a:t>to</a:t>
            </a:r>
            <a:r>
              <a:rPr lang="zh-CN" altLang="en-US" sz="1200" dirty="0">
                <a:solidFill>
                  <a:srgbClr val="FF0000"/>
                </a:solidFill>
              </a:rPr>
              <a:t> </a:t>
            </a:r>
            <a:r>
              <a:rPr lang="en-US" altLang="zh-CN" sz="1200" dirty="0">
                <a:solidFill>
                  <a:srgbClr val="FF0000"/>
                </a:solidFill>
              </a:rPr>
              <a:t>be</a:t>
            </a:r>
            <a:r>
              <a:rPr lang="zh-CN" altLang="en-US" sz="1200" dirty="0">
                <a:solidFill>
                  <a:srgbClr val="FF0000"/>
                </a:solidFill>
              </a:rPr>
              <a:t> </a:t>
            </a:r>
            <a:r>
              <a:rPr lang="en-US" altLang="zh-CN" sz="1200" dirty="0">
                <a:solidFill>
                  <a:srgbClr val="FF0000"/>
                </a:solidFill>
              </a:rPr>
              <a:t>committed)</a:t>
            </a:r>
          </a:p>
          <a:p>
            <a:pPr marL="0" indent="0">
              <a:buNone/>
            </a:pPr>
            <a:r>
              <a:rPr lang="en-US" altLang="zh-CN" sz="1200" dirty="0">
                <a:solidFill>
                  <a:srgbClr val="FF0000"/>
                </a:solidFill>
              </a:rPr>
              <a:t>When</a:t>
            </a:r>
            <a:r>
              <a:rPr lang="zh-CN" altLang="en-US" sz="1200" dirty="0">
                <a:solidFill>
                  <a:srgbClr val="FF0000"/>
                </a:solidFill>
              </a:rPr>
              <a:t> </a:t>
            </a:r>
            <a:r>
              <a:rPr lang="en-US" altLang="zh-CN" sz="1200" dirty="0">
                <a:solidFill>
                  <a:srgbClr val="FF0000"/>
                </a:solidFill>
              </a:rPr>
              <a:t>replica</a:t>
            </a:r>
            <a:r>
              <a:rPr lang="zh-CN" altLang="en-US" sz="1200" dirty="0">
                <a:solidFill>
                  <a:srgbClr val="FF0000"/>
                </a:solidFill>
              </a:rPr>
              <a:t> </a:t>
            </a:r>
            <a:r>
              <a:rPr lang="en-US" altLang="zh-CN" sz="1200" dirty="0">
                <a:solidFill>
                  <a:srgbClr val="FF0000"/>
                </a:solidFill>
              </a:rPr>
              <a:t>fails,</a:t>
            </a:r>
            <a:r>
              <a:rPr lang="zh-CN" altLang="en-US" sz="1200" dirty="0">
                <a:solidFill>
                  <a:srgbClr val="FF0000"/>
                </a:solidFill>
              </a:rPr>
              <a:t> </a:t>
            </a:r>
            <a:r>
              <a:rPr lang="en-US" altLang="zh-CN" sz="1200" dirty="0">
                <a:solidFill>
                  <a:srgbClr val="FF0000"/>
                </a:solidFill>
              </a:rPr>
              <a:t>new</a:t>
            </a:r>
            <a:r>
              <a:rPr lang="zh-CN" altLang="en-US" sz="1200" dirty="0">
                <a:solidFill>
                  <a:srgbClr val="FF0000"/>
                </a:solidFill>
              </a:rPr>
              <a:t> </a:t>
            </a:r>
            <a:r>
              <a:rPr lang="en-US" altLang="zh-CN" sz="1200" dirty="0">
                <a:solidFill>
                  <a:srgbClr val="FF0000"/>
                </a:solidFill>
              </a:rPr>
              <a:t>replicas</a:t>
            </a:r>
            <a:r>
              <a:rPr lang="zh-CN" altLang="en-US" sz="1200" dirty="0">
                <a:solidFill>
                  <a:srgbClr val="FF0000"/>
                </a:solidFill>
              </a:rPr>
              <a:t> </a:t>
            </a:r>
            <a:r>
              <a:rPr lang="en-US" altLang="zh-CN" sz="1200" dirty="0">
                <a:solidFill>
                  <a:srgbClr val="FF0000"/>
                </a:solidFill>
              </a:rPr>
              <a:t>are</a:t>
            </a:r>
            <a:r>
              <a:rPr lang="zh-CN" altLang="en-US" sz="1200" dirty="0">
                <a:solidFill>
                  <a:srgbClr val="FF0000"/>
                </a:solidFill>
              </a:rPr>
              <a:t> </a:t>
            </a:r>
            <a:r>
              <a:rPr lang="en-US" altLang="zh-CN" sz="1200" dirty="0">
                <a:solidFill>
                  <a:srgbClr val="FF0000"/>
                </a:solidFill>
              </a:rPr>
              <a:t>launched,</a:t>
            </a:r>
            <a:r>
              <a:rPr lang="zh-CN" altLang="en-US" sz="1200" dirty="0">
                <a:solidFill>
                  <a:srgbClr val="FF0000"/>
                </a:solidFill>
              </a:rPr>
              <a:t> </a:t>
            </a:r>
            <a:r>
              <a:rPr lang="en-US" altLang="zh-CN" sz="1200" dirty="0">
                <a:solidFill>
                  <a:srgbClr val="FF0000"/>
                </a:solidFill>
              </a:rPr>
              <a:t>how</a:t>
            </a:r>
            <a:r>
              <a:rPr lang="zh-CN" altLang="en-US" sz="1200" dirty="0">
                <a:solidFill>
                  <a:srgbClr val="FF0000"/>
                </a:solidFill>
              </a:rPr>
              <a:t> </a:t>
            </a:r>
            <a:r>
              <a:rPr lang="en-US" altLang="zh-CN" sz="1200" dirty="0">
                <a:solidFill>
                  <a:srgbClr val="FF0000"/>
                </a:solidFill>
              </a:rPr>
              <a:t>do</a:t>
            </a:r>
            <a:r>
              <a:rPr lang="zh-CN" altLang="en-US" sz="1200" dirty="0">
                <a:solidFill>
                  <a:srgbClr val="FF0000"/>
                </a:solidFill>
              </a:rPr>
              <a:t> </a:t>
            </a:r>
            <a:r>
              <a:rPr lang="en-US" altLang="zh-CN" sz="1200" dirty="0">
                <a:solidFill>
                  <a:srgbClr val="FF0000"/>
                </a:solidFill>
              </a:rPr>
              <a:t>the</a:t>
            </a:r>
            <a:r>
              <a:rPr lang="zh-CN" altLang="en-US" sz="1200" dirty="0">
                <a:solidFill>
                  <a:srgbClr val="FF0000"/>
                </a:solidFill>
              </a:rPr>
              <a:t> </a:t>
            </a:r>
            <a:r>
              <a:rPr lang="en-US" altLang="zh-CN" sz="1200" dirty="0">
                <a:solidFill>
                  <a:srgbClr val="FF0000"/>
                </a:solidFill>
              </a:rPr>
              <a:t>proxies</a:t>
            </a:r>
            <a:r>
              <a:rPr lang="zh-CN" altLang="en-US" sz="1200" dirty="0">
                <a:solidFill>
                  <a:srgbClr val="FF0000"/>
                </a:solidFill>
              </a:rPr>
              <a:t> </a:t>
            </a:r>
            <a:r>
              <a:rPr lang="en-US" altLang="zh-CN" sz="1200" dirty="0">
                <a:solidFill>
                  <a:srgbClr val="FF0000"/>
                </a:solidFill>
              </a:rPr>
              <a:t>know</a:t>
            </a:r>
            <a:r>
              <a:rPr lang="zh-CN" altLang="en-US" sz="1200" dirty="0">
                <a:solidFill>
                  <a:srgbClr val="FF0000"/>
                </a:solidFill>
              </a:rPr>
              <a:t> </a:t>
            </a:r>
            <a:r>
              <a:rPr lang="en-US" altLang="zh-CN" sz="1200" dirty="0">
                <a:solidFill>
                  <a:srgbClr val="FF0000"/>
                </a:solidFill>
              </a:rPr>
              <a:t>the</a:t>
            </a:r>
            <a:r>
              <a:rPr lang="zh-CN" altLang="en-US" sz="1200" dirty="0">
                <a:solidFill>
                  <a:srgbClr val="FF0000"/>
                </a:solidFill>
              </a:rPr>
              <a:t> </a:t>
            </a:r>
            <a:r>
              <a:rPr lang="en-US" altLang="zh-CN" sz="1200" dirty="0">
                <a:solidFill>
                  <a:srgbClr val="FF0000"/>
                </a:solidFill>
              </a:rPr>
              <a:t>IP?</a:t>
            </a:r>
            <a:r>
              <a:rPr lang="zh-CN" altLang="en-US" sz="1200" dirty="0">
                <a:solidFill>
                  <a:srgbClr val="FF0000"/>
                </a:solidFill>
              </a:rPr>
              <a:t> </a:t>
            </a:r>
            <a:r>
              <a:rPr lang="en-US" altLang="zh-CN" sz="1200" dirty="0">
                <a:solidFill>
                  <a:srgbClr val="FF0000"/>
                </a:solidFill>
                <a:sym typeface="Wingdings" pitchFamily="2" charset="2"/>
              </a:rPr>
              <a: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That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is</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something</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related</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to</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reconfiguration.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leader</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can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always</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gain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global</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view</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of</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information,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so</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proxies</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can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know</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that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from</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leader</a:t>
            </a:r>
          </a:p>
          <a:p>
            <a:pPr marL="0" indent="0">
              <a:buNone/>
            </a:pPr>
            <a:r>
              <a:rPr lang="en-US" altLang="zh-CN" sz="1200" dirty="0">
                <a:solidFill>
                  <a:srgbClr val="FF0000"/>
                </a:solidFill>
                <a:sym typeface="Wingdings" pitchFamily="2" charset="2"/>
              </a:rPr>
              <a:t>What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if</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we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ask</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replicas</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to</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decide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holding</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time?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LAN,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should</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be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equivalent,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but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in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WAN,</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we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need</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to</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think</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more</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about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different</a:t>
            </a:r>
            <a:r>
              <a:rPr lang="zh-CN" altLang="en-US" sz="1200" dirty="0">
                <a:solidFill>
                  <a:srgbClr val="FF0000"/>
                </a:solidFill>
                <a:sym typeface="Wingdings" pitchFamily="2" charset="2"/>
              </a:rPr>
              <a:t> </a:t>
            </a:r>
            <a:r>
              <a:rPr lang="en-US" altLang="zh-CN" sz="1200" dirty="0">
                <a:solidFill>
                  <a:srgbClr val="FF0000"/>
                </a:solidFill>
                <a:sym typeface="Wingdings" pitchFamily="2" charset="2"/>
              </a:rPr>
              <a:t>cases</a:t>
            </a:r>
            <a:endParaRPr lang="en-US" dirty="0"/>
          </a:p>
        </p:txBody>
      </p:sp>
    </p:spTree>
    <p:extLst>
      <p:ext uri="{BB962C8B-B14F-4D97-AF65-F5344CB8AC3E}">
        <p14:creationId xmlns:p14="http://schemas.microsoft.com/office/powerpoint/2010/main" val="1574999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Yet, despite about 4 decades of research on this topic, consensus is often still a bottleneck. Often, the overall system’s throughput or latency is hurt by the throughput or latency supported by the underlying consensus protocol. And there are several examples of real systems that are affected by the speed of consensus.</a:t>
            </a:r>
          </a:p>
          <a:p>
            <a:endParaRPr lang="en-US" altLang="zh-CN"/>
          </a:p>
          <a:p>
            <a:endParaRPr lang="en-US" altLang="zh-CN"/>
          </a:p>
          <a:p>
            <a:r>
              <a:rPr lang="en-US" altLang="zh-CN"/>
              <a:t>Here</a:t>
            </a:r>
            <a:r>
              <a:rPr lang="zh-CN" altLang="en-US"/>
              <a:t> </a:t>
            </a:r>
            <a:r>
              <a:rPr lang="en-US" altLang="zh-CN"/>
              <a:t>we</a:t>
            </a:r>
            <a:r>
              <a:rPr lang="zh-CN" altLang="en-US"/>
              <a:t> </a:t>
            </a:r>
            <a:r>
              <a:rPr lang="en-US" altLang="zh-CN"/>
              <a:t>show</a:t>
            </a:r>
            <a:r>
              <a:rPr lang="zh-CN" altLang="en-US"/>
              <a:t> </a:t>
            </a:r>
            <a:r>
              <a:rPr lang="en-US" altLang="zh-CN"/>
              <a:t>the</a:t>
            </a:r>
            <a:r>
              <a:rPr lang="zh-CN" altLang="en-US"/>
              <a:t> </a:t>
            </a:r>
            <a:r>
              <a:rPr lang="en-US" altLang="zh-CN"/>
              <a:t>workflow</a:t>
            </a:r>
            <a:r>
              <a:rPr lang="zh-CN" altLang="en-US"/>
              <a:t> </a:t>
            </a:r>
            <a:r>
              <a:rPr lang="en-US" altLang="zh-CN"/>
              <a:t>of</a:t>
            </a:r>
            <a:r>
              <a:rPr lang="zh-CN" altLang="en-US"/>
              <a:t> </a:t>
            </a:r>
            <a:r>
              <a:rPr lang="en-US" altLang="zh-CN"/>
              <a:t>Apache</a:t>
            </a:r>
            <a:r>
              <a:rPr lang="zh-CN" altLang="en-US"/>
              <a:t> </a:t>
            </a:r>
            <a:r>
              <a:rPr lang="en-US" altLang="zh-CN"/>
              <a:t>pulsar.</a:t>
            </a:r>
          </a:p>
          <a:p>
            <a:r>
              <a:rPr lang="en-US" altLang="zh-CN"/>
              <a:t>While</a:t>
            </a:r>
            <a:r>
              <a:rPr lang="zh-CN" altLang="en-US"/>
              <a:t> </a:t>
            </a:r>
            <a:r>
              <a:rPr lang="en-US" altLang="zh-CN"/>
              <a:t>the</a:t>
            </a:r>
            <a:r>
              <a:rPr lang="zh-CN" altLang="en-US"/>
              <a:t> </a:t>
            </a:r>
            <a:r>
              <a:rPr lang="en-US" altLang="zh-CN"/>
              <a:t>producer</a:t>
            </a:r>
            <a:r>
              <a:rPr lang="zh-CN" altLang="en-US"/>
              <a:t> </a:t>
            </a:r>
            <a:r>
              <a:rPr lang="en-US" altLang="zh-CN"/>
              <a:t>produces</a:t>
            </a:r>
            <a:r>
              <a:rPr lang="zh-CN" altLang="en-US"/>
              <a:t> </a:t>
            </a:r>
            <a:r>
              <a:rPr lang="en-US" altLang="zh-CN"/>
              <a:t>the</a:t>
            </a:r>
            <a:r>
              <a:rPr lang="zh-CN" altLang="en-US"/>
              <a:t> </a:t>
            </a:r>
            <a:r>
              <a:rPr lang="en-US" altLang="zh-CN"/>
              <a:t>topic-based</a:t>
            </a:r>
            <a:r>
              <a:rPr lang="zh-CN" altLang="en-US"/>
              <a:t> </a:t>
            </a:r>
            <a:r>
              <a:rPr lang="en-US" altLang="zh-CN"/>
              <a:t>messages</a:t>
            </a:r>
            <a:r>
              <a:rPr lang="zh-CN" altLang="en-US"/>
              <a:t> </a:t>
            </a:r>
            <a:r>
              <a:rPr lang="en-US" altLang="zh-CN"/>
              <a:t>to</a:t>
            </a:r>
            <a:r>
              <a:rPr lang="zh-CN" altLang="en-US"/>
              <a:t> </a:t>
            </a:r>
            <a:r>
              <a:rPr lang="en-US" altLang="zh-CN"/>
              <a:t>the</a:t>
            </a:r>
            <a:r>
              <a:rPr lang="zh-CN" altLang="en-US"/>
              <a:t> </a:t>
            </a:r>
            <a:r>
              <a:rPr lang="en-US" altLang="zh-CN"/>
              <a:t>pulsar's</a:t>
            </a:r>
            <a:r>
              <a:rPr lang="zh-CN" altLang="en-US"/>
              <a:t>  </a:t>
            </a:r>
            <a:r>
              <a:rPr lang="en-US" altLang="zh-CN"/>
              <a:t>brokers.</a:t>
            </a:r>
            <a:r>
              <a:rPr lang="zh-CN" altLang="en-US"/>
              <a:t> </a:t>
            </a:r>
            <a:r>
              <a:rPr lang="en-US" altLang="zh-CN"/>
              <a:t>The</a:t>
            </a:r>
            <a:r>
              <a:rPr lang="zh-CN" altLang="en-US"/>
              <a:t> </a:t>
            </a:r>
            <a:r>
              <a:rPr lang="en-US" altLang="zh-CN"/>
              <a:t>brokers</a:t>
            </a:r>
            <a:r>
              <a:rPr lang="zh-CN" altLang="en-US"/>
              <a:t> </a:t>
            </a:r>
            <a:r>
              <a:rPr lang="en-US" altLang="zh-CN"/>
              <a:t>need</a:t>
            </a:r>
            <a:r>
              <a:rPr lang="zh-CN" altLang="en-US"/>
              <a:t> </a:t>
            </a:r>
            <a:r>
              <a:rPr lang="en-US" altLang="zh-CN"/>
              <a:t>to</a:t>
            </a:r>
            <a:r>
              <a:rPr lang="zh-CN" altLang="en-US"/>
              <a:t> </a:t>
            </a:r>
            <a:r>
              <a:rPr lang="en-US" altLang="zh-CN"/>
              <a:t>contact</a:t>
            </a:r>
            <a:r>
              <a:rPr lang="zh-CN" altLang="en-US"/>
              <a:t> </a:t>
            </a:r>
            <a:r>
              <a:rPr lang="en-US" altLang="zh-CN"/>
              <a:t>the</a:t>
            </a:r>
            <a:r>
              <a:rPr lang="zh-CN" altLang="en-US"/>
              <a:t> </a:t>
            </a:r>
            <a:r>
              <a:rPr lang="en-US" altLang="zh-CN"/>
              <a:t>consensus</a:t>
            </a:r>
            <a:r>
              <a:rPr lang="zh-CN" altLang="en-US"/>
              <a:t> </a:t>
            </a:r>
            <a:r>
              <a:rPr lang="en-US" altLang="zh-CN"/>
              <a:t>module</a:t>
            </a:r>
            <a:r>
              <a:rPr lang="zh-CN" altLang="en-US"/>
              <a:t> </a:t>
            </a:r>
            <a:r>
              <a:rPr lang="en-US" altLang="zh-CN"/>
              <a:t>in</a:t>
            </a:r>
            <a:r>
              <a:rPr lang="zh-CN" altLang="en-US"/>
              <a:t> </a:t>
            </a:r>
            <a:r>
              <a:rPr lang="en-US" altLang="zh-CN"/>
              <a:t>its</a:t>
            </a:r>
            <a:r>
              <a:rPr lang="zh-CN" altLang="en-US"/>
              <a:t> </a:t>
            </a:r>
            <a:r>
              <a:rPr lang="en-US" altLang="zh-CN"/>
              <a:t>local</a:t>
            </a:r>
            <a:r>
              <a:rPr lang="zh-CN" altLang="en-US"/>
              <a:t> </a:t>
            </a:r>
            <a:r>
              <a:rPr lang="en-US" altLang="zh-CN"/>
              <a:t>cluster,</a:t>
            </a:r>
            <a:r>
              <a:rPr lang="zh-CN" altLang="en-US"/>
              <a:t> </a:t>
            </a:r>
            <a:r>
              <a:rPr lang="en-US" altLang="zh-CN"/>
              <a:t>shown</a:t>
            </a:r>
            <a:r>
              <a:rPr lang="zh-CN" altLang="en-US"/>
              <a:t> </a:t>
            </a:r>
            <a:r>
              <a:rPr lang="en-US" altLang="zh-CN"/>
              <a:t>as</a:t>
            </a:r>
            <a:r>
              <a:rPr lang="zh-CN" altLang="en-US"/>
              <a:t> </a:t>
            </a:r>
            <a:r>
              <a:rPr lang="en-US" altLang="zh-CN"/>
              <a:t>"Local</a:t>
            </a:r>
            <a:r>
              <a:rPr lang="zh-CN" altLang="en-US"/>
              <a:t> </a:t>
            </a:r>
            <a:r>
              <a:rPr lang="en-US" altLang="zh-CN"/>
              <a:t>Zookeeper"</a:t>
            </a:r>
            <a:r>
              <a:rPr lang="zh-CN" altLang="en-US"/>
              <a:t> </a:t>
            </a:r>
            <a:r>
              <a:rPr lang="en-US" altLang="zh-CN"/>
              <a:t>in</a:t>
            </a:r>
            <a:r>
              <a:rPr lang="zh-CN" altLang="en-US"/>
              <a:t> </a:t>
            </a:r>
            <a:r>
              <a:rPr lang="en-US" altLang="zh-CN"/>
              <a:t>this</a:t>
            </a:r>
            <a:r>
              <a:rPr lang="zh-CN" altLang="en-US"/>
              <a:t> </a:t>
            </a:r>
            <a:r>
              <a:rPr lang="en-US" altLang="zh-CN"/>
              <a:t>slide,</a:t>
            </a:r>
            <a:r>
              <a:rPr lang="zh-CN" altLang="en-US"/>
              <a:t> </a:t>
            </a:r>
            <a:r>
              <a:rPr lang="en-US" altLang="zh-CN"/>
              <a:t>and</a:t>
            </a:r>
            <a:r>
              <a:rPr lang="zh-CN" altLang="en-US"/>
              <a:t> </a:t>
            </a:r>
            <a:r>
              <a:rPr lang="en-US" altLang="zh-CN"/>
              <a:t>then</a:t>
            </a:r>
            <a:r>
              <a:rPr lang="zh-CN" altLang="en-US"/>
              <a:t> </a:t>
            </a:r>
            <a:r>
              <a:rPr lang="en-US" altLang="zh-CN"/>
              <a:t>the</a:t>
            </a:r>
            <a:r>
              <a:rPr lang="zh-CN" altLang="en-US"/>
              <a:t> </a:t>
            </a:r>
            <a:r>
              <a:rPr lang="en-US" altLang="zh-CN"/>
              <a:t>local</a:t>
            </a:r>
            <a:r>
              <a:rPr lang="zh-CN" altLang="en-US"/>
              <a:t> </a:t>
            </a:r>
            <a:r>
              <a:rPr lang="en-US" altLang="zh-CN"/>
              <a:t>zookeeper</a:t>
            </a:r>
            <a:r>
              <a:rPr lang="zh-CN" altLang="en-US"/>
              <a:t> </a:t>
            </a:r>
            <a:r>
              <a:rPr lang="en-US" altLang="zh-CN"/>
              <a:t>persists</a:t>
            </a:r>
            <a:r>
              <a:rPr lang="zh-CN" altLang="en-US"/>
              <a:t> </a:t>
            </a:r>
            <a:r>
              <a:rPr lang="en-US" altLang="zh-CN"/>
              <a:t>the</a:t>
            </a:r>
            <a:r>
              <a:rPr lang="zh-CN" altLang="en-US"/>
              <a:t> </a:t>
            </a:r>
            <a:r>
              <a:rPr lang="en-US" altLang="zh-CN"/>
              <a:t>meta</a:t>
            </a:r>
            <a:r>
              <a:rPr lang="zh-CN" altLang="en-US"/>
              <a:t> </a:t>
            </a:r>
            <a:r>
              <a:rPr lang="en-US" altLang="zh-CN"/>
              <a:t>data</a:t>
            </a:r>
            <a:r>
              <a:rPr lang="zh-CN" altLang="en-US"/>
              <a:t> </a:t>
            </a:r>
            <a:r>
              <a:rPr lang="en-US" altLang="zh-CN"/>
              <a:t>for</a:t>
            </a:r>
            <a:r>
              <a:rPr lang="zh-CN" altLang="en-US"/>
              <a:t> </a:t>
            </a:r>
            <a:r>
              <a:rPr lang="en-US" altLang="zh-CN"/>
              <a:t>the</a:t>
            </a:r>
            <a:r>
              <a:rPr lang="zh-CN" altLang="en-US"/>
              <a:t> </a:t>
            </a:r>
            <a:r>
              <a:rPr lang="en-US" altLang="zh-CN"/>
              <a:t>topic-based</a:t>
            </a:r>
            <a:r>
              <a:rPr lang="zh-CN" altLang="en-US"/>
              <a:t> </a:t>
            </a:r>
            <a:r>
              <a:rPr lang="en-US" altLang="zh-CN"/>
              <a:t>messages,</a:t>
            </a:r>
            <a:r>
              <a:rPr lang="zh-CN" altLang="en-US"/>
              <a:t> </a:t>
            </a:r>
            <a:r>
              <a:rPr lang="en-US" altLang="zh-CN"/>
              <a:t>such</a:t>
            </a:r>
            <a:r>
              <a:rPr lang="zh-CN" altLang="en-US"/>
              <a:t> </a:t>
            </a:r>
            <a:r>
              <a:rPr lang="en-US" altLang="zh-CN"/>
              <a:t>as</a:t>
            </a:r>
            <a:r>
              <a:rPr lang="zh-CN" altLang="en-US"/>
              <a:t> </a:t>
            </a:r>
            <a:r>
              <a:rPr lang="en-US" altLang="zh-CN"/>
              <a:t>the</a:t>
            </a:r>
            <a:r>
              <a:rPr lang="zh-CN" altLang="en-US"/>
              <a:t> </a:t>
            </a:r>
            <a:r>
              <a:rPr lang="en-US" altLang="zh-CN"/>
              <a:t>offset</a:t>
            </a:r>
            <a:r>
              <a:rPr lang="zh-CN" altLang="en-US"/>
              <a:t> </a:t>
            </a:r>
            <a:r>
              <a:rPr lang="en-US" altLang="zh-CN"/>
              <a:t>of</a:t>
            </a:r>
            <a:r>
              <a:rPr lang="zh-CN" altLang="en-US"/>
              <a:t> </a:t>
            </a:r>
            <a:r>
              <a:rPr lang="en-US" altLang="zh-CN"/>
              <a:t>this</a:t>
            </a:r>
            <a:r>
              <a:rPr lang="zh-CN" altLang="en-US"/>
              <a:t> </a:t>
            </a:r>
            <a:r>
              <a:rPr lang="en-US" altLang="zh-CN"/>
              <a:t>topic-based</a:t>
            </a:r>
            <a:r>
              <a:rPr lang="zh-CN" altLang="en-US"/>
              <a:t> </a:t>
            </a:r>
            <a:r>
              <a:rPr lang="en-US" altLang="zh-CN"/>
              <a:t>message</a:t>
            </a:r>
            <a:r>
              <a:rPr lang="zh-CN" altLang="en-US"/>
              <a:t> </a:t>
            </a:r>
            <a:r>
              <a:rPr lang="en-US" altLang="zh-CN"/>
              <a:t>on</a:t>
            </a:r>
            <a:r>
              <a:rPr lang="zh-CN" altLang="en-US"/>
              <a:t> </a:t>
            </a:r>
            <a:r>
              <a:rPr lang="en-US" altLang="zh-CN"/>
              <a:t>the</a:t>
            </a:r>
            <a:r>
              <a:rPr lang="zh-CN" altLang="en-US"/>
              <a:t> </a:t>
            </a:r>
            <a:r>
              <a:rPr lang="en-US" altLang="zh-CN"/>
              <a:t>bookies.</a:t>
            </a:r>
            <a:r>
              <a:rPr lang="zh-CN" altLang="en-US"/>
              <a:t> </a:t>
            </a:r>
            <a:r>
              <a:rPr lang="en-US" altLang="zh-CN"/>
              <a:t>After</a:t>
            </a:r>
            <a:r>
              <a:rPr lang="zh-CN" altLang="en-US"/>
              <a:t> </a:t>
            </a:r>
            <a:r>
              <a:rPr lang="en-US" altLang="zh-CN"/>
              <a:t>that,</a:t>
            </a:r>
            <a:r>
              <a:rPr lang="zh-CN" altLang="en-US"/>
              <a:t> </a:t>
            </a:r>
            <a:r>
              <a:rPr lang="en-US" altLang="zh-CN"/>
              <a:t>the</a:t>
            </a:r>
            <a:r>
              <a:rPr lang="zh-CN" altLang="en-US"/>
              <a:t> </a:t>
            </a:r>
            <a:r>
              <a:rPr lang="en-US" altLang="zh-CN"/>
              <a:t>real</a:t>
            </a:r>
            <a:r>
              <a:rPr lang="zh-CN" altLang="en-US"/>
              <a:t> </a:t>
            </a:r>
            <a:r>
              <a:rPr lang="en-US" altLang="zh-CN"/>
              <a:t>messages</a:t>
            </a:r>
            <a:r>
              <a:rPr lang="zh-CN" altLang="en-US"/>
              <a:t> </a:t>
            </a:r>
            <a:r>
              <a:rPr lang="en-US" altLang="zh-CN"/>
              <a:t>are</a:t>
            </a:r>
            <a:r>
              <a:rPr lang="zh-CN" altLang="en-US"/>
              <a:t> </a:t>
            </a:r>
            <a:r>
              <a:rPr lang="en-US" altLang="zh-CN"/>
              <a:t>stored</a:t>
            </a:r>
            <a:r>
              <a:rPr lang="zh-CN" altLang="en-US"/>
              <a:t> </a:t>
            </a:r>
            <a:r>
              <a:rPr lang="en-US" altLang="zh-CN"/>
              <a:t>in</a:t>
            </a:r>
            <a:r>
              <a:rPr lang="zh-CN" altLang="en-US"/>
              <a:t> </a:t>
            </a:r>
            <a:r>
              <a:rPr lang="en-US" altLang="zh-CN"/>
              <a:t>bookies.</a:t>
            </a:r>
            <a:r>
              <a:rPr lang="zh-CN" altLang="en-US"/>
              <a:t> </a:t>
            </a:r>
            <a:r>
              <a:rPr lang="en-US" altLang="zh-CN"/>
              <a:t>Bookie</a:t>
            </a:r>
            <a:r>
              <a:rPr lang="zh-CN" altLang="en-US"/>
              <a:t> </a:t>
            </a:r>
            <a:r>
              <a:rPr lang="en-US" altLang="zh-CN"/>
              <a:t>clients</a:t>
            </a:r>
            <a:r>
              <a:rPr lang="zh-CN" altLang="en-US"/>
              <a:t> </a:t>
            </a:r>
            <a:r>
              <a:rPr lang="en-US" altLang="zh-CN"/>
              <a:t>can</a:t>
            </a:r>
            <a:r>
              <a:rPr lang="zh-CN" altLang="en-US"/>
              <a:t> </a:t>
            </a:r>
            <a:r>
              <a:rPr lang="en-US" altLang="zh-CN"/>
              <a:t>fetch</a:t>
            </a:r>
            <a:r>
              <a:rPr lang="zh-CN" altLang="en-US"/>
              <a:t> </a:t>
            </a:r>
            <a:r>
              <a:rPr lang="en-US" altLang="zh-CN"/>
              <a:t>the</a:t>
            </a:r>
            <a:r>
              <a:rPr lang="zh-CN" altLang="en-US"/>
              <a:t> </a:t>
            </a:r>
            <a:r>
              <a:rPr lang="en-US" altLang="zh-CN"/>
              <a:t>stored</a:t>
            </a:r>
            <a:r>
              <a:rPr lang="zh-CN" altLang="en-US"/>
              <a:t> </a:t>
            </a:r>
            <a:r>
              <a:rPr lang="en-US" altLang="zh-CN"/>
              <a:t>messages</a:t>
            </a:r>
            <a:r>
              <a:rPr lang="zh-CN" altLang="en-US"/>
              <a:t> </a:t>
            </a:r>
            <a:r>
              <a:rPr lang="en-US" altLang="zh-CN"/>
              <a:t>from</a:t>
            </a:r>
            <a:r>
              <a:rPr lang="zh-CN" altLang="en-US"/>
              <a:t> </a:t>
            </a:r>
            <a:r>
              <a:rPr lang="en-US" altLang="zh-CN"/>
              <a:t>bookies</a:t>
            </a:r>
            <a:r>
              <a:rPr lang="zh-CN" altLang="en-US"/>
              <a:t> </a:t>
            </a:r>
            <a:r>
              <a:rPr lang="en-US" altLang="zh-CN"/>
              <a:t>by</a:t>
            </a:r>
            <a:r>
              <a:rPr lang="zh-CN" altLang="en-US"/>
              <a:t> </a:t>
            </a:r>
            <a:r>
              <a:rPr lang="en-US" altLang="zh-CN"/>
              <a:t>asking</a:t>
            </a:r>
            <a:r>
              <a:rPr lang="zh-CN" altLang="en-US"/>
              <a:t> </a:t>
            </a:r>
            <a:r>
              <a:rPr lang="en-US" altLang="zh-CN"/>
              <a:t>the</a:t>
            </a:r>
            <a:r>
              <a:rPr lang="zh-CN" altLang="en-US"/>
              <a:t> </a:t>
            </a:r>
            <a:r>
              <a:rPr lang="en-US" altLang="zh-CN"/>
              <a:t>local</a:t>
            </a:r>
            <a:r>
              <a:rPr lang="zh-CN" altLang="en-US"/>
              <a:t> </a:t>
            </a:r>
            <a:r>
              <a:rPr lang="en-US" altLang="zh-CN"/>
              <a:t>zookeeper</a:t>
            </a:r>
            <a:r>
              <a:rPr lang="zh-CN" altLang="en-US"/>
              <a:t> </a:t>
            </a:r>
            <a:r>
              <a:rPr lang="en-US" altLang="zh-CN"/>
              <a:t>for</a:t>
            </a:r>
            <a:r>
              <a:rPr lang="zh-CN" altLang="en-US"/>
              <a:t> </a:t>
            </a:r>
            <a:r>
              <a:rPr lang="en-US" altLang="zh-CN"/>
              <a:t>the</a:t>
            </a:r>
            <a:r>
              <a:rPr lang="zh-CN" altLang="en-US"/>
              <a:t> </a:t>
            </a:r>
            <a:r>
              <a:rPr lang="en-US" altLang="zh-CN"/>
              <a:t>message</a:t>
            </a:r>
            <a:r>
              <a:rPr lang="zh-CN" altLang="en-US"/>
              <a:t> </a:t>
            </a:r>
            <a:r>
              <a:rPr lang="en-US" altLang="zh-CN"/>
              <a:t>offset,</a:t>
            </a:r>
            <a:r>
              <a:rPr lang="zh-CN" altLang="en-US"/>
              <a:t> </a:t>
            </a:r>
            <a:r>
              <a:rPr lang="en-US" altLang="zh-CN"/>
              <a:t>and</a:t>
            </a:r>
            <a:r>
              <a:rPr lang="zh-CN" altLang="en-US"/>
              <a:t> </a:t>
            </a:r>
            <a:r>
              <a:rPr lang="en-US" altLang="zh-CN"/>
              <a:t>then</a:t>
            </a:r>
            <a:r>
              <a:rPr lang="zh-CN" altLang="en-US"/>
              <a:t> </a:t>
            </a:r>
            <a:r>
              <a:rPr lang="en-US" altLang="zh-CN"/>
              <a:t>deliver</a:t>
            </a:r>
            <a:r>
              <a:rPr lang="zh-CN" altLang="en-US"/>
              <a:t> </a:t>
            </a:r>
            <a:r>
              <a:rPr lang="en-US" altLang="zh-CN"/>
              <a:t>the</a:t>
            </a:r>
            <a:r>
              <a:rPr lang="zh-CN" altLang="en-US"/>
              <a:t> </a:t>
            </a:r>
            <a:r>
              <a:rPr lang="en-US" altLang="zh-CN"/>
              <a:t>messages</a:t>
            </a:r>
            <a:r>
              <a:rPr lang="zh-CN" altLang="en-US"/>
              <a:t> </a:t>
            </a:r>
            <a:r>
              <a:rPr lang="en-US" altLang="zh-CN"/>
              <a:t>to</a:t>
            </a:r>
            <a:r>
              <a:rPr lang="zh-CN" altLang="en-US"/>
              <a:t> </a:t>
            </a:r>
            <a:r>
              <a:rPr lang="en-US" altLang="zh-CN"/>
              <a:t>the</a:t>
            </a:r>
            <a:r>
              <a:rPr lang="zh-CN" altLang="en-US"/>
              <a:t> </a:t>
            </a:r>
            <a:r>
              <a:rPr lang="en-US" altLang="zh-CN"/>
              <a:t>consumers</a:t>
            </a:r>
            <a:r>
              <a:rPr lang="zh-CN" altLang="en-US"/>
              <a:t> </a:t>
            </a:r>
            <a:r>
              <a:rPr lang="en-US" altLang="zh-CN"/>
              <a:t>who</a:t>
            </a:r>
            <a:r>
              <a:rPr lang="zh-CN" altLang="en-US"/>
              <a:t> </a:t>
            </a:r>
            <a:r>
              <a:rPr lang="en-US" altLang="zh-CN"/>
              <a:t>have</a:t>
            </a:r>
            <a:r>
              <a:rPr lang="zh-CN" altLang="en-US"/>
              <a:t> </a:t>
            </a:r>
            <a:r>
              <a:rPr lang="en-US" altLang="zh-CN"/>
              <a:t>subscribed</a:t>
            </a:r>
            <a:r>
              <a:rPr lang="zh-CN" altLang="en-US"/>
              <a:t> </a:t>
            </a:r>
            <a:r>
              <a:rPr lang="en-US" altLang="zh-CN"/>
              <a:t>to</a:t>
            </a:r>
            <a:r>
              <a:rPr lang="zh-CN" altLang="en-US"/>
              <a:t> </a:t>
            </a:r>
            <a:r>
              <a:rPr lang="en-US" altLang="zh-CN"/>
              <a:t>the</a:t>
            </a:r>
            <a:r>
              <a:rPr lang="zh-CN" altLang="en-US"/>
              <a:t> </a:t>
            </a:r>
            <a:r>
              <a:rPr lang="en-US" altLang="zh-CN"/>
              <a:t>topic.</a:t>
            </a:r>
            <a:r>
              <a:rPr lang="zh-CN" altLang="en-US"/>
              <a:t> </a:t>
            </a:r>
            <a:endParaRPr lang="en-US" altLang="zh-CN"/>
          </a:p>
          <a:p>
            <a:endParaRPr lang="en-US"/>
          </a:p>
          <a:p>
            <a:r>
              <a:rPr lang="en-US" altLang="zh-CN"/>
              <a:t>Besides,</a:t>
            </a:r>
            <a:r>
              <a:rPr lang="zh-CN" altLang="en-US"/>
              <a:t> </a:t>
            </a:r>
            <a:r>
              <a:rPr lang="en-US" altLang="zh-CN"/>
              <a:t>Pulsar</a:t>
            </a:r>
            <a:r>
              <a:rPr lang="zh-CN" altLang="en-US"/>
              <a:t> </a:t>
            </a:r>
            <a:r>
              <a:rPr lang="en-US" altLang="zh-CN"/>
              <a:t>also</a:t>
            </a:r>
            <a:r>
              <a:rPr lang="zh-CN" altLang="en-US"/>
              <a:t> </a:t>
            </a:r>
            <a:r>
              <a:rPr lang="en-US" altLang="zh-CN"/>
              <a:t>supports</a:t>
            </a:r>
            <a:r>
              <a:rPr lang="zh-CN" altLang="en-US"/>
              <a:t> </a:t>
            </a:r>
            <a:r>
              <a:rPr lang="en-US" altLang="zh-CN"/>
              <a:t>the</a:t>
            </a:r>
            <a:r>
              <a:rPr lang="zh-CN" altLang="en-US"/>
              <a:t> </a:t>
            </a:r>
            <a:r>
              <a:rPr lang="en-US" altLang="zh-CN"/>
              <a:t>global</a:t>
            </a:r>
            <a:r>
              <a:rPr lang="zh-CN" altLang="en-US"/>
              <a:t> </a:t>
            </a:r>
            <a:r>
              <a:rPr lang="en-US" altLang="zh-CN"/>
              <a:t>replication,</a:t>
            </a:r>
            <a:r>
              <a:rPr lang="zh-CN" altLang="en-US"/>
              <a:t> </a:t>
            </a:r>
            <a:r>
              <a:rPr lang="en-US" altLang="zh-CN"/>
              <a:t>which</a:t>
            </a:r>
            <a:r>
              <a:rPr lang="zh-CN" altLang="en-US"/>
              <a:t> </a:t>
            </a:r>
            <a:r>
              <a:rPr lang="en-US" altLang="zh-CN"/>
              <a:t>relies</a:t>
            </a:r>
            <a:r>
              <a:rPr lang="zh-CN" altLang="en-US"/>
              <a:t> </a:t>
            </a:r>
            <a:r>
              <a:rPr lang="en-US" altLang="zh-CN"/>
              <a:t>on</a:t>
            </a:r>
            <a:r>
              <a:rPr lang="zh-CN" altLang="en-US"/>
              <a:t> </a:t>
            </a:r>
            <a:r>
              <a:rPr lang="en-US" altLang="zh-CN"/>
              <a:t>a</a:t>
            </a:r>
            <a:r>
              <a:rPr lang="zh-CN" altLang="en-US"/>
              <a:t> </a:t>
            </a:r>
            <a:r>
              <a:rPr lang="en-US" altLang="zh-CN"/>
              <a:t>geo-distributed</a:t>
            </a:r>
            <a:r>
              <a:rPr lang="zh-CN" altLang="en-US"/>
              <a:t> </a:t>
            </a:r>
            <a:r>
              <a:rPr lang="en-US" altLang="zh-CN"/>
              <a:t>consensus</a:t>
            </a:r>
            <a:r>
              <a:rPr lang="zh-CN" altLang="en-US"/>
              <a:t> </a:t>
            </a:r>
            <a:r>
              <a:rPr lang="en-US" altLang="zh-CN"/>
              <a:t>module,</a:t>
            </a:r>
            <a:r>
              <a:rPr lang="zh-CN" altLang="en-US"/>
              <a:t> </a:t>
            </a:r>
            <a:r>
              <a:rPr lang="en-US" altLang="zh-CN"/>
              <a:t>shown</a:t>
            </a:r>
            <a:r>
              <a:rPr lang="zh-CN" altLang="en-US"/>
              <a:t> </a:t>
            </a:r>
            <a:r>
              <a:rPr lang="en-US" altLang="zh-CN"/>
              <a:t>as</a:t>
            </a:r>
            <a:r>
              <a:rPr lang="zh-CN" altLang="en-US"/>
              <a:t> </a:t>
            </a:r>
            <a:r>
              <a:rPr lang="en-US" altLang="zh-CN"/>
              <a:t>"Global</a:t>
            </a:r>
            <a:r>
              <a:rPr lang="zh-CN" altLang="en-US"/>
              <a:t> </a:t>
            </a:r>
            <a:r>
              <a:rPr lang="en-US" altLang="zh-CN"/>
              <a:t>Zookeeper"</a:t>
            </a:r>
            <a:r>
              <a:rPr lang="zh-CN" altLang="en-US"/>
              <a:t> </a:t>
            </a:r>
            <a:r>
              <a:rPr lang="en-US" altLang="zh-CN"/>
              <a:t>in</a:t>
            </a:r>
            <a:r>
              <a:rPr lang="zh-CN" altLang="en-US"/>
              <a:t> </a:t>
            </a:r>
            <a:r>
              <a:rPr lang="en-US" altLang="zh-CN"/>
              <a:t>the</a:t>
            </a:r>
            <a:r>
              <a:rPr lang="zh-CN" altLang="en-US"/>
              <a:t> </a:t>
            </a:r>
            <a:r>
              <a:rPr lang="en-US" altLang="zh-CN"/>
              <a:t>slide,</a:t>
            </a:r>
            <a:r>
              <a:rPr lang="zh-CN" altLang="en-US"/>
              <a:t> </a:t>
            </a:r>
            <a:r>
              <a:rPr lang="en-US" altLang="zh-CN"/>
              <a:t>to</a:t>
            </a:r>
            <a:r>
              <a:rPr lang="zh-CN" altLang="en-US"/>
              <a:t> </a:t>
            </a:r>
            <a:r>
              <a:rPr lang="en-US" altLang="zh-CN"/>
              <a:t>replicate</a:t>
            </a:r>
            <a:r>
              <a:rPr lang="zh-CN" altLang="en-US"/>
              <a:t> </a:t>
            </a:r>
            <a:r>
              <a:rPr lang="en-US" altLang="zh-CN"/>
              <a:t>the</a:t>
            </a:r>
            <a:r>
              <a:rPr lang="zh-CN" altLang="en-US"/>
              <a:t> </a:t>
            </a:r>
            <a:r>
              <a:rPr lang="en-US" altLang="zh-CN"/>
              <a:t>data</a:t>
            </a:r>
            <a:r>
              <a:rPr lang="zh-CN" altLang="en-US"/>
              <a:t> </a:t>
            </a:r>
            <a:r>
              <a:rPr lang="en-US" altLang="zh-CN"/>
              <a:t>across</a:t>
            </a:r>
            <a:r>
              <a:rPr lang="zh-CN" altLang="en-US"/>
              <a:t> </a:t>
            </a:r>
            <a:r>
              <a:rPr lang="en-US" altLang="zh-CN"/>
              <a:t>multiple</a:t>
            </a:r>
            <a:r>
              <a:rPr lang="zh-CN" altLang="en-US"/>
              <a:t> </a:t>
            </a:r>
            <a:r>
              <a:rPr lang="en-US" altLang="zh-CN"/>
              <a:t>regions.</a:t>
            </a:r>
          </a:p>
          <a:p>
            <a:endParaRPr lang="en-US"/>
          </a:p>
          <a:p>
            <a:r>
              <a:rPr lang="en-US" altLang="zh-CN"/>
              <a:t>While</a:t>
            </a:r>
            <a:r>
              <a:rPr lang="zh-CN" altLang="en-US"/>
              <a:t> </a:t>
            </a:r>
            <a:r>
              <a:rPr lang="en-US" altLang="zh-CN"/>
              <a:t>pulsar</a:t>
            </a:r>
            <a:r>
              <a:rPr lang="zh-CN" altLang="en-US"/>
              <a:t> </a:t>
            </a:r>
            <a:r>
              <a:rPr lang="en-US" altLang="zh-CN"/>
              <a:t>is</a:t>
            </a:r>
            <a:r>
              <a:rPr lang="zh-CN" altLang="en-US"/>
              <a:t> </a:t>
            </a:r>
            <a:r>
              <a:rPr lang="en-US" altLang="zh-CN"/>
              <a:t>handling</a:t>
            </a:r>
            <a:r>
              <a:rPr lang="zh-CN" altLang="en-US"/>
              <a:t> </a:t>
            </a:r>
            <a:r>
              <a:rPr lang="en-US" altLang="zh-CN"/>
              <a:t>large</a:t>
            </a:r>
            <a:r>
              <a:rPr lang="zh-CN" altLang="en-US"/>
              <a:t> </a:t>
            </a:r>
            <a:r>
              <a:rPr lang="en-US" altLang="zh-CN"/>
              <a:t>volume</a:t>
            </a:r>
            <a:r>
              <a:rPr lang="zh-CN" altLang="en-US"/>
              <a:t> </a:t>
            </a:r>
            <a:r>
              <a:rPr lang="en-US" altLang="zh-CN"/>
              <a:t>of</a:t>
            </a:r>
            <a:r>
              <a:rPr lang="zh-CN" altLang="en-US"/>
              <a:t> </a:t>
            </a:r>
            <a:r>
              <a:rPr lang="en-US" altLang="zh-CN"/>
              <a:t>data</a:t>
            </a:r>
            <a:r>
              <a:rPr lang="zh-CN" altLang="en-US"/>
              <a:t> </a:t>
            </a:r>
            <a:r>
              <a:rPr lang="en-US" altLang="zh-CN"/>
              <a:t>publication/subscription,</a:t>
            </a:r>
            <a:r>
              <a:rPr lang="zh-CN" altLang="en-US"/>
              <a:t> </a:t>
            </a:r>
            <a:r>
              <a:rPr lang="en-US" altLang="zh-CN"/>
              <a:t>both</a:t>
            </a:r>
            <a:r>
              <a:rPr lang="zh-CN" altLang="en-US"/>
              <a:t> </a:t>
            </a:r>
            <a:r>
              <a:rPr lang="en-US" altLang="zh-CN"/>
              <a:t>its</a:t>
            </a:r>
            <a:r>
              <a:rPr lang="zh-CN" altLang="en-US"/>
              <a:t> </a:t>
            </a:r>
            <a:r>
              <a:rPr lang="en-US" altLang="zh-CN"/>
              <a:t>local</a:t>
            </a:r>
            <a:r>
              <a:rPr lang="zh-CN" altLang="en-US"/>
              <a:t> </a:t>
            </a:r>
            <a:r>
              <a:rPr lang="en-US" altLang="zh-CN"/>
              <a:t>consensus</a:t>
            </a:r>
            <a:r>
              <a:rPr lang="zh-CN" altLang="en-US"/>
              <a:t> </a:t>
            </a:r>
            <a:r>
              <a:rPr lang="en-US" altLang="zh-CN"/>
              <a:t>and</a:t>
            </a:r>
            <a:r>
              <a:rPr lang="zh-CN" altLang="en-US"/>
              <a:t> </a:t>
            </a:r>
            <a:r>
              <a:rPr lang="en-US" altLang="zh-CN"/>
              <a:t>global</a:t>
            </a:r>
            <a:r>
              <a:rPr lang="zh-CN" altLang="en-US"/>
              <a:t> </a:t>
            </a:r>
            <a:r>
              <a:rPr lang="en-US" altLang="zh-CN"/>
              <a:t>consensus</a:t>
            </a:r>
            <a:r>
              <a:rPr lang="zh-CN" altLang="en-US"/>
              <a:t> </a:t>
            </a:r>
            <a:r>
              <a:rPr lang="en-US" altLang="zh-CN"/>
              <a:t>modules</a:t>
            </a:r>
            <a:r>
              <a:rPr lang="zh-CN" altLang="en-US"/>
              <a:t> </a:t>
            </a:r>
            <a:r>
              <a:rPr lang="en-US" altLang="zh-CN"/>
              <a:t>can</a:t>
            </a:r>
            <a:r>
              <a:rPr lang="zh-CN" altLang="en-US"/>
              <a:t> </a:t>
            </a:r>
            <a:r>
              <a:rPr lang="en-US" altLang="zh-CN"/>
              <a:t>become</a:t>
            </a:r>
            <a:r>
              <a:rPr lang="zh-CN" altLang="en-US"/>
              <a:t> </a:t>
            </a:r>
            <a:r>
              <a:rPr lang="en-US" altLang="zh-CN"/>
              <a:t>the</a:t>
            </a:r>
            <a:r>
              <a:rPr lang="zh-CN" altLang="en-US"/>
              <a:t> </a:t>
            </a:r>
            <a:r>
              <a:rPr lang="en-US" altLang="zh-CN"/>
              <a:t>bottleneck</a:t>
            </a:r>
            <a:r>
              <a:rPr lang="zh-CN" altLang="en-US"/>
              <a:t> </a:t>
            </a:r>
            <a:r>
              <a:rPr lang="en-US" altLang="zh-CN"/>
              <a:t>to</a:t>
            </a:r>
            <a:r>
              <a:rPr lang="zh-CN" altLang="en-US"/>
              <a:t> </a:t>
            </a:r>
            <a:r>
              <a:rPr lang="en-US" altLang="zh-CN"/>
              <a:t>constrain</a:t>
            </a:r>
            <a:r>
              <a:rPr lang="zh-CN" altLang="en-US"/>
              <a:t> </a:t>
            </a:r>
            <a:r>
              <a:rPr lang="en-US" altLang="zh-CN"/>
              <a:t>its</a:t>
            </a:r>
            <a:r>
              <a:rPr lang="zh-CN" altLang="en-US"/>
              <a:t> </a:t>
            </a:r>
            <a:r>
              <a:rPr lang="en-US" altLang="zh-CN"/>
              <a:t>performance.</a:t>
            </a:r>
            <a:endParaRPr lang="en-US"/>
          </a:p>
        </p:txBody>
      </p:sp>
      <p:sp>
        <p:nvSpPr>
          <p:cNvPr id="4" name="Slide Number Placeholder 3"/>
          <p:cNvSpPr>
            <a:spLocks noGrp="1"/>
          </p:cNvSpPr>
          <p:nvPr>
            <p:ph type="sldNum" sz="quarter" idx="5"/>
          </p:nvPr>
        </p:nvSpPr>
        <p:spPr/>
        <p:txBody>
          <a:bodyPr/>
          <a:lstStyle/>
          <a:p>
            <a:fld id="{DD31CAE4-F33B-4747-9E76-82983EFFD601}" type="slidenum">
              <a:rPr lang="en-US" smtClean="0"/>
              <a:t>22</a:t>
            </a:fld>
            <a:endParaRPr lang="en-US"/>
          </a:p>
        </p:txBody>
      </p:sp>
    </p:spTree>
    <p:extLst>
      <p:ext uri="{BB962C8B-B14F-4D97-AF65-F5344CB8AC3E}">
        <p14:creationId xmlns:p14="http://schemas.microsoft.com/office/powerpoint/2010/main" val="2642794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a:t>Try</a:t>
            </a:r>
            <a:r>
              <a:rPr lang="zh-CN" altLang="en-US"/>
              <a:t> </a:t>
            </a:r>
            <a:r>
              <a:rPr lang="en-US" altLang="zh-CN"/>
              <a:t>to</a:t>
            </a:r>
            <a:r>
              <a:rPr lang="zh-CN" altLang="en-US"/>
              <a:t> </a:t>
            </a:r>
            <a:r>
              <a:rPr lang="en-US" altLang="zh-CN"/>
              <a:t>make</a:t>
            </a:r>
            <a:r>
              <a:rPr lang="zh-CN" altLang="en-US"/>
              <a:t> </a:t>
            </a:r>
            <a:r>
              <a:rPr lang="en-US" altLang="zh-CN"/>
              <a:t>abstract</a:t>
            </a:r>
            <a:r>
              <a:rPr lang="zh-CN" altLang="en-US"/>
              <a:t> </a:t>
            </a:r>
            <a:r>
              <a:rPr lang="en-US" altLang="zh-CN" err="1"/>
              <a:t>overview</a:t>
            </a:r>
            <a:r>
              <a:rPr lang="en-US" altLang="zh-CN" err="1">
                <a:sym typeface="Wingdings" pitchFamily="2" charset="2"/>
              </a:rPr>
              <a:t>Remove</a:t>
            </a:r>
            <a:r>
              <a:rPr lang="zh-CN" altLang="en-US">
                <a:sym typeface="Wingdings" pitchFamily="2" charset="2"/>
              </a:rPr>
              <a:t> </a:t>
            </a:r>
            <a:r>
              <a:rPr lang="en-US" altLang="zh-CN">
                <a:sym typeface="Wingdings" pitchFamily="2" charset="2"/>
              </a:rPr>
              <a:t>step-step</a:t>
            </a:r>
          </a:p>
          <a:p>
            <a:pPr marL="228600" indent="-228600">
              <a:buAutoNum type="arabicPeriod"/>
            </a:pPr>
            <a:r>
              <a:rPr lang="en-US">
                <a:sym typeface="Wingdings" pitchFamily="2" charset="2"/>
              </a:rPr>
              <a:t>Fast</a:t>
            </a:r>
            <a:r>
              <a:rPr lang="en-US" altLang="zh-CN">
                <a:sym typeface="Wingdings" pitchFamily="2" charset="2"/>
              </a:rPr>
              <a:t>:</a:t>
            </a:r>
            <a:r>
              <a:rPr lang="zh-CN" altLang="en-US">
                <a:sym typeface="Wingdings" pitchFamily="2" charset="2"/>
              </a:rPr>
              <a:t> </a:t>
            </a:r>
            <a:endParaRPr lang="en-US">
              <a:sym typeface="Wingdings" pitchFamily="2" charset="2"/>
            </a:endParaRPr>
          </a:p>
        </p:txBody>
      </p:sp>
    </p:spTree>
    <p:extLst>
      <p:ext uri="{BB962C8B-B14F-4D97-AF65-F5344CB8AC3E}">
        <p14:creationId xmlns:p14="http://schemas.microsoft.com/office/powerpoint/2010/main" val="3666116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14855395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31CAE4-F33B-4747-9E76-82983EFFD601}" type="slidenum">
              <a:rPr lang="en-US" smtClean="0"/>
              <a:t>25</a:t>
            </a:fld>
            <a:endParaRPr lang="en-US"/>
          </a:p>
        </p:txBody>
      </p:sp>
    </p:spTree>
    <p:extLst>
      <p:ext uri="{BB962C8B-B14F-4D97-AF65-F5344CB8AC3E}">
        <p14:creationId xmlns:p14="http://schemas.microsoft.com/office/powerpoint/2010/main" val="2780533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Why does this reordering issue matter? Consensus, especially in the context of state machine replication, aims to establish a consistent order of events (typically operations to a replicated data store) across multiple different locations.</a:t>
            </a:r>
          </a:p>
          <a:p>
            <a:pPr marL="0" indent="0">
              <a:buNone/>
            </a:pPr>
            <a:endParaRPr lang="en-US" dirty="0"/>
          </a:p>
          <a:p>
            <a:pPr marL="0" indent="0">
              <a:buNone/>
            </a:pPr>
            <a:r>
              <a:rPr lang="en-US" dirty="0"/>
              <a:t>If the events arrive in the same order at multiple different servers, and the servers all know that the events are in the same order, there is no need to coordinate to agree on an order. Otherwise, if events arrive at one location in one order and at another location in another order, then someone, typically a designated leader must step in to establish a consistent order across these different locations.</a:t>
            </a:r>
          </a:p>
        </p:txBody>
      </p:sp>
    </p:spTree>
    <p:extLst>
      <p:ext uri="{BB962C8B-B14F-4D97-AF65-F5344CB8AC3E}">
        <p14:creationId xmlns:p14="http://schemas.microsoft.com/office/powerpoint/2010/main" val="4775609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a:t>Why does this reordering issue matter? Consensus, especially in the context of state machine replication, aims to establish a consistent order of events (typically operations to a replicated data store) across multiple different locations.</a:t>
            </a:r>
          </a:p>
          <a:p>
            <a:pPr marL="0" indent="0">
              <a:buNone/>
            </a:pPr>
            <a:endParaRPr lang="en-US"/>
          </a:p>
          <a:p>
            <a:pPr marL="0" indent="0">
              <a:buNone/>
            </a:pPr>
            <a:r>
              <a:rPr lang="en-US"/>
              <a:t>If the events arrive in the same order at multiple different servers, and the servers all know that the events are in the same order, there is no need to coordinate to agree on an order. Otherwise, if events arrive at one location in one order and at another location in another order, then someone, typically a designated leader must step in to establish a consistent order across these different locations.</a:t>
            </a:r>
          </a:p>
        </p:txBody>
      </p:sp>
    </p:spTree>
    <p:extLst>
      <p:ext uri="{BB962C8B-B14F-4D97-AF65-F5344CB8AC3E}">
        <p14:creationId xmlns:p14="http://schemas.microsoft.com/office/powerpoint/2010/main" val="40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a:t>From</a:t>
            </a:r>
            <a:r>
              <a:rPr lang="zh-CN" altLang="en-US"/>
              <a:t> </a:t>
            </a:r>
            <a:r>
              <a:rPr lang="en-US" altLang="zh-CN"/>
              <a:t>these</a:t>
            </a:r>
            <a:r>
              <a:rPr lang="zh-CN" altLang="en-US"/>
              <a:t> </a:t>
            </a:r>
            <a:r>
              <a:rPr lang="en-US" altLang="zh-CN"/>
              <a:t>examples</a:t>
            </a:r>
            <a:r>
              <a:rPr lang="zh-CN" altLang="en-US"/>
              <a:t> </a:t>
            </a:r>
            <a:r>
              <a:rPr lang="en-US" altLang="zh-CN"/>
              <a:t>we</a:t>
            </a:r>
            <a:r>
              <a:rPr lang="zh-CN" altLang="en-US"/>
              <a:t> </a:t>
            </a:r>
            <a:r>
              <a:rPr lang="en-CN" altLang="zh-CN"/>
              <a:t>can</a:t>
            </a:r>
            <a:r>
              <a:rPr lang="zh-CN" altLang="en-US"/>
              <a:t> </a:t>
            </a:r>
            <a:r>
              <a:rPr lang="en-US" altLang="zh-CN"/>
              <a:t>understand</a:t>
            </a:r>
            <a:r>
              <a:rPr lang="zh-CN" altLang="en-US"/>
              <a:t> </a:t>
            </a:r>
            <a:r>
              <a:rPr lang="en-US" altLang="zh-CN"/>
              <a:t>that</a:t>
            </a:r>
            <a:r>
              <a:rPr lang="zh-CN" altLang="en-US"/>
              <a:t> </a:t>
            </a:r>
            <a:r>
              <a:rPr lang="en-US" altLang="zh-CN"/>
              <a:t>the</a:t>
            </a:r>
            <a:r>
              <a:rPr lang="zh-CN" altLang="en-US"/>
              <a:t> </a:t>
            </a:r>
            <a:r>
              <a:rPr lang="en-US" altLang="zh-CN"/>
              <a:t>frequent</a:t>
            </a:r>
            <a:r>
              <a:rPr lang="zh-CN" altLang="en-US"/>
              <a:t> </a:t>
            </a:r>
            <a:r>
              <a:rPr lang="en-US" altLang="zh-CN"/>
              <a:t>mis-ordering</a:t>
            </a:r>
            <a:r>
              <a:rPr lang="zh-CN" altLang="en-US"/>
              <a:t> </a:t>
            </a:r>
            <a:r>
              <a:rPr lang="en-US" altLang="zh-CN"/>
              <a:t>of</a:t>
            </a:r>
            <a:r>
              <a:rPr lang="zh-CN" altLang="en-US"/>
              <a:t> </a:t>
            </a:r>
            <a:r>
              <a:rPr lang="en-US" altLang="zh-CN"/>
              <a:t>events</a:t>
            </a:r>
            <a:r>
              <a:rPr lang="zh-CN" altLang="en-US"/>
              <a:t> </a:t>
            </a:r>
            <a:r>
              <a:rPr lang="en-US" altLang="zh-CN"/>
              <a:t>is</a:t>
            </a:r>
            <a:r>
              <a:rPr lang="zh-CN" altLang="en-US"/>
              <a:t> </a:t>
            </a:r>
            <a:r>
              <a:rPr lang="en-US" altLang="zh-CN"/>
              <a:t>main</a:t>
            </a:r>
            <a:r>
              <a:rPr lang="zh-CN" altLang="en-US"/>
              <a:t> </a:t>
            </a:r>
            <a:r>
              <a:rPr lang="en-US" altLang="zh-CN"/>
              <a:t>reason</a:t>
            </a:r>
            <a:r>
              <a:rPr lang="zh-CN" altLang="en-US"/>
              <a:t> </a:t>
            </a:r>
            <a:r>
              <a:rPr lang="en-US" altLang="zh-CN"/>
              <a:t>to</a:t>
            </a:r>
            <a:r>
              <a:rPr lang="zh-CN" altLang="en-US"/>
              <a:t> </a:t>
            </a:r>
            <a:r>
              <a:rPr lang="en-US" altLang="zh-CN"/>
              <a:t>the</a:t>
            </a:r>
            <a:r>
              <a:rPr lang="zh-CN" altLang="en-US"/>
              <a:t> </a:t>
            </a:r>
            <a:r>
              <a:rPr lang="en-US" altLang="zh-CN"/>
              <a:t>low</a:t>
            </a:r>
            <a:r>
              <a:rPr lang="zh-CN" altLang="en-US"/>
              <a:t> </a:t>
            </a:r>
            <a:r>
              <a:rPr lang="en-US" altLang="zh-CN"/>
              <a:t>performance</a:t>
            </a:r>
            <a:r>
              <a:rPr lang="zh-CN" altLang="en-US"/>
              <a:t> </a:t>
            </a:r>
            <a:r>
              <a:rPr lang="en-US" altLang="zh-CN"/>
              <a:t>of</a:t>
            </a:r>
            <a:r>
              <a:rPr lang="zh-CN" altLang="en-US"/>
              <a:t> </a:t>
            </a:r>
            <a:r>
              <a:rPr lang="en-US" altLang="zh-CN"/>
              <a:t>protocols,</a:t>
            </a:r>
            <a:r>
              <a:rPr lang="zh-CN" altLang="en-US"/>
              <a:t> </a:t>
            </a:r>
            <a:r>
              <a:rPr lang="en-US" altLang="zh-CN"/>
              <a:t>because</a:t>
            </a:r>
            <a:r>
              <a:rPr lang="zh-CN" altLang="en-US"/>
              <a:t> </a:t>
            </a:r>
            <a:r>
              <a:rPr lang="en-US" altLang="zh-CN"/>
              <a:t>the</a:t>
            </a:r>
            <a:r>
              <a:rPr lang="zh-CN" altLang="en-US"/>
              <a:t> </a:t>
            </a:r>
            <a:r>
              <a:rPr lang="en-US" altLang="zh-CN"/>
              <a:t>protocols</a:t>
            </a:r>
            <a:r>
              <a:rPr lang="zh-CN" altLang="en-US"/>
              <a:t> </a:t>
            </a:r>
            <a:r>
              <a:rPr lang="en-US" altLang="zh-CN"/>
              <a:t>must</a:t>
            </a:r>
            <a:r>
              <a:rPr lang="zh-CN" altLang="en-US"/>
              <a:t> </a:t>
            </a:r>
            <a:r>
              <a:rPr lang="en-US" altLang="zh-CN"/>
              <a:t>undertake</a:t>
            </a:r>
            <a:r>
              <a:rPr lang="zh-CN" altLang="en-US"/>
              <a:t> </a:t>
            </a:r>
            <a:r>
              <a:rPr lang="en-US" altLang="zh-CN"/>
              <a:t>more</a:t>
            </a:r>
            <a:r>
              <a:rPr lang="zh-CN" altLang="en-US"/>
              <a:t> </a:t>
            </a:r>
            <a:r>
              <a:rPr lang="en-US" altLang="zh-CN"/>
              <a:t>work</a:t>
            </a:r>
            <a:r>
              <a:rPr lang="zh-CN" altLang="en-US"/>
              <a:t> </a:t>
            </a:r>
            <a:r>
              <a:rPr lang="en-US" altLang="zh-CN"/>
              <a:t>to</a:t>
            </a:r>
            <a:r>
              <a:rPr lang="zh-CN" altLang="en-US"/>
              <a:t> </a:t>
            </a:r>
            <a:r>
              <a:rPr lang="en-US" altLang="zh-CN"/>
              <a:t>fix</a:t>
            </a:r>
            <a:r>
              <a:rPr lang="zh-CN" altLang="en-US"/>
              <a:t> </a:t>
            </a:r>
            <a:r>
              <a:rPr lang="en-US" altLang="zh-CN"/>
              <a:t>the</a:t>
            </a:r>
            <a:r>
              <a:rPr lang="zh-CN" altLang="en-US"/>
              <a:t> </a:t>
            </a:r>
            <a:r>
              <a:rPr lang="en-US" altLang="zh-CN"/>
              <a:t>inconsistency</a:t>
            </a:r>
            <a:endParaRPr lang="en-US"/>
          </a:p>
        </p:txBody>
      </p:sp>
    </p:spTree>
    <p:extLst>
      <p:ext uri="{BB962C8B-B14F-4D97-AF65-F5344CB8AC3E}">
        <p14:creationId xmlns:p14="http://schemas.microsoft.com/office/powerpoint/2010/main" val="3780516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sz="1800" b="0" i="0" u="none" strike="noStrike">
                <a:solidFill>
                  <a:srgbClr val="595959"/>
                </a:solidFill>
                <a:effectLst/>
                <a:latin typeface="Arial" panose="020B0604020202020204" pitchFamily="34" charset="0"/>
              </a:rPr>
              <a:t>They are likely not specific to Google Cloud. Suspect you might see them in other clouds or any other setup where you don’t have control over server placement.</a:t>
            </a:r>
            <a:endParaRPr lang="en-US"/>
          </a:p>
        </p:txBody>
      </p:sp>
    </p:spTree>
    <p:extLst>
      <p:ext uri="{BB962C8B-B14F-4D97-AF65-F5344CB8AC3E}">
        <p14:creationId xmlns:p14="http://schemas.microsoft.com/office/powerpoint/2010/main" val="105820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a:t>Apart</a:t>
            </a:r>
            <a:r>
              <a:rPr lang="zh-CN" altLang="en-US"/>
              <a:t> </a:t>
            </a:r>
            <a:r>
              <a:rPr lang="en-US" altLang="zh-CN"/>
              <a:t>from</a:t>
            </a:r>
            <a:r>
              <a:rPr lang="zh-CN" altLang="en-US"/>
              <a:t> </a:t>
            </a:r>
            <a:r>
              <a:rPr lang="en-US" altLang="zh-CN"/>
              <a:t>Pulsar,</a:t>
            </a:r>
            <a:r>
              <a:rPr lang="zh-CN" altLang="en-US"/>
              <a:t> </a:t>
            </a:r>
            <a:r>
              <a:rPr lang="en-US" altLang="zh-CN"/>
              <a:t>in</a:t>
            </a:r>
            <a:r>
              <a:rPr lang="zh-CN" altLang="en-US"/>
              <a:t> </a:t>
            </a:r>
            <a:r>
              <a:rPr lang="en-US" altLang="zh-CN"/>
              <a:t>the</a:t>
            </a:r>
            <a:r>
              <a:rPr lang="zh-CN" altLang="en-US"/>
              <a:t> </a:t>
            </a:r>
            <a:r>
              <a:rPr lang="en-US" altLang="zh-CN"/>
              <a:t>recent</a:t>
            </a:r>
            <a:r>
              <a:rPr lang="zh-CN" altLang="en-US"/>
              <a:t> </a:t>
            </a:r>
            <a:r>
              <a:rPr lang="en-US" altLang="zh-CN"/>
              <a:t>years,</a:t>
            </a:r>
            <a:r>
              <a:rPr lang="zh-CN" altLang="en-US"/>
              <a:t> </a:t>
            </a:r>
            <a:r>
              <a:rPr lang="en-US" altLang="zh-CN"/>
              <a:t>we</a:t>
            </a:r>
            <a:r>
              <a:rPr lang="zh-CN" altLang="en-US"/>
              <a:t> </a:t>
            </a:r>
            <a:r>
              <a:rPr lang="en-US" altLang="zh-CN"/>
              <a:t>have</a:t>
            </a:r>
            <a:r>
              <a:rPr lang="zh-CN" altLang="en-US"/>
              <a:t> </a:t>
            </a:r>
            <a:r>
              <a:rPr lang="en-US" altLang="zh-CN"/>
              <a:t>seen</a:t>
            </a:r>
            <a:r>
              <a:rPr lang="zh-CN" altLang="en-US"/>
              <a:t> </a:t>
            </a:r>
            <a:r>
              <a:rPr lang="en-US" altLang="zh-CN"/>
              <a:t>more</a:t>
            </a:r>
            <a:r>
              <a:rPr lang="zh-CN" altLang="en-US"/>
              <a:t> </a:t>
            </a:r>
            <a:r>
              <a:rPr lang="en-US" altLang="zh-CN"/>
              <a:t>and</a:t>
            </a:r>
            <a:r>
              <a:rPr lang="zh-CN" altLang="en-US"/>
              <a:t> </a:t>
            </a:r>
            <a:r>
              <a:rPr lang="en-US" altLang="zh-CN"/>
              <a:t>more</a:t>
            </a:r>
            <a:r>
              <a:rPr lang="zh-CN" altLang="en-US"/>
              <a:t> </a:t>
            </a:r>
            <a:r>
              <a:rPr lang="en-US" altLang="zh-CN"/>
              <a:t>distributed</a:t>
            </a:r>
            <a:r>
              <a:rPr lang="zh-CN" altLang="en-US"/>
              <a:t> </a:t>
            </a:r>
            <a:r>
              <a:rPr lang="en-US" altLang="zh-CN"/>
              <a:t>systems</a:t>
            </a:r>
            <a:r>
              <a:rPr lang="zh-CN" altLang="en-US"/>
              <a:t> </a:t>
            </a:r>
            <a:r>
              <a:rPr lang="en-US" altLang="zh-CN"/>
              <a:t>are</a:t>
            </a:r>
            <a:r>
              <a:rPr lang="zh-CN" altLang="en-US"/>
              <a:t> </a:t>
            </a:r>
            <a:r>
              <a:rPr lang="en-US" altLang="zh-CN"/>
              <a:t>suffering</a:t>
            </a:r>
            <a:r>
              <a:rPr lang="zh-CN" altLang="en-US"/>
              <a:t> </a:t>
            </a:r>
            <a:r>
              <a:rPr lang="en-US" altLang="zh-CN"/>
              <a:t>from</a:t>
            </a:r>
            <a:r>
              <a:rPr lang="zh-CN" altLang="en-US"/>
              <a:t> </a:t>
            </a:r>
            <a:r>
              <a:rPr lang="en-US" altLang="zh-CN"/>
              <a:t>the</a:t>
            </a:r>
            <a:r>
              <a:rPr lang="zh-CN" altLang="en-US"/>
              <a:t> </a:t>
            </a:r>
            <a:r>
              <a:rPr lang="en-US" altLang="zh-CN"/>
              <a:t>bottleneck</a:t>
            </a:r>
            <a:r>
              <a:rPr lang="zh-CN" altLang="en-US"/>
              <a:t> </a:t>
            </a:r>
            <a:r>
              <a:rPr lang="en-US" altLang="zh-CN"/>
              <a:t>of</a:t>
            </a:r>
            <a:r>
              <a:rPr lang="zh-CN" altLang="en-US"/>
              <a:t> </a:t>
            </a:r>
            <a:r>
              <a:rPr lang="en-US" altLang="zh-CN"/>
              <a:t>consensus</a:t>
            </a:r>
            <a:r>
              <a:rPr lang="zh-CN" altLang="en-US"/>
              <a:t> </a:t>
            </a:r>
            <a:r>
              <a:rPr lang="en-US" altLang="zh-CN"/>
              <a:t>protocol</a:t>
            </a:r>
            <a:r>
              <a:rPr lang="zh-CN" altLang="en-US"/>
              <a:t> </a:t>
            </a:r>
            <a:r>
              <a:rPr lang="en-US" altLang="zh-CN"/>
              <a:t>they</a:t>
            </a:r>
            <a:r>
              <a:rPr lang="zh-CN" altLang="en-US"/>
              <a:t> </a:t>
            </a:r>
            <a:r>
              <a:rPr lang="en-US" altLang="zh-CN"/>
              <a:t>are</a:t>
            </a:r>
            <a:r>
              <a:rPr lang="zh-CN" altLang="en-US"/>
              <a:t> </a:t>
            </a:r>
            <a:r>
              <a:rPr lang="en-US" altLang="zh-CN"/>
              <a:t>running</a:t>
            </a:r>
            <a:r>
              <a:rPr lang="zh-CN" altLang="en-US"/>
              <a:t> </a:t>
            </a:r>
            <a:r>
              <a:rPr lang="en-US" altLang="zh-CN"/>
              <a:t>atop.</a:t>
            </a:r>
            <a:r>
              <a:rPr lang="zh-CN" altLang="en-US"/>
              <a:t> </a:t>
            </a:r>
            <a:endParaRPr lang="en-US" altLang="zh-CN"/>
          </a:p>
          <a:p>
            <a:r>
              <a:rPr lang="en-US" altLang="zh-CN"/>
              <a:t>Here</a:t>
            </a:r>
            <a:r>
              <a:rPr lang="zh-CN" altLang="en-US"/>
              <a:t> </a:t>
            </a:r>
            <a:r>
              <a:rPr lang="en-US" altLang="zh-CN"/>
              <a:t>we</a:t>
            </a:r>
            <a:r>
              <a:rPr lang="zh-CN" altLang="en-US"/>
              <a:t> </a:t>
            </a:r>
            <a:r>
              <a:rPr lang="en-US" altLang="zh-CN"/>
              <a:t>list</a:t>
            </a:r>
            <a:r>
              <a:rPr lang="zh-CN" altLang="en-US"/>
              <a:t> </a:t>
            </a:r>
            <a:r>
              <a:rPr lang="en-US" altLang="zh-CN"/>
              <a:t>several</a:t>
            </a:r>
            <a:r>
              <a:rPr lang="zh-CN" altLang="en-US"/>
              <a:t> </a:t>
            </a:r>
            <a:r>
              <a:rPr lang="en-US" altLang="zh-CN"/>
              <a:t>typical</a:t>
            </a:r>
            <a:r>
              <a:rPr lang="zh-CN" altLang="en-US"/>
              <a:t> </a:t>
            </a:r>
            <a:r>
              <a:rPr lang="en-US" altLang="zh-CN"/>
              <a:t>examples</a:t>
            </a:r>
            <a:r>
              <a:rPr lang="zh-CN" altLang="en-US"/>
              <a:t> </a:t>
            </a:r>
            <a:r>
              <a:rPr lang="en-US" altLang="zh-CN"/>
              <a:t>reported</a:t>
            </a:r>
            <a:r>
              <a:rPr lang="zh-CN" altLang="en-US"/>
              <a:t> </a:t>
            </a:r>
            <a:r>
              <a:rPr lang="en-US" altLang="zh-CN"/>
              <a:t>in</a:t>
            </a:r>
            <a:r>
              <a:rPr lang="zh-CN" altLang="en-US"/>
              <a:t> </a:t>
            </a:r>
            <a:r>
              <a:rPr lang="en-US" altLang="zh-CN"/>
              <a:t>the</a:t>
            </a:r>
            <a:r>
              <a:rPr lang="zh-CN" altLang="en-US"/>
              <a:t> </a:t>
            </a:r>
            <a:r>
              <a:rPr lang="en-US" altLang="zh-CN"/>
              <a:t>past</a:t>
            </a:r>
            <a:r>
              <a:rPr lang="zh-CN" altLang="en-US"/>
              <a:t> </a:t>
            </a:r>
            <a:r>
              <a:rPr lang="en-US" altLang="zh-CN"/>
              <a:t>5</a:t>
            </a:r>
            <a:r>
              <a:rPr lang="zh-CN" altLang="en-US"/>
              <a:t> </a:t>
            </a:r>
            <a:r>
              <a:rPr lang="en-US" altLang="zh-CN"/>
              <a:t>years.</a:t>
            </a:r>
            <a:r>
              <a:rPr lang="zh-CN" altLang="en-US"/>
              <a:t> </a:t>
            </a:r>
            <a:endParaRPr lang="en-US"/>
          </a:p>
        </p:txBody>
      </p:sp>
      <p:sp>
        <p:nvSpPr>
          <p:cNvPr id="4" name="Slide Number Placeholder 3"/>
          <p:cNvSpPr>
            <a:spLocks noGrp="1"/>
          </p:cNvSpPr>
          <p:nvPr>
            <p:ph type="sldNum" sz="quarter" idx="5"/>
          </p:nvPr>
        </p:nvSpPr>
        <p:spPr/>
        <p:txBody>
          <a:bodyPr/>
          <a:lstStyle/>
          <a:p>
            <a:fld id="{DD31CAE4-F33B-4747-9E76-82983EFFD601}" type="slidenum">
              <a:rPr lang="en-US" smtClean="0"/>
              <a:t>3</a:t>
            </a:fld>
            <a:endParaRPr lang="en-US"/>
          </a:p>
        </p:txBody>
      </p:sp>
    </p:spTree>
    <p:extLst>
      <p:ext uri="{BB962C8B-B14F-4D97-AF65-F5344CB8AC3E}">
        <p14:creationId xmlns:p14="http://schemas.microsoft.com/office/powerpoint/2010/main" val="41435231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a:t>Synchronized</a:t>
            </a:r>
            <a:r>
              <a:rPr lang="zh-CN" altLang="en-US"/>
              <a:t> </a:t>
            </a:r>
            <a:r>
              <a:rPr lang="en-US" altLang="zh-CN"/>
              <a:t>clocks</a:t>
            </a:r>
            <a:r>
              <a:rPr lang="zh-CN" altLang="en-US"/>
              <a:t> </a:t>
            </a:r>
            <a:r>
              <a:rPr lang="en-US" altLang="zh-CN"/>
              <a:t>to</a:t>
            </a:r>
            <a:r>
              <a:rPr lang="zh-CN" altLang="en-US"/>
              <a:t> </a:t>
            </a:r>
            <a:r>
              <a:rPr lang="en-US" altLang="zh-CN"/>
              <a:t>rectify</a:t>
            </a:r>
            <a:r>
              <a:rPr lang="zh-CN" altLang="en-US"/>
              <a:t> </a:t>
            </a:r>
            <a:r>
              <a:rPr lang="en-US" altLang="zh-CN"/>
              <a:t>reordering</a:t>
            </a:r>
          </a:p>
          <a:p>
            <a:pPr marL="228600" indent="-228600">
              <a:buAutoNum type="arabicPeriod"/>
            </a:pPr>
            <a:r>
              <a:rPr lang="en-US" altLang="zh-CN"/>
              <a:t>My</a:t>
            </a:r>
            <a:r>
              <a:rPr lang="zh-CN" altLang="en-US"/>
              <a:t> </a:t>
            </a:r>
            <a:r>
              <a:rPr lang="en-US" altLang="zh-CN"/>
              <a:t>work</a:t>
            </a:r>
            <a:r>
              <a:rPr lang="zh-CN" altLang="en-US"/>
              <a:t> </a:t>
            </a:r>
            <a:r>
              <a:rPr lang="en-US" altLang="zh-CN"/>
              <a:t>is</a:t>
            </a:r>
            <a:r>
              <a:rPr lang="zh-CN" altLang="en-US"/>
              <a:t> </a:t>
            </a:r>
            <a:r>
              <a:rPr lang="en-US" altLang="zh-CN"/>
              <a:t>to</a:t>
            </a:r>
            <a:r>
              <a:rPr lang="zh-CN" altLang="en-US"/>
              <a:t> </a:t>
            </a:r>
            <a:r>
              <a:rPr lang="en-US" altLang="zh-CN"/>
              <a:t>use</a:t>
            </a:r>
            <a:r>
              <a:rPr lang="zh-CN" altLang="en-US"/>
              <a:t> </a:t>
            </a:r>
            <a:r>
              <a:rPr lang="en-US" altLang="zh-CN"/>
              <a:t>synchronized</a:t>
            </a:r>
            <a:r>
              <a:rPr lang="zh-CN" altLang="en-US"/>
              <a:t> </a:t>
            </a:r>
            <a:r>
              <a:rPr lang="en-US" altLang="zh-CN"/>
              <a:t>clocks</a:t>
            </a:r>
            <a:r>
              <a:rPr lang="zh-CN" altLang="en-US"/>
              <a:t> </a:t>
            </a:r>
            <a:r>
              <a:rPr lang="en-US" altLang="zh-CN"/>
              <a:t>to</a:t>
            </a:r>
            <a:r>
              <a:rPr lang="zh-CN" altLang="en-US"/>
              <a:t> </a:t>
            </a:r>
            <a:r>
              <a:rPr lang="en-US" altLang="zh-CN"/>
              <a:t>reduce</a:t>
            </a:r>
            <a:r>
              <a:rPr lang="zh-CN" altLang="en-US"/>
              <a:t> </a:t>
            </a:r>
            <a:r>
              <a:rPr lang="en-US" altLang="zh-CN"/>
              <a:t>message</a:t>
            </a:r>
            <a:r>
              <a:rPr lang="zh-CN" altLang="en-US"/>
              <a:t> </a:t>
            </a:r>
            <a:r>
              <a:rPr lang="en-US" altLang="zh-CN"/>
              <a:t>reordering</a:t>
            </a:r>
            <a:endParaRPr lang="en-US"/>
          </a:p>
        </p:txBody>
      </p:sp>
    </p:spTree>
    <p:extLst>
      <p:ext uri="{BB962C8B-B14F-4D97-AF65-F5344CB8AC3E}">
        <p14:creationId xmlns:p14="http://schemas.microsoft.com/office/powerpoint/2010/main" val="779679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a:t>We</a:t>
            </a:r>
            <a:r>
              <a:rPr lang="zh-CN" altLang="en-US"/>
              <a:t> </a:t>
            </a:r>
            <a:r>
              <a:rPr lang="en-US" altLang="zh-CN"/>
              <a:t>cannot</a:t>
            </a:r>
            <a:r>
              <a:rPr lang="zh-CN" altLang="en-US"/>
              <a:t> </a:t>
            </a:r>
            <a:r>
              <a:rPr lang="en-US" altLang="zh-CN"/>
              <a:t>control</a:t>
            </a:r>
            <a:r>
              <a:rPr lang="zh-CN" altLang="en-US"/>
              <a:t> </a:t>
            </a:r>
            <a:r>
              <a:rPr lang="en-US" altLang="zh-CN"/>
              <a:t>the</a:t>
            </a:r>
            <a:r>
              <a:rPr lang="zh-CN" altLang="en-US"/>
              <a:t> </a:t>
            </a:r>
            <a:r>
              <a:rPr lang="en-US" altLang="zh-CN"/>
              <a:t>arrival</a:t>
            </a:r>
            <a:r>
              <a:rPr lang="zh-CN" altLang="en-US"/>
              <a:t> </a:t>
            </a:r>
            <a:r>
              <a:rPr lang="en-US" altLang="zh-CN"/>
              <a:t>time</a:t>
            </a:r>
            <a:r>
              <a:rPr lang="zh-CN" altLang="en-US"/>
              <a:t> </a:t>
            </a:r>
            <a:r>
              <a:rPr lang="en-US" altLang="zh-CN"/>
              <a:t>of</a:t>
            </a:r>
            <a:r>
              <a:rPr lang="zh-CN" altLang="en-US"/>
              <a:t> </a:t>
            </a:r>
            <a:r>
              <a:rPr lang="en-US" altLang="zh-CN"/>
              <a:t>the</a:t>
            </a:r>
            <a:r>
              <a:rPr lang="zh-CN" altLang="en-US"/>
              <a:t> </a:t>
            </a:r>
            <a:r>
              <a:rPr lang="en-US" altLang="zh-CN"/>
              <a:t>messages</a:t>
            </a:r>
            <a:r>
              <a:rPr lang="zh-CN" altLang="en-US"/>
              <a:t> </a:t>
            </a:r>
            <a:r>
              <a:rPr lang="en-US" altLang="zh-CN"/>
              <a:t>at</a:t>
            </a:r>
            <a:r>
              <a:rPr lang="zh-CN" altLang="en-US"/>
              <a:t> </a:t>
            </a:r>
            <a:r>
              <a:rPr lang="en-US" altLang="zh-CN"/>
              <a:t>each</a:t>
            </a:r>
            <a:r>
              <a:rPr lang="zh-CN" altLang="en-US"/>
              <a:t> </a:t>
            </a:r>
            <a:r>
              <a:rPr lang="en-US" altLang="zh-CN"/>
              <a:t>receiver.</a:t>
            </a:r>
            <a:r>
              <a:rPr lang="zh-CN" altLang="en-US"/>
              <a:t> </a:t>
            </a:r>
            <a:r>
              <a:rPr lang="en-US" altLang="zh-CN"/>
              <a:t>The</a:t>
            </a:r>
            <a:r>
              <a:rPr lang="zh-CN" altLang="en-US"/>
              <a:t> </a:t>
            </a:r>
            <a:r>
              <a:rPr lang="en-US" altLang="zh-CN"/>
              <a:t>messages</a:t>
            </a:r>
            <a:r>
              <a:rPr lang="zh-CN" altLang="en-US"/>
              <a:t> </a:t>
            </a:r>
            <a:r>
              <a:rPr lang="en-US" altLang="zh-CN"/>
              <a:t>can</a:t>
            </a:r>
            <a:r>
              <a:rPr lang="zh-CN" altLang="en-US"/>
              <a:t> </a:t>
            </a:r>
            <a:r>
              <a:rPr lang="en-US" altLang="zh-CN"/>
              <a:t>arrive</a:t>
            </a:r>
            <a:r>
              <a:rPr lang="zh-CN" altLang="en-US"/>
              <a:t> </a:t>
            </a:r>
            <a:r>
              <a:rPr lang="en-US" altLang="zh-CN"/>
              <a:t>at</a:t>
            </a:r>
            <a:r>
              <a:rPr lang="zh-CN" altLang="en-US"/>
              <a:t> </a:t>
            </a:r>
            <a:r>
              <a:rPr lang="en-US" altLang="zh-CN"/>
              <a:t>the</a:t>
            </a:r>
            <a:r>
              <a:rPr lang="zh-CN" altLang="en-US"/>
              <a:t> </a:t>
            </a:r>
            <a:r>
              <a:rPr lang="en-US" altLang="zh-CN"/>
              <a:t>receivers</a:t>
            </a:r>
            <a:r>
              <a:rPr lang="zh-CN" altLang="en-US"/>
              <a:t> </a:t>
            </a:r>
            <a:r>
              <a:rPr lang="en-US" altLang="zh-CN"/>
              <a:t>at</a:t>
            </a:r>
            <a:r>
              <a:rPr lang="zh-CN" altLang="en-US"/>
              <a:t> </a:t>
            </a:r>
            <a:r>
              <a:rPr lang="en-US" altLang="zh-CN"/>
              <a:t>unpredictable</a:t>
            </a:r>
            <a:r>
              <a:rPr lang="zh-CN" altLang="en-US"/>
              <a:t> </a:t>
            </a:r>
            <a:r>
              <a:rPr lang="en-US" altLang="zh-CN"/>
              <a:t>times.</a:t>
            </a:r>
            <a:r>
              <a:rPr lang="zh-CN" altLang="en-US"/>
              <a:t> </a:t>
            </a:r>
            <a:endParaRPr lang="en-US" altLang="zh-CN"/>
          </a:p>
          <a:p>
            <a:endParaRPr lang="en-US" altLang="zh-CN"/>
          </a:p>
          <a:p>
            <a:r>
              <a:rPr lang="en-US" altLang="zh-CN"/>
              <a:t>But</a:t>
            </a:r>
            <a:r>
              <a:rPr lang="zh-CN" altLang="en-US"/>
              <a:t> </a:t>
            </a:r>
            <a:r>
              <a:rPr lang="en-US" altLang="zh-CN"/>
              <a:t>since</a:t>
            </a:r>
            <a:r>
              <a:rPr lang="zh-CN" altLang="en-US"/>
              <a:t> </a:t>
            </a:r>
            <a:r>
              <a:rPr lang="en-US" altLang="zh-CN"/>
              <a:t>the</a:t>
            </a:r>
            <a:r>
              <a:rPr lang="zh-CN" altLang="en-US"/>
              <a:t> </a:t>
            </a:r>
            <a:r>
              <a:rPr lang="en-US" altLang="zh-CN"/>
              <a:t>receivers</a:t>
            </a:r>
            <a:r>
              <a:rPr lang="zh-CN" altLang="en-US"/>
              <a:t> </a:t>
            </a:r>
            <a:r>
              <a:rPr lang="en-US" altLang="zh-CN"/>
              <a:t>are</a:t>
            </a:r>
            <a:r>
              <a:rPr lang="zh-CN" altLang="en-US"/>
              <a:t> </a:t>
            </a:r>
            <a:r>
              <a:rPr lang="en-US" altLang="zh-CN"/>
              <a:t>sharing</a:t>
            </a:r>
            <a:r>
              <a:rPr lang="zh-CN" altLang="en-US"/>
              <a:t> </a:t>
            </a:r>
            <a:r>
              <a:rPr lang="en-US" altLang="zh-CN"/>
              <a:t>the</a:t>
            </a:r>
            <a:r>
              <a:rPr lang="zh-CN" altLang="en-US"/>
              <a:t> </a:t>
            </a:r>
            <a:r>
              <a:rPr lang="en-US" altLang="zh-CN"/>
              <a:t>same</a:t>
            </a:r>
            <a:r>
              <a:rPr lang="zh-CN" altLang="en-US"/>
              <a:t> </a:t>
            </a:r>
            <a:r>
              <a:rPr lang="en-US" altLang="zh-CN"/>
              <a:t>timeline,</a:t>
            </a:r>
            <a:r>
              <a:rPr lang="zh-CN" altLang="en-US"/>
              <a:t> </a:t>
            </a:r>
            <a:endParaRPr lang="en-US" altLang="zh-CN"/>
          </a:p>
          <a:p>
            <a:r>
              <a:rPr lang="en-US" altLang="zh-CN"/>
              <a:t>we</a:t>
            </a:r>
            <a:r>
              <a:rPr lang="zh-CN" altLang="en-US"/>
              <a:t> </a:t>
            </a:r>
            <a:r>
              <a:rPr lang="en-US" altLang="zh-CN"/>
              <a:t>can</a:t>
            </a:r>
            <a:r>
              <a:rPr lang="zh-CN" altLang="en-US"/>
              <a:t> </a:t>
            </a:r>
            <a:r>
              <a:rPr lang="en-US" altLang="zh-CN"/>
              <a:t>make</a:t>
            </a:r>
            <a:r>
              <a:rPr lang="zh-CN" altLang="en-US"/>
              <a:t> </a:t>
            </a:r>
            <a:r>
              <a:rPr lang="en-US" altLang="zh-CN"/>
              <a:t>each</a:t>
            </a:r>
            <a:r>
              <a:rPr lang="zh-CN" altLang="en-US"/>
              <a:t> </a:t>
            </a:r>
            <a:r>
              <a:rPr lang="en-US" altLang="zh-CN"/>
              <a:t>receiver</a:t>
            </a:r>
            <a:r>
              <a:rPr lang="zh-CN" altLang="en-US"/>
              <a:t> </a:t>
            </a:r>
            <a:r>
              <a:rPr lang="en-US" altLang="zh-CN"/>
              <a:t>to</a:t>
            </a:r>
            <a:r>
              <a:rPr lang="zh-CN" altLang="en-US"/>
              <a:t> </a:t>
            </a:r>
            <a:r>
              <a:rPr lang="en-US" altLang="zh-CN"/>
              <a:t>hold</a:t>
            </a:r>
            <a:r>
              <a:rPr lang="zh-CN" altLang="en-US"/>
              <a:t> </a:t>
            </a:r>
            <a:r>
              <a:rPr lang="en-US" altLang="zh-CN"/>
              <a:t>the</a:t>
            </a:r>
            <a:r>
              <a:rPr lang="zh-CN" altLang="en-US"/>
              <a:t> </a:t>
            </a:r>
            <a:r>
              <a:rPr lang="en-US" altLang="zh-CN"/>
              <a:t>messages</a:t>
            </a:r>
            <a:r>
              <a:rPr lang="zh-CN" altLang="en-US"/>
              <a:t> </a:t>
            </a:r>
            <a:r>
              <a:rPr lang="en-US" altLang="zh-CN"/>
              <a:t>and</a:t>
            </a:r>
            <a:r>
              <a:rPr lang="zh-CN" altLang="en-US"/>
              <a:t> </a:t>
            </a:r>
            <a:r>
              <a:rPr lang="en-US" altLang="zh-CN"/>
              <a:t>process</a:t>
            </a:r>
            <a:r>
              <a:rPr lang="zh-CN" altLang="en-US"/>
              <a:t> </a:t>
            </a:r>
            <a:r>
              <a:rPr lang="en-US" altLang="zh-CN"/>
              <a:t>the</a:t>
            </a:r>
            <a:r>
              <a:rPr lang="zh-CN" altLang="en-US"/>
              <a:t> </a:t>
            </a:r>
            <a:r>
              <a:rPr lang="en-US" altLang="zh-CN"/>
              <a:t>message</a:t>
            </a:r>
            <a:r>
              <a:rPr lang="zh-CN" altLang="en-US"/>
              <a:t> </a:t>
            </a:r>
            <a:r>
              <a:rPr lang="en-US" altLang="zh-CN"/>
              <a:t>at</a:t>
            </a:r>
            <a:r>
              <a:rPr lang="zh-CN" altLang="en-US"/>
              <a:t> </a:t>
            </a:r>
            <a:r>
              <a:rPr lang="en-US" altLang="zh-CN"/>
              <a:t>the</a:t>
            </a:r>
            <a:r>
              <a:rPr lang="zh-CN" altLang="en-US"/>
              <a:t> </a:t>
            </a:r>
            <a:r>
              <a:rPr lang="en-US" altLang="zh-CN"/>
              <a:t>same</a:t>
            </a:r>
            <a:r>
              <a:rPr lang="zh-CN" altLang="en-US"/>
              <a:t> </a:t>
            </a:r>
            <a:r>
              <a:rPr lang="en-US" altLang="zh-CN"/>
              <a:t>time</a:t>
            </a:r>
          </a:p>
          <a:p>
            <a:endParaRPr lang="en-US"/>
          </a:p>
          <a:p>
            <a:r>
              <a:rPr lang="en-US"/>
              <a:t>Say: DOM reduces reordering, but DOM is a best-effort primitive: loss, delays are possible.</a:t>
            </a:r>
          </a:p>
        </p:txBody>
      </p:sp>
      <p:sp>
        <p:nvSpPr>
          <p:cNvPr id="4" name="Slide Number Placeholder 3"/>
          <p:cNvSpPr>
            <a:spLocks noGrp="1"/>
          </p:cNvSpPr>
          <p:nvPr>
            <p:ph type="sldNum" sz="quarter" idx="5"/>
          </p:nvPr>
        </p:nvSpPr>
        <p:spPr/>
        <p:txBody>
          <a:bodyPr/>
          <a:lstStyle/>
          <a:p>
            <a:fld id="{496EF7A7-27AB-6E4C-AB55-71A628D244D1}" type="slidenum">
              <a:rPr lang="en-US" smtClean="0"/>
              <a:t>31</a:t>
            </a:fld>
            <a:endParaRPr lang="en-US"/>
          </a:p>
        </p:txBody>
      </p:sp>
    </p:spTree>
    <p:extLst>
      <p:ext uri="{BB962C8B-B14F-4D97-AF65-F5344CB8AC3E}">
        <p14:creationId xmlns:p14="http://schemas.microsoft.com/office/powerpoint/2010/main" val="3693459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a:t>Stateless</a:t>
            </a:r>
            <a:r>
              <a:rPr lang="en-US" altLang="zh-CN">
                <a:sym typeface="Wingdings" pitchFamily="2" charset="2"/>
              </a:rPr>
              <a:t></a:t>
            </a:r>
            <a:r>
              <a:rPr lang="zh-CN" altLang="en-US">
                <a:sym typeface="Wingdings" pitchFamily="2" charset="2"/>
              </a:rPr>
              <a:t> </a:t>
            </a:r>
            <a:r>
              <a:rPr lang="en-US" altLang="zh-CN">
                <a:sym typeface="Wingdings" pitchFamily="2" charset="2"/>
              </a:rPr>
              <a:t>failure</a:t>
            </a:r>
            <a:r>
              <a:rPr lang="zh-CN" altLang="en-US">
                <a:sym typeface="Wingdings" pitchFamily="2" charset="2"/>
              </a:rPr>
              <a:t> </a:t>
            </a:r>
            <a:r>
              <a:rPr lang="en-US" altLang="zh-CN">
                <a:sym typeface="Wingdings" pitchFamily="2" charset="2"/>
              </a:rPr>
              <a:t>does</a:t>
            </a:r>
            <a:r>
              <a:rPr lang="zh-CN" altLang="en-US">
                <a:sym typeface="Wingdings" pitchFamily="2" charset="2"/>
              </a:rPr>
              <a:t> </a:t>
            </a:r>
            <a:r>
              <a:rPr lang="en-US" altLang="zh-CN">
                <a:sym typeface="Wingdings" pitchFamily="2" charset="2"/>
              </a:rPr>
              <a:t>not</a:t>
            </a:r>
            <a:r>
              <a:rPr lang="zh-CN" altLang="en-US">
                <a:sym typeface="Wingdings" pitchFamily="2" charset="2"/>
              </a:rPr>
              <a:t> </a:t>
            </a:r>
            <a:r>
              <a:rPr lang="en-US" altLang="zh-CN">
                <a:sym typeface="Wingdings" pitchFamily="2" charset="2"/>
              </a:rPr>
              <a:t>bother</a:t>
            </a:r>
          </a:p>
          <a:p>
            <a:pPr marL="228600" indent="-228600">
              <a:buAutoNum type="arabicPeriod"/>
            </a:pPr>
            <a:endParaRPr lang="en-US">
              <a:sym typeface="Wingdings" pitchFamily="2" charset="2"/>
            </a:endParaRPr>
          </a:p>
          <a:p>
            <a:pPr marL="228600" indent="-228600">
              <a:buAutoNum type="arabicPeriod"/>
            </a:pPr>
            <a:r>
              <a:rPr lang="en-US" altLang="zh-CN">
                <a:sym typeface="Wingdings" pitchFamily="2" charset="2"/>
              </a:rPr>
              <a:t>Add</a:t>
            </a:r>
            <a:r>
              <a:rPr lang="zh-CN" altLang="en-US">
                <a:sym typeface="Wingdings" pitchFamily="2" charset="2"/>
              </a:rPr>
              <a:t> </a:t>
            </a:r>
            <a:r>
              <a:rPr lang="en-US" altLang="zh-CN">
                <a:sym typeface="Wingdings" pitchFamily="2" charset="2"/>
              </a:rPr>
              <a:t>two</a:t>
            </a:r>
            <a:r>
              <a:rPr lang="zh-CN" altLang="en-US">
                <a:sym typeface="Wingdings" pitchFamily="2" charset="2"/>
              </a:rPr>
              <a:t> </a:t>
            </a:r>
            <a:r>
              <a:rPr lang="en-US" altLang="zh-CN">
                <a:sym typeface="Wingdings" pitchFamily="2" charset="2"/>
              </a:rPr>
              <a:t>other</a:t>
            </a:r>
            <a:r>
              <a:rPr lang="zh-CN" altLang="en-US">
                <a:sym typeface="Wingdings" pitchFamily="2" charset="2"/>
              </a:rPr>
              <a:t> </a:t>
            </a:r>
            <a:r>
              <a:rPr lang="en-US" altLang="zh-CN">
                <a:sym typeface="Wingdings" pitchFamily="2" charset="2"/>
              </a:rPr>
              <a:t>figures:</a:t>
            </a:r>
            <a:r>
              <a:rPr lang="zh-CN" altLang="en-US">
                <a:sym typeface="Wingdings" pitchFamily="2" charset="2"/>
              </a:rPr>
              <a:t> </a:t>
            </a:r>
            <a:r>
              <a:rPr lang="en-US" altLang="zh-CN">
                <a:sym typeface="Wingdings" pitchFamily="2" charset="2"/>
              </a:rPr>
              <a:t>fast</a:t>
            </a:r>
            <a:r>
              <a:rPr lang="zh-CN" altLang="en-US">
                <a:sym typeface="Wingdings" pitchFamily="2" charset="2"/>
              </a:rPr>
              <a:t> </a:t>
            </a:r>
            <a:r>
              <a:rPr lang="en-US" altLang="zh-CN">
                <a:sym typeface="Wingdings" pitchFamily="2" charset="2"/>
              </a:rPr>
              <a:t>path,</a:t>
            </a:r>
            <a:r>
              <a:rPr lang="zh-CN" altLang="en-US">
                <a:sym typeface="Wingdings" pitchFamily="2" charset="2"/>
              </a:rPr>
              <a:t> </a:t>
            </a:r>
            <a:r>
              <a:rPr lang="en-US" altLang="zh-CN">
                <a:sym typeface="Wingdings" pitchFamily="2" charset="2"/>
              </a:rPr>
              <a:t>slow</a:t>
            </a:r>
            <a:r>
              <a:rPr lang="zh-CN" altLang="en-US">
                <a:sym typeface="Wingdings" pitchFamily="2" charset="2"/>
              </a:rPr>
              <a:t> </a:t>
            </a:r>
            <a:r>
              <a:rPr lang="en-US" altLang="zh-CN">
                <a:sym typeface="Wingdings" pitchFamily="2" charset="2"/>
              </a:rPr>
              <a:t>path</a:t>
            </a:r>
            <a:endParaRPr lang="en-US"/>
          </a:p>
        </p:txBody>
      </p:sp>
    </p:spTree>
    <p:extLst>
      <p:ext uri="{BB962C8B-B14F-4D97-AF65-F5344CB8AC3E}">
        <p14:creationId xmlns:p14="http://schemas.microsoft.com/office/powerpoint/2010/main" val="1803089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dirty="0"/>
              <a:t>This</a:t>
            </a:r>
            <a:r>
              <a:rPr lang="zh-CN" altLang="en-US" dirty="0"/>
              <a:t> </a:t>
            </a:r>
            <a:r>
              <a:rPr lang="en-US" altLang="zh-CN" dirty="0"/>
              <a:t>evaluation</a:t>
            </a:r>
            <a:r>
              <a:rPr lang="zh-CN" altLang="en-US" dirty="0"/>
              <a:t> </a:t>
            </a:r>
            <a:r>
              <a:rPr lang="en-US" altLang="zh-CN" dirty="0"/>
              <a:t>and</a:t>
            </a:r>
            <a:r>
              <a:rPr lang="zh-CN" altLang="en-US" dirty="0"/>
              <a:t> </a:t>
            </a:r>
            <a:r>
              <a:rPr lang="en-US" altLang="zh-CN" dirty="0"/>
              <a:t>the</a:t>
            </a:r>
            <a:r>
              <a:rPr lang="zh-CN" altLang="en-US" dirty="0"/>
              <a:t> </a:t>
            </a:r>
            <a:r>
              <a:rPr lang="en-US" altLang="zh-CN" dirty="0"/>
              <a:t>next</a:t>
            </a:r>
            <a:r>
              <a:rPr lang="zh-CN" altLang="en-US" dirty="0"/>
              <a:t> </a:t>
            </a:r>
            <a:r>
              <a:rPr lang="en-US" altLang="zh-CN" dirty="0"/>
              <a:t>evaluation</a:t>
            </a:r>
            <a:r>
              <a:rPr lang="zh-CN" altLang="en-US" dirty="0"/>
              <a:t> </a:t>
            </a:r>
            <a:r>
              <a:rPr lang="en-US" altLang="zh-CN" dirty="0"/>
              <a:t>aim</a:t>
            </a:r>
            <a:r>
              <a:rPr lang="zh-CN" altLang="en-US" dirty="0"/>
              <a:t> </a:t>
            </a:r>
            <a:r>
              <a:rPr lang="en-US" altLang="zh-CN" dirty="0"/>
              <a:t>to</a:t>
            </a:r>
            <a:r>
              <a:rPr lang="zh-CN" altLang="en-US" dirty="0"/>
              <a:t> </a:t>
            </a:r>
            <a:r>
              <a:rPr lang="en-US" altLang="zh-CN" dirty="0"/>
              <a:t>show</a:t>
            </a:r>
            <a:r>
              <a:rPr lang="zh-CN" altLang="en-US" dirty="0"/>
              <a:t> </a:t>
            </a:r>
            <a:r>
              <a:rPr lang="en-US" altLang="zh-CN" dirty="0"/>
              <a:t>the</a:t>
            </a:r>
            <a:r>
              <a:rPr lang="zh-CN" altLang="en-US" dirty="0"/>
              <a:t> </a:t>
            </a:r>
            <a:r>
              <a:rPr lang="en-US" altLang="zh-CN" dirty="0"/>
              <a:t>benefit</a:t>
            </a:r>
            <a:r>
              <a:rPr lang="zh-CN" altLang="en-US" dirty="0"/>
              <a:t> </a:t>
            </a:r>
            <a:r>
              <a:rPr lang="en-US" altLang="zh-CN" dirty="0"/>
              <a:t>to</a:t>
            </a:r>
            <a:r>
              <a:rPr lang="zh-CN" altLang="en-US" dirty="0"/>
              <a:t> </a:t>
            </a:r>
            <a:r>
              <a:rPr lang="en-US" altLang="zh-CN" dirty="0"/>
              <a:t>have</a:t>
            </a:r>
            <a:r>
              <a:rPr lang="zh-CN" altLang="en-US" dirty="0"/>
              <a:t> </a:t>
            </a:r>
            <a:r>
              <a:rPr lang="en-US" altLang="zh-CN" dirty="0"/>
              <a:t>stateless</a:t>
            </a:r>
            <a:r>
              <a:rPr lang="zh-CN" altLang="en-US" dirty="0"/>
              <a:t> </a:t>
            </a:r>
            <a:r>
              <a:rPr lang="en-US" altLang="zh-CN" dirty="0"/>
              <a:t>proxies:</a:t>
            </a:r>
            <a:r>
              <a:rPr lang="zh-CN" altLang="en-US" dirty="0"/>
              <a:t> </a:t>
            </a:r>
            <a:r>
              <a:rPr lang="en-US" altLang="zh-CN" dirty="0" err="1"/>
              <a:t>NOPaxos</a:t>
            </a:r>
            <a:r>
              <a:rPr lang="zh-CN" altLang="en-US" dirty="0"/>
              <a:t> </a:t>
            </a:r>
            <a:r>
              <a:rPr lang="en-US" altLang="zh-CN" dirty="0"/>
              <a:t>does</a:t>
            </a:r>
            <a:r>
              <a:rPr lang="zh-CN" altLang="en-US" dirty="0"/>
              <a:t> </a:t>
            </a:r>
            <a:r>
              <a:rPr lang="en-US" altLang="zh-CN" dirty="0"/>
              <a:t>not</a:t>
            </a:r>
            <a:r>
              <a:rPr lang="zh-CN" altLang="en-US" dirty="0"/>
              <a:t> </a:t>
            </a:r>
            <a:r>
              <a:rPr lang="en-US" altLang="zh-CN" dirty="0"/>
              <a:t>have</a:t>
            </a:r>
            <a:r>
              <a:rPr lang="zh-CN" altLang="en-US" dirty="0"/>
              <a:t> </a:t>
            </a:r>
            <a:r>
              <a:rPr lang="en-US" altLang="zh-CN" dirty="0"/>
              <a:t>such</a:t>
            </a:r>
            <a:r>
              <a:rPr lang="zh-CN" altLang="en-US" dirty="0"/>
              <a:t> </a:t>
            </a:r>
            <a:r>
              <a:rPr lang="en-US" altLang="zh-CN" dirty="0"/>
              <a:t>proxies,</a:t>
            </a:r>
            <a:r>
              <a:rPr lang="zh-CN" altLang="en-US" dirty="0"/>
              <a:t> </a:t>
            </a:r>
            <a:r>
              <a:rPr lang="en-US" altLang="zh-CN" dirty="0"/>
              <a:t>so</a:t>
            </a:r>
            <a:r>
              <a:rPr lang="zh-CN" altLang="en-US" dirty="0"/>
              <a:t> </a:t>
            </a:r>
            <a:r>
              <a:rPr lang="en-US" altLang="zh-CN" dirty="0"/>
              <a:t>its</a:t>
            </a:r>
            <a:r>
              <a:rPr lang="zh-CN" altLang="en-US" dirty="0"/>
              <a:t> </a:t>
            </a:r>
            <a:r>
              <a:rPr lang="en-US" altLang="zh-CN" dirty="0"/>
              <a:t>clients</a:t>
            </a:r>
            <a:r>
              <a:rPr lang="zh-CN" altLang="en-US" dirty="0"/>
              <a:t> </a:t>
            </a:r>
            <a:r>
              <a:rPr lang="en-US" altLang="zh-CN" dirty="0"/>
              <a:t>become</a:t>
            </a:r>
            <a:r>
              <a:rPr lang="zh-CN" altLang="en-US" dirty="0"/>
              <a:t> </a:t>
            </a:r>
            <a:r>
              <a:rPr lang="en-US" altLang="zh-CN" dirty="0"/>
              <a:t>the</a:t>
            </a:r>
            <a:r>
              <a:rPr lang="zh-CN" altLang="en-US" dirty="0"/>
              <a:t> </a:t>
            </a:r>
            <a:r>
              <a:rPr lang="en-US" altLang="zh-CN" dirty="0"/>
              <a:t>bottleneck</a:t>
            </a:r>
            <a:r>
              <a:rPr lang="zh-CN" altLang="en-US" dirty="0"/>
              <a:t> </a:t>
            </a:r>
            <a:r>
              <a:rPr lang="en-US" altLang="zh-CN" dirty="0"/>
              <a:t>in</a:t>
            </a:r>
            <a:r>
              <a:rPr lang="zh-CN" altLang="en-US" dirty="0"/>
              <a:t> </a:t>
            </a:r>
            <a:r>
              <a:rPr lang="en-US" altLang="zh-CN" dirty="0"/>
              <a:t>open-loop</a:t>
            </a:r>
            <a:r>
              <a:rPr lang="zh-CN" altLang="en-US" dirty="0"/>
              <a:t> </a:t>
            </a:r>
            <a:r>
              <a:rPr lang="en-US" altLang="zh-CN" dirty="0"/>
              <a:t>tests.</a:t>
            </a:r>
            <a:r>
              <a:rPr lang="zh-CN" altLang="en-US" dirty="0"/>
              <a:t> </a:t>
            </a:r>
            <a:endParaRPr lang="en-US" altLang="zh-CN" dirty="0"/>
          </a:p>
          <a:p>
            <a:pPr marL="228600" indent="-228600">
              <a:buAutoNum type="arabicPeriod"/>
            </a:pPr>
            <a:r>
              <a:rPr lang="en-US" altLang="zh-CN"/>
              <a:t>The</a:t>
            </a:r>
            <a:r>
              <a:rPr lang="zh-CN" altLang="en-US"/>
              <a:t> </a:t>
            </a:r>
            <a:r>
              <a:rPr lang="en-US" altLang="zh-CN"/>
              <a:t>next</a:t>
            </a:r>
            <a:r>
              <a:rPr lang="zh-CN" altLang="en-US"/>
              <a:t> </a:t>
            </a:r>
            <a:r>
              <a:rPr lang="en-US" altLang="zh-CN"/>
              <a:t>slide</a:t>
            </a:r>
            <a:r>
              <a:rPr lang="zh-CN" altLang="en-US"/>
              <a:t> </a:t>
            </a:r>
            <a:r>
              <a:rPr lang="en-US" altLang="zh-CN"/>
              <a:t>shows</a:t>
            </a:r>
            <a:r>
              <a:rPr lang="zh-CN" altLang="en-US"/>
              <a:t> </a:t>
            </a:r>
            <a:r>
              <a:rPr lang="en-US" altLang="zh-CN"/>
              <a:t>proxies’</a:t>
            </a:r>
            <a:r>
              <a:rPr lang="zh-CN" altLang="en-US"/>
              <a:t> </a:t>
            </a:r>
            <a:r>
              <a:rPr lang="en-US" altLang="zh-CN"/>
              <a:t>benefit</a:t>
            </a:r>
            <a:r>
              <a:rPr lang="zh-CN" altLang="en-US"/>
              <a:t> </a:t>
            </a:r>
            <a:r>
              <a:rPr lang="en-US" altLang="zh-CN"/>
              <a:t>in</a:t>
            </a:r>
            <a:r>
              <a:rPr lang="zh-CN" altLang="en-US"/>
              <a:t> </a:t>
            </a:r>
            <a:r>
              <a:rPr lang="en-US" altLang="zh-CN"/>
              <a:t>saving</a:t>
            </a:r>
            <a:r>
              <a:rPr lang="zh-CN" altLang="en-US"/>
              <a:t> </a:t>
            </a:r>
            <a:r>
              <a:rPr lang="en-US" altLang="zh-CN"/>
              <a:t>CPU</a:t>
            </a:r>
            <a:r>
              <a:rPr lang="zh-CN" altLang="en-US"/>
              <a:t> </a:t>
            </a:r>
            <a:r>
              <a:rPr lang="en-US" altLang="zh-CN"/>
              <a:t>cost,</a:t>
            </a:r>
            <a:r>
              <a:rPr lang="zh-CN" altLang="en-US"/>
              <a:t> </a:t>
            </a:r>
            <a:r>
              <a:rPr lang="en-US" altLang="zh-CN"/>
              <a:t>improving</a:t>
            </a:r>
            <a:r>
              <a:rPr lang="zh-CN" altLang="en-US"/>
              <a:t> </a:t>
            </a:r>
            <a:r>
              <a:rPr lang="en-US" altLang="zh-CN"/>
              <a:t>single-client’s</a:t>
            </a:r>
            <a:r>
              <a:rPr lang="zh-CN" altLang="en-US"/>
              <a:t> </a:t>
            </a:r>
            <a:r>
              <a:rPr lang="en-US" altLang="zh-CN"/>
              <a:t>throughput</a:t>
            </a:r>
            <a:r>
              <a:rPr lang="zh-CN" altLang="en-US"/>
              <a:t> </a:t>
            </a:r>
            <a:r>
              <a:rPr lang="en-US" altLang="zh-CN"/>
              <a:t>and</a:t>
            </a:r>
            <a:r>
              <a:rPr lang="zh-CN" altLang="en-US"/>
              <a:t> </a:t>
            </a:r>
            <a:r>
              <a:rPr lang="en-US" altLang="zh-CN"/>
              <a:t>reducing</a:t>
            </a:r>
            <a:r>
              <a:rPr lang="zh-CN" altLang="en-US"/>
              <a:t> </a:t>
            </a:r>
            <a:r>
              <a:rPr lang="en-US" altLang="zh-CN"/>
              <a:t>its</a:t>
            </a:r>
            <a:r>
              <a:rPr lang="zh-CN" altLang="en-US"/>
              <a:t> </a:t>
            </a:r>
            <a:r>
              <a:rPr lang="en-US" altLang="zh-CN"/>
              <a:t>latency.</a:t>
            </a:r>
            <a:endParaRPr lang="en-US" altLang="zh-CN" dirty="0"/>
          </a:p>
        </p:txBody>
      </p:sp>
    </p:spTree>
    <p:extLst>
      <p:ext uri="{BB962C8B-B14F-4D97-AF65-F5344CB8AC3E}">
        <p14:creationId xmlns:p14="http://schemas.microsoft.com/office/powerpoint/2010/main" val="3000780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21189128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t>Move</a:t>
            </a:r>
            <a:r>
              <a:rPr lang="zh-CN" altLang="en-US"/>
              <a:t> </a:t>
            </a:r>
            <a:r>
              <a:rPr lang="en-US" altLang="zh-CN"/>
              <a:t>to</a:t>
            </a:r>
            <a:r>
              <a:rPr lang="zh-CN" altLang="en-US"/>
              <a:t> </a:t>
            </a:r>
            <a:r>
              <a:rPr lang="en-US" altLang="zh-CN"/>
              <a:t>backup</a:t>
            </a:r>
            <a:r>
              <a:rPr lang="zh-CN" altLang="en-US"/>
              <a:t> </a:t>
            </a:r>
            <a:r>
              <a:rPr lang="en-US" altLang="zh-CN"/>
              <a:t>slides</a:t>
            </a:r>
            <a:endParaRPr lang="en-US"/>
          </a:p>
        </p:txBody>
      </p:sp>
    </p:spTree>
    <p:extLst>
      <p:ext uri="{BB962C8B-B14F-4D97-AF65-F5344CB8AC3E}">
        <p14:creationId xmlns:p14="http://schemas.microsoft.com/office/powerpoint/2010/main" val="2628593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3377564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2709638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r>
              <a:rPr lang="en-US" altLang="zh-CN"/>
              <a:t>Just</a:t>
            </a:r>
            <a:r>
              <a:rPr lang="zh-CN" altLang="en-US"/>
              <a:t> </a:t>
            </a:r>
            <a:r>
              <a:rPr lang="en-US" altLang="zh-CN"/>
              <a:t>as</a:t>
            </a:r>
            <a:r>
              <a:rPr lang="zh-CN" altLang="en-US"/>
              <a:t> </a:t>
            </a:r>
            <a:r>
              <a:rPr lang="en-US" altLang="zh-CN"/>
              <a:t>the</a:t>
            </a:r>
            <a:r>
              <a:rPr lang="zh-CN" altLang="en-US"/>
              <a:t> </a:t>
            </a:r>
            <a:r>
              <a:rPr lang="en-US" altLang="zh-CN"/>
              <a:t>backup,</a:t>
            </a:r>
            <a:r>
              <a:rPr lang="zh-CN" altLang="en-US"/>
              <a:t> </a:t>
            </a:r>
            <a:r>
              <a:rPr lang="en-US" altLang="zh-CN"/>
              <a:t>in</a:t>
            </a:r>
            <a:r>
              <a:rPr lang="zh-CN" altLang="en-US"/>
              <a:t> </a:t>
            </a:r>
            <a:r>
              <a:rPr lang="en-US" altLang="zh-CN"/>
              <a:t>case</a:t>
            </a:r>
            <a:r>
              <a:rPr lang="zh-CN" altLang="en-US"/>
              <a:t> </a:t>
            </a:r>
            <a:r>
              <a:rPr lang="en-US" altLang="zh-CN"/>
              <a:t>some</a:t>
            </a:r>
            <a:r>
              <a:rPr lang="zh-CN" altLang="en-US"/>
              <a:t> </a:t>
            </a:r>
            <a:r>
              <a:rPr lang="en-US" altLang="zh-CN"/>
              <a:t>audience</a:t>
            </a:r>
            <a:r>
              <a:rPr lang="zh-CN" altLang="en-US"/>
              <a:t> </a:t>
            </a:r>
            <a:r>
              <a:rPr lang="en-US" altLang="zh-CN"/>
              <a:t>are</a:t>
            </a:r>
            <a:r>
              <a:rPr lang="zh-CN" altLang="en-US"/>
              <a:t> </a:t>
            </a:r>
            <a:r>
              <a:rPr lang="en-US" altLang="zh-CN"/>
              <a:t>interested</a:t>
            </a:r>
            <a:r>
              <a:rPr lang="zh-CN" altLang="en-US"/>
              <a:t> </a:t>
            </a:r>
            <a:r>
              <a:rPr lang="en-US" altLang="zh-CN"/>
              <a:t>in</a:t>
            </a:r>
            <a:r>
              <a:rPr lang="zh-CN" altLang="en-US"/>
              <a:t> </a:t>
            </a:r>
            <a:r>
              <a:rPr lang="en-US" altLang="zh-CN"/>
              <a:t>failure</a:t>
            </a:r>
            <a:r>
              <a:rPr lang="zh-CN" altLang="en-US"/>
              <a:t> </a:t>
            </a:r>
            <a:r>
              <a:rPr lang="en-US" altLang="zh-CN"/>
              <a:t>recovery</a:t>
            </a:r>
            <a:r>
              <a:rPr lang="zh-CN" altLang="en-US"/>
              <a:t> </a:t>
            </a:r>
            <a:r>
              <a:rPr lang="en-US" altLang="zh-CN"/>
              <a:t>performance</a:t>
            </a:r>
            <a:endParaRPr lang="en-US"/>
          </a:p>
        </p:txBody>
      </p:sp>
    </p:spTree>
    <p:extLst>
      <p:ext uri="{BB962C8B-B14F-4D97-AF65-F5344CB8AC3E}">
        <p14:creationId xmlns:p14="http://schemas.microsoft.com/office/powerpoint/2010/main" val="28092558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ltLang="zh-CN"/>
              <a:t>Just</a:t>
            </a:r>
            <a:r>
              <a:rPr lang="zh-CN" altLang="en-US"/>
              <a:t> </a:t>
            </a:r>
            <a:r>
              <a:rPr lang="en-US" altLang="zh-CN"/>
              <a:t>as</a:t>
            </a:r>
            <a:r>
              <a:rPr lang="zh-CN" altLang="en-US"/>
              <a:t> </a:t>
            </a:r>
            <a:r>
              <a:rPr lang="en-US" altLang="zh-CN"/>
              <a:t>the</a:t>
            </a:r>
            <a:r>
              <a:rPr lang="zh-CN" altLang="en-US"/>
              <a:t> </a:t>
            </a:r>
            <a:r>
              <a:rPr lang="en-US" altLang="zh-CN"/>
              <a:t>backup,</a:t>
            </a:r>
            <a:r>
              <a:rPr lang="zh-CN" altLang="en-US"/>
              <a:t> </a:t>
            </a:r>
            <a:r>
              <a:rPr lang="en-US" altLang="zh-CN"/>
              <a:t>in</a:t>
            </a:r>
            <a:r>
              <a:rPr lang="zh-CN" altLang="en-US"/>
              <a:t> </a:t>
            </a:r>
            <a:r>
              <a:rPr lang="en-US" altLang="zh-CN"/>
              <a:t>case</a:t>
            </a:r>
            <a:r>
              <a:rPr lang="zh-CN" altLang="en-US"/>
              <a:t> </a:t>
            </a:r>
            <a:r>
              <a:rPr lang="en-US" altLang="zh-CN"/>
              <a:t>some</a:t>
            </a:r>
            <a:r>
              <a:rPr lang="zh-CN" altLang="en-US"/>
              <a:t> </a:t>
            </a:r>
            <a:r>
              <a:rPr lang="en-US" altLang="zh-CN"/>
              <a:t>audience</a:t>
            </a:r>
            <a:r>
              <a:rPr lang="zh-CN" altLang="en-US"/>
              <a:t> </a:t>
            </a:r>
            <a:r>
              <a:rPr lang="en-US" altLang="zh-CN"/>
              <a:t>are</a:t>
            </a:r>
            <a:r>
              <a:rPr lang="zh-CN" altLang="en-US"/>
              <a:t> </a:t>
            </a:r>
            <a:r>
              <a:rPr lang="en-US" altLang="zh-CN"/>
              <a:t>interested</a:t>
            </a:r>
            <a:r>
              <a:rPr lang="zh-CN" altLang="en-US"/>
              <a:t> </a:t>
            </a:r>
            <a:r>
              <a:rPr lang="en-US" altLang="zh-CN"/>
              <a:t>in</a:t>
            </a:r>
            <a:r>
              <a:rPr lang="zh-CN" altLang="en-US"/>
              <a:t> </a:t>
            </a:r>
            <a:r>
              <a:rPr lang="en-US" altLang="zh-CN"/>
              <a:t>failure</a:t>
            </a:r>
            <a:r>
              <a:rPr lang="zh-CN" altLang="en-US"/>
              <a:t> </a:t>
            </a:r>
            <a:r>
              <a:rPr lang="en-US" altLang="zh-CN"/>
              <a:t>recovery</a:t>
            </a:r>
            <a:r>
              <a:rPr lang="zh-CN" altLang="en-US"/>
              <a:t> </a:t>
            </a:r>
            <a:r>
              <a:rPr lang="en-US" altLang="zh-CN"/>
              <a:t>performance</a:t>
            </a:r>
            <a:endParaRPr lang="en-US"/>
          </a:p>
          <a:p>
            <a:pPr marL="228600" indent="-228600">
              <a:buAutoNum type="arabicPeriod"/>
            </a:pPr>
            <a:endParaRPr lang="en-US"/>
          </a:p>
        </p:txBody>
      </p:sp>
    </p:spTree>
    <p:extLst>
      <p:ext uri="{BB962C8B-B14F-4D97-AF65-F5344CB8AC3E}">
        <p14:creationId xmlns:p14="http://schemas.microsoft.com/office/powerpoint/2010/main" val="213102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Which brings us to the question: why is consensus still slow?</a:t>
            </a:r>
          </a:p>
          <a:p>
            <a:pPr marL="0" indent="0">
              <a:buNone/>
            </a:pPr>
            <a:endParaRPr lang="en-US" dirty="0"/>
          </a:p>
          <a:p>
            <a:pPr marL="0" indent="0">
              <a:buNone/>
            </a:pPr>
            <a:r>
              <a:rPr lang="en-US" dirty="0"/>
              <a:t>Let’s start with the goal of consensus: One (arguably, the most important) use of consensus is in the context of state machine replication, where we are trying to make a service such as a key-value store highly available through redundancy. Here, the goal of the consensus algorithm is to establish a common ordering of client operations across multiple machines by maintaining a replicated log of client operations (like GETs and PUTs) across these machines.</a:t>
            </a:r>
          </a:p>
          <a:p>
            <a:pPr marL="0" indent="0">
              <a:buNone/>
            </a:pPr>
            <a:endParaRPr lang="en-US" dirty="0"/>
          </a:p>
          <a:p>
            <a:pPr marL="0" indent="0">
              <a:buNone/>
            </a:pPr>
            <a:r>
              <a:rPr lang="en-US" dirty="0"/>
              <a:t>One of the reasons is the tax of coordination, i.e., the work required for different machines to agree on a common ordering of client operations.</a:t>
            </a:r>
          </a:p>
          <a:p>
            <a:pPr marL="0" indent="0">
              <a:buNone/>
            </a:pPr>
            <a:endParaRPr lang="en-US" dirty="0"/>
          </a:p>
          <a:p>
            <a:pPr marL="0" indent="0">
              <a:buNone/>
            </a:pPr>
            <a:r>
              <a:rPr lang="en-US" dirty="0"/>
              <a:t>Incidentally, this tax of coordination applies to other distributed protocols like concurrency control; we will focus exclusively on consensus here though.</a:t>
            </a:r>
          </a:p>
          <a:p>
            <a:pPr marL="0" indent="0">
              <a:buNone/>
            </a:pPr>
            <a:endParaRPr lang="en-US" dirty="0"/>
          </a:p>
          <a:p>
            <a:pPr marL="0" indent="0">
              <a:buNone/>
            </a:pPr>
            <a:endParaRPr lang="en-US" dirty="0"/>
          </a:p>
          <a:p>
            <a:pPr marL="0" indent="0">
              <a:buNone/>
            </a:pPr>
            <a:r>
              <a:rPr lang="en-US" dirty="0"/>
              <a:t>--&gt; What is the simplest way to achieve that goal?</a:t>
            </a:r>
          </a:p>
          <a:p>
            <a:pPr marL="0" indent="0">
              <a:buNone/>
            </a:pPr>
            <a:r>
              <a:rPr lang="en-US" dirty="0"/>
              <a:t>    Serialize everything from the client to the RSM system via a single leader.</a:t>
            </a:r>
          </a:p>
          <a:p>
            <a:pPr marL="0" indent="0">
              <a:buNone/>
            </a:pPr>
            <a:r>
              <a:rPr lang="en-US" dirty="0"/>
              <a:t>--&gt; But then that leader becomes a choke point.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890004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dirty="0"/>
          </a:p>
        </p:txBody>
      </p:sp>
    </p:spTree>
    <p:extLst>
      <p:ext uri="{BB962C8B-B14F-4D97-AF65-F5344CB8AC3E}">
        <p14:creationId xmlns:p14="http://schemas.microsoft.com/office/powerpoint/2010/main" val="9397615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dirty="0"/>
          </a:p>
        </p:txBody>
      </p:sp>
    </p:spTree>
    <p:extLst>
      <p:ext uri="{BB962C8B-B14F-4D97-AF65-F5344CB8AC3E}">
        <p14:creationId xmlns:p14="http://schemas.microsoft.com/office/powerpoint/2010/main" val="10258462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40383934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23717483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228600" indent="-228600">
              <a:buAutoNum type="arabicPeriod"/>
            </a:pPr>
            <a:endParaRPr lang="en-US"/>
          </a:p>
        </p:txBody>
      </p:sp>
    </p:spTree>
    <p:extLst>
      <p:ext uri="{BB962C8B-B14F-4D97-AF65-F5344CB8AC3E}">
        <p14:creationId xmlns:p14="http://schemas.microsoft.com/office/powerpoint/2010/main" val="33511636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à"/>
            </a:pPr>
            <a:r>
              <a:rPr lang="en-US" altLang="zh-CN" dirty="0">
                <a:sym typeface="Wingdings" pitchFamily="2" charset="2"/>
              </a:rPr>
              <a:t>Only thing that mattered: larger percentile  = larger deadline and graph on figure 10. Say that you used 50</a:t>
            </a:r>
            <a:r>
              <a:rPr lang="en-US" altLang="zh-CN" baseline="30000" dirty="0">
                <a:sym typeface="Wingdings" pitchFamily="2" charset="2"/>
              </a:rPr>
              <a:t>th</a:t>
            </a:r>
            <a:r>
              <a:rPr lang="en-US" altLang="zh-CN" dirty="0">
                <a:sym typeface="Wingdings" pitchFamily="2" charset="2"/>
              </a:rPr>
              <a:t> percentile in our experiments.</a:t>
            </a:r>
          </a:p>
          <a:p>
            <a:pPr marL="171450" indent="-171450">
              <a:buFont typeface="Wingdings" pitchFamily="2" charset="2"/>
              <a:buChar char="à"/>
            </a:pPr>
            <a:r>
              <a:rPr lang="en-US" altLang="zh-CN" dirty="0">
                <a:sym typeface="Wingdings" pitchFamily="2" charset="2"/>
              </a:rPr>
              <a:t>Make it clear: that the latency is added only on the one-way message from the sender to the receiver, and not on the way back.</a:t>
            </a:r>
          </a:p>
          <a:p>
            <a:pPr marL="171450" indent="-171450">
              <a:buFont typeface="Wingdings" pitchFamily="2" charset="2"/>
              <a:buChar char="à"/>
            </a:pPr>
            <a:endParaRPr lang="en-US" altLang="zh-CN" dirty="0"/>
          </a:p>
          <a:p>
            <a:r>
              <a:rPr lang="en-US" altLang="zh-CN" dirty="0"/>
              <a:t>We</a:t>
            </a:r>
            <a:r>
              <a:rPr lang="zh-CN" altLang="en-US" dirty="0"/>
              <a:t> </a:t>
            </a:r>
            <a:r>
              <a:rPr lang="en-US" altLang="zh-CN" dirty="0"/>
              <a:t>cannot</a:t>
            </a:r>
            <a:r>
              <a:rPr lang="zh-CN" altLang="en-US" dirty="0"/>
              <a:t> </a:t>
            </a:r>
            <a:r>
              <a:rPr lang="en-US" altLang="zh-CN" dirty="0"/>
              <a:t>control</a:t>
            </a:r>
            <a:r>
              <a:rPr lang="zh-CN" altLang="en-US" dirty="0"/>
              <a:t> </a:t>
            </a:r>
            <a:r>
              <a:rPr lang="en-US" altLang="zh-CN" dirty="0"/>
              <a:t>the</a:t>
            </a:r>
            <a:r>
              <a:rPr lang="zh-CN" altLang="en-US" dirty="0"/>
              <a:t> </a:t>
            </a:r>
            <a:r>
              <a:rPr lang="en-US" altLang="zh-CN" dirty="0"/>
              <a:t>arrival</a:t>
            </a:r>
            <a:r>
              <a:rPr lang="zh-CN" altLang="en-US" dirty="0"/>
              <a:t> </a:t>
            </a:r>
            <a:r>
              <a:rPr lang="en-US" altLang="zh-CN" dirty="0"/>
              <a:t>time</a:t>
            </a:r>
            <a:r>
              <a:rPr lang="zh-CN" altLang="en-US" dirty="0"/>
              <a:t> </a:t>
            </a:r>
            <a:r>
              <a:rPr lang="en-US" altLang="zh-CN" dirty="0"/>
              <a:t>of</a:t>
            </a:r>
            <a:r>
              <a:rPr lang="zh-CN" altLang="en-US" dirty="0"/>
              <a:t> </a:t>
            </a:r>
            <a:r>
              <a:rPr lang="en-US" altLang="zh-CN" dirty="0"/>
              <a:t>the</a:t>
            </a:r>
            <a:r>
              <a:rPr lang="zh-CN" altLang="en-US" dirty="0"/>
              <a:t> </a:t>
            </a:r>
            <a:r>
              <a:rPr lang="en-US" altLang="zh-CN" dirty="0"/>
              <a:t>messages</a:t>
            </a:r>
            <a:r>
              <a:rPr lang="zh-CN" altLang="en-US" dirty="0"/>
              <a:t> </a:t>
            </a:r>
            <a:r>
              <a:rPr lang="en-US" altLang="zh-CN" dirty="0"/>
              <a:t>at</a:t>
            </a:r>
            <a:r>
              <a:rPr lang="zh-CN" altLang="en-US" dirty="0"/>
              <a:t> </a:t>
            </a:r>
            <a:r>
              <a:rPr lang="en-US" altLang="zh-CN" dirty="0"/>
              <a:t>each</a:t>
            </a:r>
            <a:r>
              <a:rPr lang="zh-CN" altLang="en-US" dirty="0"/>
              <a:t> </a:t>
            </a:r>
            <a:r>
              <a:rPr lang="en-US" altLang="zh-CN" dirty="0"/>
              <a:t>receiver.</a:t>
            </a:r>
            <a:r>
              <a:rPr lang="zh-CN" altLang="en-US" dirty="0"/>
              <a:t> </a:t>
            </a:r>
            <a:r>
              <a:rPr lang="en-US" altLang="zh-CN" dirty="0"/>
              <a:t>The</a:t>
            </a:r>
            <a:r>
              <a:rPr lang="zh-CN" altLang="en-US" dirty="0"/>
              <a:t> </a:t>
            </a:r>
            <a:r>
              <a:rPr lang="en-US" altLang="zh-CN" dirty="0"/>
              <a:t>messages</a:t>
            </a:r>
            <a:r>
              <a:rPr lang="zh-CN" altLang="en-US" dirty="0"/>
              <a:t> </a:t>
            </a:r>
            <a:r>
              <a:rPr lang="en-US" altLang="zh-CN" dirty="0"/>
              <a:t>can</a:t>
            </a:r>
            <a:r>
              <a:rPr lang="zh-CN" altLang="en-US" dirty="0"/>
              <a:t> </a:t>
            </a:r>
            <a:r>
              <a:rPr lang="en-US" altLang="zh-CN" dirty="0"/>
              <a:t>arrive</a:t>
            </a:r>
            <a:r>
              <a:rPr lang="zh-CN" altLang="en-US" dirty="0"/>
              <a:t> </a:t>
            </a:r>
            <a:r>
              <a:rPr lang="en-US" altLang="zh-CN" dirty="0"/>
              <a:t>at</a:t>
            </a:r>
            <a:r>
              <a:rPr lang="zh-CN" altLang="en-US" dirty="0"/>
              <a:t> </a:t>
            </a:r>
            <a:r>
              <a:rPr lang="en-US" altLang="zh-CN" dirty="0"/>
              <a:t>the</a:t>
            </a:r>
            <a:r>
              <a:rPr lang="zh-CN" altLang="en-US" dirty="0"/>
              <a:t> </a:t>
            </a:r>
            <a:r>
              <a:rPr lang="en-US" altLang="zh-CN" dirty="0"/>
              <a:t>receivers</a:t>
            </a:r>
            <a:r>
              <a:rPr lang="zh-CN" altLang="en-US" dirty="0"/>
              <a:t> </a:t>
            </a:r>
            <a:r>
              <a:rPr lang="en-US" altLang="zh-CN" dirty="0"/>
              <a:t>at</a:t>
            </a:r>
            <a:r>
              <a:rPr lang="zh-CN" altLang="en-US" dirty="0"/>
              <a:t> </a:t>
            </a:r>
            <a:r>
              <a:rPr lang="en-US" altLang="zh-CN" dirty="0"/>
              <a:t>unpredictable</a:t>
            </a:r>
            <a:r>
              <a:rPr lang="zh-CN" altLang="en-US" dirty="0"/>
              <a:t> </a:t>
            </a:r>
            <a:r>
              <a:rPr lang="en-US" altLang="zh-CN" dirty="0"/>
              <a:t>times.</a:t>
            </a:r>
            <a:r>
              <a:rPr lang="zh-CN" altLang="en-US" dirty="0"/>
              <a:t> </a:t>
            </a:r>
            <a:endParaRPr lang="en-US" altLang="zh-CN" dirty="0"/>
          </a:p>
          <a:p>
            <a:endParaRPr lang="en-US" altLang="zh-CN" dirty="0"/>
          </a:p>
          <a:p>
            <a:r>
              <a:rPr lang="en-US" altLang="zh-CN" dirty="0"/>
              <a:t>But</a:t>
            </a:r>
            <a:r>
              <a:rPr lang="zh-CN" altLang="en-US" dirty="0"/>
              <a:t> </a:t>
            </a:r>
            <a:r>
              <a:rPr lang="en-US" altLang="zh-CN" dirty="0"/>
              <a:t>since</a:t>
            </a:r>
            <a:r>
              <a:rPr lang="zh-CN" altLang="en-US" dirty="0"/>
              <a:t> </a:t>
            </a:r>
            <a:r>
              <a:rPr lang="en-US" altLang="zh-CN" dirty="0"/>
              <a:t>the</a:t>
            </a:r>
            <a:r>
              <a:rPr lang="zh-CN" altLang="en-US" dirty="0"/>
              <a:t> </a:t>
            </a:r>
            <a:r>
              <a:rPr lang="en-US" altLang="zh-CN" dirty="0"/>
              <a:t>receivers</a:t>
            </a:r>
            <a:r>
              <a:rPr lang="zh-CN" altLang="en-US" dirty="0"/>
              <a:t> </a:t>
            </a:r>
            <a:r>
              <a:rPr lang="en-US" altLang="zh-CN" dirty="0"/>
              <a:t>are</a:t>
            </a:r>
            <a:r>
              <a:rPr lang="zh-CN" altLang="en-US" dirty="0"/>
              <a:t> </a:t>
            </a:r>
            <a:r>
              <a:rPr lang="en-US" altLang="zh-CN" dirty="0"/>
              <a:t>sharing</a:t>
            </a:r>
            <a:r>
              <a:rPr lang="zh-CN" altLang="en-US" dirty="0"/>
              <a:t> </a:t>
            </a:r>
            <a:r>
              <a:rPr lang="en-US" altLang="zh-CN" dirty="0"/>
              <a:t>the</a:t>
            </a:r>
            <a:r>
              <a:rPr lang="zh-CN" altLang="en-US" dirty="0"/>
              <a:t> </a:t>
            </a:r>
            <a:r>
              <a:rPr lang="en-US" altLang="zh-CN" dirty="0"/>
              <a:t>same</a:t>
            </a:r>
            <a:r>
              <a:rPr lang="zh-CN" altLang="en-US" dirty="0"/>
              <a:t> </a:t>
            </a:r>
            <a:r>
              <a:rPr lang="en-US" altLang="zh-CN" dirty="0"/>
              <a:t>timeline,</a:t>
            </a:r>
            <a:r>
              <a:rPr lang="zh-CN" altLang="en-US" dirty="0"/>
              <a:t> </a:t>
            </a:r>
            <a:endParaRPr lang="en-US" altLang="zh-CN" dirty="0"/>
          </a:p>
          <a:p>
            <a:r>
              <a:rPr lang="en-US" altLang="zh-CN" dirty="0"/>
              <a:t>we</a:t>
            </a:r>
            <a:r>
              <a:rPr lang="zh-CN" altLang="en-US" dirty="0"/>
              <a:t> </a:t>
            </a:r>
            <a:r>
              <a:rPr lang="en-US" altLang="zh-CN" dirty="0"/>
              <a:t>can</a:t>
            </a:r>
            <a:r>
              <a:rPr lang="zh-CN" altLang="en-US" dirty="0"/>
              <a:t> </a:t>
            </a:r>
            <a:r>
              <a:rPr lang="en-US" altLang="zh-CN" dirty="0"/>
              <a:t>make</a:t>
            </a:r>
            <a:r>
              <a:rPr lang="zh-CN" altLang="en-US" dirty="0"/>
              <a:t> </a:t>
            </a:r>
            <a:r>
              <a:rPr lang="en-US" altLang="zh-CN" dirty="0"/>
              <a:t>each</a:t>
            </a:r>
            <a:r>
              <a:rPr lang="zh-CN" altLang="en-US" dirty="0"/>
              <a:t> </a:t>
            </a:r>
            <a:r>
              <a:rPr lang="en-US" altLang="zh-CN" dirty="0"/>
              <a:t>receiver</a:t>
            </a:r>
            <a:r>
              <a:rPr lang="zh-CN" altLang="en-US" dirty="0"/>
              <a:t> </a:t>
            </a:r>
            <a:r>
              <a:rPr lang="en-US" altLang="zh-CN" dirty="0"/>
              <a:t>to</a:t>
            </a:r>
            <a:r>
              <a:rPr lang="zh-CN" altLang="en-US" dirty="0"/>
              <a:t> </a:t>
            </a:r>
            <a:r>
              <a:rPr lang="en-US" altLang="zh-CN" dirty="0"/>
              <a:t>hold</a:t>
            </a:r>
            <a:r>
              <a:rPr lang="zh-CN" altLang="en-US" dirty="0"/>
              <a:t> </a:t>
            </a:r>
            <a:r>
              <a:rPr lang="en-US" altLang="zh-CN" dirty="0"/>
              <a:t>the</a:t>
            </a:r>
            <a:r>
              <a:rPr lang="zh-CN" altLang="en-US" dirty="0"/>
              <a:t> </a:t>
            </a:r>
            <a:r>
              <a:rPr lang="en-US" altLang="zh-CN" dirty="0"/>
              <a:t>messages</a:t>
            </a:r>
            <a:r>
              <a:rPr lang="zh-CN" altLang="en-US" dirty="0"/>
              <a:t> </a:t>
            </a:r>
            <a:r>
              <a:rPr lang="en-US" altLang="zh-CN" dirty="0"/>
              <a:t>and</a:t>
            </a:r>
            <a:r>
              <a:rPr lang="zh-CN" altLang="en-US" dirty="0"/>
              <a:t> </a:t>
            </a:r>
            <a:r>
              <a:rPr lang="en-US" altLang="zh-CN" dirty="0"/>
              <a:t>process</a:t>
            </a:r>
            <a:r>
              <a:rPr lang="zh-CN" altLang="en-US" dirty="0"/>
              <a:t> </a:t>
            </a:r>
            <a:r>
              <a:rPr lang="en-US" altLang="zh-CN" dirty="0"/>
              <a:t>the</a:t>
            </a:r>
            <a:r>
              <a:rPr lang="zh-CN" altLang="en-US" dirty="0"/>
              <a:t> </a:t>
            </a:r>
            <a:r>
              <a:rPr lang="en-US" altLang="zh-CN" dirty="0"/>
              <a:t>message</a:t>
            </a:r>
            <a:r>
              <a:rPr lang="zh-CN" altLang="en-US" dirty="0"/>
              <a:t> </a:t>
            </a:r>
            <a:r>
              <a:rPr lang="en-US" altLang="zh-CN" dirty="0"/>
              <a:t>at</a:t>
            </a:r>
            <a:r>
              <a:rPr lang="zh-CN" altLang="en-US" dirty="0"/>
              <a:t> </a:t>
            </a:r>
            <a:r>
              <a:rPr lang="en-US" altLang="zh-CN" dirty="0"/>
              <a:t>the</a:t>
            </a:r>
            <a:r>
              <a:rPr lang="zh-CN" altLang="en-US" dirty="0"/>
              <a:t> </a:t>
            </a:r>
            <a:r>
              <a:rPr lang="en-US" altLang="zh-CN" dirty="0"/>
              <a:t>same</a:t>
            </a:r>
            <a:r>
              <a:rPr lang="zh-CN" altLang="en-US" dirty="0"/>
              <a:t> </a:t>
            </a:r>
            <a:r>
              <a:rPr lang="en-US" altLang="zh-CN" dirty="0"/>
              <a:t>time</a:t>
            </a:r>
          </a:p>
          <a:p>
            <a:endParaRPr lang="en-US" dirty="0"/>
          </a:p>
          <a:p>
            <a:r>
              <a:rPr lang="en-US" dirty="0"/>
              <a:t>Say: DOM reduces reordering, but DOM is a best-effort primitive: loss, delays are possible.</a:t>
            </a:r>
          </a:p>
        </p:txBody>
      </p:sp>
      <p:sp>
        <p:nvSpPr>
          <p:cNvPr id="4" name="Slide Number Placeholder 3"/>
          <p:cNvSpPr>
            <a:spLocks noGrp="1"/>
          </p:cNvSpPr>
          <p:nvPr>
            <p:ph type="sldNum" sz="quarter" idx="5"/>
          </p:nvPr>
        </p:nvSpPr>
        <p:spPr/>
        <p:txBody>
          <a:bodyPr/>
          <a:lstStyle/>
          <a:p>
            <a:fld id="{496EF7A7-27AB-6E4C-AB55-71A628D244D1}" type="slidenum">
              <a:rPr lang="en-US" smtClean="0"/>
              <a:t>45</a:t>
            </a:fld>
            <a:endParaRPr lang="en-US"/>
          </a:p>
        </p:txBody>
      </p:sp>
    </p:spTree>
    <p:extLst>
      <p:ext uri="{BB962C8B-B14F-4D97-AF65-F5344CB8AC3E}">
        <p14:creationId xmlns:p14="http://schemas.microsoft.com/office/powerpoint/2010/main" val="4133734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Diff</a:t>
            </a:r>
            <a:r>
              <a:rPr lang="en-US" altLang="zh-CN" dirty="0"/>
              <a:t>erent</a:t>
            </a:r>
            <a:r>
              <a:rPr lang="zh-CN" altLang="en-US" dirty="0"/>
              <a:t> </a:t>
            </a:r>
            <a:r>
              <a:rPr lang="en-US" altLang="zh-CN" dirty="0"/>
              <a:t>from</a:t>
            </a:r>
            <a:r>
              <a:rPr lang="zh-CN" altLang="en-US" dirty="0"/>
              <a:t> </a:t>
            </a:r>
            <a:r>
              <a:rPr lang="en-US" altLang="zh-CN" dirty="0"/>
              <a:t>the</a:t>
            </a:r>
            <a:r>
              <a:rPr lang="zh-CN" altLang="en-US" dirty="0"/>
              <a:t> </a:t>
            </a:r>
            <a:r>
              <a:rPr lang="en-US" altLang="zh-CN" dirty="0"/>
              <a:t>traditional</a:t>
            </a:r>
            <a:r>
              <a:rPr lang="zh-CN" altLang="en-US" dirty="0"/>
              <a:t> </a:t>
            </a:r>
            <a:r>
              <a:rPr lang="en-US" altLang="zh-CN" dirty="0"/>
              <a:t>single-leader</a:t>
            </a:r>
            <a:r>
              <a:rPr lang="zh-CN" altLang="en-US" dirty="0"/>
              <a:t> </a:t>
            </a:r>
            <a:r>
              <a:rPr lang="en-US" altLang="zh-CN" dirty="0"/>
              <a:t>design,</a:t>
            </a:r>
            <a:r>
              <a:rPr lang="zh-CN" altLang="en-US" dirty="0"/>
              <a:t> </a:t>
            </a:r>
            <a:r>
              <a:rPr lang="en-US" altLang="zh-CN" dirty="0"/>
              <a:t>an</a:t>
            </a:r>
            <a:r>
              <a:rPr lang="zh-CN" altLang="en-US" dirty="0"/>
              <a:t> </a:t>
            </a:r>
            <a:r>
              <a:rPr lang="en-US" altLang="zh-CN" dirty="0"/>
              <a:t>alternative</a:t>
            </a:r>
            <a:r>
              <a:rPr lang="zh-CN" altLang="en-US" dirty="0"/>
              <a:t> </a:t>
            </a:r>
            <a:r>
              <a:rPr lang="en-US" altLang="zh-CN" dirty="0"/>
              <a:t>way</a:t>
            </a:r>
            <a:r>
              <a:rPr lang="zh-CN" altLang="en-US" dirty="0"/>
              <a:t> </a:t>
            </a:r>
            <a:r>
              <a:rPr lang="en-US" dirty="0"/>
              <a:t>to speed up consensus is through optimism/speculation as done by systems like </a:t>
            </a:r>
            <a:r>
              <a:rPr lang="en-US" dirty="0" err="1"/>
              <a:t>FastPaxos</a:t>
            </a:r>
            <a:r>
              <a:rPr lang="en-US" dirty="0"/>
              <a:t> and Speculative </a:t>
            </a:r>
            <a:r>
              <a:rPr lang="en-US" dirty="0" err="1"/>
              <a:t>Paxos</a:t>
            </a:r>
            <a:r>
              <a:rPr lang="en-US" dirty="0"/>
              <a:t>:</a:t>
            </a:r>
          </a:p>
          <a:p>
            <a:pPr marL="0" indent="0">
              <a:buNone/>
            </a:pPr>
            <a:r>
              <a:rPr lang="en-US" dirty="0"/>
              <a:t>First, assume that client operations arrive in the same order at multiple servers. In this case, you can commit the operations without coordination.</a:t>
            </a:r>
          </a:p>
          <a:p>
            <a:pPr marL="0" indent="0">
              <a:buNone/>
            </a:pPr>
            <a:r>
              <a:rPr lang="en-US" dirty="0"/>
              <a:t>Second, if they did not arrive in the same order, one of the designated servers, the leader, resolves the question of what order to follow by picking an order and enforcing it across all other servers.</a:t>
            </a:r>
          </a:p>
          <a:p>
            <a:pPr marL="0" indent="0">
              <a:buNone/>
            </a:pPr>
            <a:endParaRPr lang="en-US" dirty="0"/>
          </a:p>
          <a:p>
            <a:pPr marL="0" indent="0">
              <a:buNone/>
            </a:pPr>
            <a:r>
              <a:rPr lang="en-US" dirty="0"/>
              <a:t>This general idea of using a fast path that assumes common ordering coupled with a backup slow path shows up in several protocols including </a:t>
            </a:r>
            <a:r>
              <a:rPr lang="en-US" dirty="0" err="1"/>
              <a:t>ePaxos</a:t>
            </a:r>
            <a:r>
              <a:rPr lang="en-US" dirty="0"/>
              <a:t>, </a:t>
            </a:r>
            <a:r>
              <a:rPr lang="en-US" dirty="0" err="1"/>
              <a:t>NOPaxos</a:t>
            </a:r>
            <a:r>
              <a:rPr lang="en-US" dirty="0"/>
              <a:t>, </a:t>
            </a:r>
            <a:r>
              <a:rPr lang="en-US" dirty="0" err="1"/>
              <a:t>SpecPaxos</a:t>
            </a:r>
            <a:r>
              <a:rPr lang="en-US" dirty="0"/>
              <a:t>, and </a:t>
            </a:r>
            <a:r>
              <a:rPr lang="en-US" dirty="0" err="1"/>
              <a:t>FastPaxos</a:t>
            </a:r>
            <a:r>
              <a:rPr lang="en-US" dirty="0"/>
              <a:t>.</a:t>
            </a:r>
          </a:p>
        </p:txBody>
      </p:sp>
    </p:spTree>
    <p:extLst>
      <p:ext uri="{BB962C8B-B14F-4D97-AF65-F5344CB8AC3E}">
        <p14:creationId xmlns:p14="http://schemas.microsoft.com/office/powerpoint/2010/main" val="730051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There exist an important regime where we don’t have network support.</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ym typeface="Wingdings" pitchFamily="2" charset="2"/>
              </a:rPr>
              <a:t>Could use this slide at the very end when explaining why Fast </a:t>
            </a:r>
            <a:r>
              <a:rPr lang="en-US" altLang="zh-CN" dirty="0" err="1">
                <a:sym typeface="Wingdings" pitchFamily="2" charset="2"/>
              </a:rPr>
              <a:t>Paxos</a:t>
            </a:r>
            <a:r>
              <a:rPr lang="en-US" altLang="zh-CN" dirty="0">
                <a:sym typeface="Wingdings" pitchFamily="2" charset="2"/>
              </a:rPr>
              <a:t> is slow: </a:t>
            </a:r>
            <a:r>
              <a:rPr lang="en-US" altLang="zh-CN" dirty="0" err="1">
                <a:sym typeface="Wingdings" pitchFamily="2" charset="2"/>
              </a:rPr>
              <a:t>bcos</a:t>
            </a:r>
            <a:r>
              <a:rPr lang="en-US" altLang="zh-CN" dirty="0">
                <a:sym typeface="Wingdings" pitchFamily="2" charset="2"/>
              </a:rPr>
              <a:t> of the number of transactions going out of order in Fast </a:t>
            </a:r>
            <a:r>
              <a:rPr lang="en-US" altLang="zh-CN" dirty="0" err="1">
                <a:sym typeface="Wingdings" pitchFamily="2" charset="2"/>
              </a:rPr>
              <a:t>Paxos</a:t>
            </a:r>
            <a:r>
              <a:rPr lang="en-US" altLang="zh-CN" dirty="0">
                <a:sym typeface="Wingdings" pitchFamily="2" charset="2"/>
              </a:rPr>
              <a:t> relative to us.</a:t>
            </a:r>
          </a:p>
        </p:txBody>
      </p:sp>
    </p:spTree>
    <p:extLst>
      <p:ext uri="{BB962C8B-B14F-4D97-AF65-F5344CB8AC3E}">
        <p14:creationId xmlns:p14="http://schemas.microsoft.com/office/powerpoint/2010/main" val="1569333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indent="0">
              <a:buNone/>
            </a:pPr>
            <a:r>
              <a:rPr lang="en-US" dirty="0"/>
              <a:t>There exist an important regime where we don’t have network support.</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ym typeface="Wingdings" pitchFamily="2" charset="2"/>
              </a:rPr>
              <a:t>Could use this slide at the very end when explaining why Fast </a:t>
            </a:r>
            <a:r>
              <a:rPr lang="en-US" altLang="zh-CN" dirty="0" err="1">
                <a:sym typeface="Wingdings" pitchFamily="2" charset="2"/>
              </a:rPr>
              <a:t>Paxos</a:t>
            </a:r>
            <a:r>
              <a:rPr lang="en-US" altLang="zh-CN" dirty="0">
                <a:sym typeface="Wingdings" pitchFamily="2" charset="2"/>
              </a:rPr>
              <a:t> is slow: </a:t>
            </a:r>
            <a:r>
              <a:rPr lang="en-US" altLang="zh-CN" dirty="0" err="1">
                <a:sym typeface="Wingdings" pitchFamily="2" charset="2"/>
              </a:rPr>
              <a:t>bcos</a:t>
            </a:r>
            <a:r>
              <a:rPr lang="en-US" altLang="zh-CN" dirty="0">
                <a:sym typeface="Wingdings" pitchFamily="2" charset="2"/>
              </a:rPr>
              <a:t> of the number of transactions going out of order in Fast </a:t>
            </a:r>
            <a:r>
              <a:rPr lang="en-US" altLang="zh-CN" dirty="0" err="1">
                <a:sym typeface="Wingdings" pitchFamily="2" charset="2"/>
              </a:rPr>
              <a:t>Paxos</a:t>
            </a:r>
            <a:r>
              <a:rPr lang="en-US" altLang="zh-CN" dirty="0">
                <a:sym typeface="Wingdings" pitchFamily="2" charset="2"/>
              </a:rPr>
              <a:t> relative to us.</a:t>
            </a:r>
          </a:p>
        </p:txBody>
      </p:sp>
    </p:spTree>
    <p:extLst>
      <p:ext uri="{BB962C8B-B14F-4D97-AF65-F5344CB8AC3E}">
        <p14:creationId xmlns:p14="http://schemas.microsoft.com/office/powerpoint/2010/main" val="281583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2769F0C-2D60-4046-A859-ECF6925D962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a:sym typeface="Wingdings" pitchFamily="2" charset="2"/>
            </a:endParaRPr>
          </a:p>
        </p:txBody>
      </p:sp>
    </p:spTree>
    <p:extLst>
      <p:ext uri="{BB962C8B-B14F-4D97-AF65-F5344CB8AC3E}">
        <p14:creationId xmlns:p14="http://schemas.microsoft.com/office/powerpoint/2010/main" val="311619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We</a:t>
            </a:r>
            <a:r>
              <a:rPr lang="zh-CN" altLang="en-US" dirty="0"/>
              <a:t> </a:t>
            </a:r>
            <a:r>
              <a:rPr lang="en-US" altLang="zh-CN" dirty="0"/>
              <a:t>cannot</a:t>
            </a:r>
            <a:r>
              <a:rPr lang="zh-CN" altLang="en-US" dirty="0"/>
              <a:t> </a:t>
            </a:r>
            <a:r>
              <a:rPr lang="en-US" altLang="zh-CN" dirty="0"/>
              <a:t>control</a:t>
            </a:r>
            <a:r>
              <a:rPr lang="zh-CN" altLang="en-US" dirty="0"/>
              <a:t> </a:t>
            </a:r>
            <a:r>
              <a:rPr lang="en-US" altLang="zh-CN" dirty="0"/>
              <a:t>the</a:t>
            </a:r>
            <a:r>
              <a:rPr lang="zh-CN" altLang="en-US" dirty="0"/>
              <a:t> </a:t>
            </a:r>
            <a:r>
              <a:rPr lang="en-US" altLang="zh-CN" dirty="0"/>
              <a:t>arrival</a:t>
            </a:r>
            <a:r>
              <a:rPr lang="zh-CN" altLang="en-US" dirty="0"/>
              <a:t> </a:t>
            </a:r>
            <a:r>
              <a:rPr lang="en-US" altLang="zh-CN" dirty="0"/>
              <a:t>time</a:t>
            </a:r>
            <a:r>
              <a:rPr lang="zh-CN" altLang="en-US" dirty="0"/>
              <a:t> </a:t>
            </a:r>
            <a:r>
              <a:rPr lang="en-US" altLang="zh-CN" dirty="0"/>
              <a:t>of</a:t>
            </a:r>
            <a:r>
              <a:rPr lang="zh-CN" altLang="en-US" dirty="0"/>
              <a:t> </a:t>
            </a:r>
            <a:r>
              <a:rPr lang="en-US" altLang="zh-CN" dirty="0"/>
              <a:t>the</a:t>
            </a:r>
            <a:r>
              <a:rPr lang="zh-CN" altLang="en-US" dirty="0"/>
              <a:t> </a:t>
            </a:r>
            <a:r>
              <a:rPr lang="en-US" altLang="zh-CN" dirty="0"/>
              <a:t>messages</a:t>
            </a:r>
            <a:r>
              <a:rPr lang="zh-CN" altLang="en-US" dirty="0"/>
              <a:t> </a:t>
            </a:r>
            <a:r>
              <a:rPr lang="en-US" altLang="zh-CN" dirty="0"/>
              <a:t>at</a:t>
            </a:r>
            <a:r>
              <a:rPr lang="zh-CN" altLang="en-US" dirty="0"/>
              <a:t> </a:t>
            </a:r>
            <a:r>
              <a:rPr lang="en-US" altLang="zh-CN" dirty="0"/>
              <a:t>each</a:t>
            </a:r>
            <a:r>
              <a:rPr lang="zh-CN" altLang="en-US" dirty="0"/>
              <a:t> </a:t>
            </a:r>
            <a:r>
              <a:rPr lang="en-US" altLang="zh-CN" dirty="0"/>
              <a:t>receiver.</a:t>
            </a:r>
            <a:r>
              <a:rPr lang="zh-CN" altLang="en-US" dirty="0"/>
              <a:t> </a:t>
            </a:r>
            <a:r>
              <a:rPr lang="en-US" altLang="zh-CN" dirty="0"/>
              <a:t>The</a:t>
            </a:r>
            <a:r>
              <a:rPr lang="zh-CN" altLang="en-US" dirty="0"/>
              <a:t> </a:t>
            </a:r>
            <a:r>
              <a:rPr lang="en-US" altLang="zh-CN" dirty="0"/>
              <a:t>messages</a:t>
            </a:r>
            <a:r>
              <a:rPr lang="zh-CN" altLang="en-US" dirty="0"/>
              <a:t> </a:t>
            </a:r>
            <a:r>
              <a:rPr lang="en-US" altLang="zh-CN" dirty="0"/>
              <a:t>can</a:t>
            </a:r>
            <a:r>
              <a:rPr lang="zh-CN" altLang="en-US" dirty="0"/>
              <a:t> </a:t>
            </a:r>
            <a:r>
              <a:rPr lang="en-US" altLang="zh-CN" dirty="0"/>
              <a:t>arrive</a:t>
            </a:r>
            <a:r>
              <a:rPr lang="zh-CN" altLang="en-US" dirty="0"/>
              <a:t> </a:t>
            </a:r>
            <a:r>
              <a:rPr lang="en-US" altLang="zh-CN" dirty="0"/>
              <a:t>at</a:t>
            </a:r>
            <a:r>
              <a:rPr lang="zh-CN" altLang="en-US" dirty="0"/>
              <a:t> </a:t>
            </a:r>
            <a:r>
              <a:rPr lang="en-US" altLang="zh-CN" dirty="0"/>
              <a:t>the</a:t>
            </a:r>
            <a:r>
              <a:rPr lang="zh-CN" altLang="en-US" dirty="0"/>
              <a:t> </a:t>
            </a:r>
            <a:r>
              <a:rPr lang="en-US" altLang="zh-CN" dirty="0"/>
              <a:t>receivers</a:t>
            </a:r>
            <a:r>
              <a:rPr lang="zh-CN" altLang="en-US" dirty="0"/>
              <a:t> </a:t>
            </a:r>
            <a:r>
              <a:rPr lang="en-US" altLang="zh-CN" dirty="0"/>
              <a:t>at</a:t>
            </a:r>
            <a:r>
              <a:rPr lang="zh-CN" altLang="en-US" dirty="0"/>
              <a:t> </a:t>
            </a:r>
            <a:r>
              <a:rPr lang="en-US" altLang="zh-CN" dirty="0"/>
              <a:t>unpredictable</a:t>
            </a:r>
            <a:r>
              <a:rPr lang="zh-CN" altLang="en-US" dirty="0"/>
              <a:t> </a:t>
            </a:r>
            <a:r>
              <a:rPr lang="en-US" altLang="zh-CN" dirty="0"/>
              <a:t>times.</a:t>
            </a:r>
            <a:r>
              <a:rPr lang="zh-CN" altLang="en-US" dirty="0"/>
              <a:t> </a:t>
            </a:r>
            <a:endParaRPr lang="en-US" altLang="zh-CN" dirty="0"/>
          </a:p>
          <a:p>
            <a:endParaRPr lang="en-US" altLang="zh-CN" dirty="0"/>
          </a:p>
          <a:p>
            <a:r>
              <a:rPr lang="en-US" altLang="zh-CN" dirty="0"/>
              <a:t>But</a:t>
            </a:r>
            <a:r>
              <a:rPr lang="zh-CN" altLang="en-US" dirty="0"/>
              <a:t> </a:t>
            </a:r>
            <a:r>
              <a:rPr lang="en-US" altLang="zh-CN" dirty="0"/>
              <a:t>since</a:t>
            </a:r>
            <a:r>
              <a:rPr lang="zh-CN" altLang="en-US" dirty="0"/>
              <a:t> </a:t>
            </a:r>
            <a:r>
              <a:rPr lang="en-US" altLang="zh-CN" dirty="0"/>
              <a:t>the</a:t>
            </a:r>
            <a:r>
              <a:rPr lang="zh-CN" altLang="en-US" dirty="0"/>
              <a:t> </a:t>
            </a:r>
            <a:r>
              <a:rPr lang="en-US" altLang="zh-CN" dirty="0"/>
              <a:t>receivers</a:t>
            </a:r>
            <a:r>
              <a:rPr lang="zh-CN" altLang="en-US" dirty="0"/>
              <a:t> </a:t>
            </a:r>
            <a:r>
              <a:rPr lang="en-US" altLang="zh-CN" dirty="0"/>
              <a:t>are</a:t>
            </a:r>
            <a:r>
              <a:rPr lang="zh-CN" altLang="en-US" dirty="0"/>
              <a:t> </a:t>
            </a:r>
            <a:r>
              <a:rPr lang="en-US" altLang="zh-CN" dirty="0"/>
              <a:t>sharing</a:t>
            </a:r>
            <a:r>
              <a:rPr lang="zh-CN" altLang="en-US" dirty="0"/>
              <a:t> </a:t>
            </a:r>
            <a:r>
              <a:rPr lang="en-US" altLang="zh-CN" dirty="0"/>
              <a:t>the</a:t>
            </a:r>
            <a:r>
              <a:rPr lang="zh-CN" altLang="en-US" dirty="0"/>
              <a:t> </a:t>
            </a:r>
            <a:r>
              <a:rPr lang="en-US" altLang="zh-CN" dirty="0"/>
              <a:t>same</a:t>
            </a:r>
            <a:r>
              <a:rPr lang="zh-CN" altLang="en-US" dirty="0"/>
              <a:t> </a:t>
            </a:r>
            <a:r>
              <a:rPr lang="en-US" altLang="zh-CN" dirty="0"/>
              <a:t>timeline,</a:t>
            </a:r>
            <a:r>
              <a:rPr lang="zh-CN" altLang="en-US" dirty="0"/>
              <a:t> </a:t>
            </a:r>
            <a:endParaRPr lang="en-US" altLang="zh-CN" dirty="0"/>
          </a:p>
          <a:p>
            <a:r>
              <a:rPr lang="en-US" altLang="zh-CN" dirty="0"/>
              <a:t>we</a:t>
            </a:r>
            <a:r>
              <a:rPr lang="zh-CN" altLang="en-US" dirty="0"/>
              <a:t> </a:t>
            </a:r>
            <a:r>
              <a:rPr lang="en-US" altLang="zh-CN" dirty="0"/>
              <a:t>can</a:t>
            </a:r>
            <a:r>
              <a:rPr lang="zh-CN" altLang="en-US" dirty="0"/>
              <a:t> </a:t>
            </a:r>
            <a:r>
              <a:rPr lang="en-US" altLang="zh-CN" dirty="0"/>
              <a:t>make</a:t>
            </a:r>
            <a:r>
              <a:rPr lang="zh-CN" altLang="en-US" dirty="0"/>
              <a:t> </a:t>
            </a:r>
            <a:r>
              <a:rPr lang="en-US" altLang="zh-CN" dirty="0"/>
              <a:t>each</a:t>
            </a:r>
            <a:r>
              <a:rPr lang="zh-CN" altLang="en-US" dirty="0"/>
              <a:t> </a:t>
            </a:r>
            <a:r>
              <a:rPr lang="en-US" altLang="zh-CN" dirty="0"/>
              <a:t>receiver</a:t>
            </a:r>
            <a:r>
              <a:rPr lang="zh-CN" altLang="en-US" dirty="0"/>
              <a:t> </a:t>
            </a:r>
            <a:r>
              <a:rPr lang="en-US" altLang="zh-CN" dirty="0"/>
              <a:t>to</a:t>
            </a:r>
            <a:r>
              <a:rPr lang="zh-CN" altLang="en-US" dirty="0"/>
              <a:t> </a:t>
            </a:r>
            <a:r>
              <a:rPr lang="en-US" altLang="zh-CN" dirty="0"/>
              <a:t>hold</a:t>
            </a:r>
            <a:r>
              <a:rPr lang="zh-CN" altLang="en-US" dirty="0"/>
              <a:t> </a:t>
            </a:r>
            <a:r>
              <a:rPr lang="en-US" altLang="zh-CN" dirty="0"/>
              <a:t>the</a:t>
            </a:r>
            <a:r>
              <a:rPr lang="zh-CN" altLang="en-US" dirty="0"/>
              <a:t> </a:t>
            </a:r>
            <a:r>
              <a:rPr lang="en-US" altLang="zh-CN" dirty="0"/>
              <a:t>messages</a:t>
            </a:r>
            <a:r>
              <a:rPr lang="zh-CN" altLang="en-US" dirty="0"/>
              <a:t> </a:t>
            </a:r>
            <a:r>
              <a:rPr lang="en-US" altLang="zh-CN" dirty="0"/>
              <a:t>and</a:t>
            </a:r>
            <a:r>
              <a:rPr lang="zh-CN" altLang="en-US" dirty="0"/>
              <a:t> </a:t>
            </a:r>
            <a:r>
              <a:rPr lang="en-US" altLang="zh-CN" dirty="0"/>
              <a:t>process</a:t>
            </a:r>
            <a:r>
              <a:rPr lang="zh-CN" altLang="en-US" dirty="0"/>
              <a:t> </a:t>
            </a:r>
            <a:r>
              <a:rPr lang="en-US" altLang="zh-CN" dirty="0"/>
              <a:t>the</a:t>
            </a:r>
            <a:r>
              <a:rPr lang="zh-CN" altLang="en-US" dirty="0"/>
              <a:t> </a:t>
            </a:r>
            <a:r>
              <a:rPr lang="en-US" altLang="zh-CN" dirty="0"/>
              <a:t>message</a:t>
            </a:r>
            <a:r>
              <a:rPr lang="zh-CN" altLang="en-US" dirty="0"/>
              <a:t> </a:t>
            </a:r>
            <a:r>
              <a:rPr lang="en-US" altLang="zh-CN" dirty="0"/>
              <a:t>at</a:t>
            </a:r>
            <a:r>
              <a:rPr lang="zh-CN" altLang="en-US" dirty="0"/>
              <a:t> </a:t>
            </a:r>
            <a:r>
              <a:rPr lang="en-US" altLang="zh-CN" dirty="0"/>
              <a:t>the</a:t>
            </a:r>
            <a:r>
              <a:rPr lang="zh-CN" altLang="en-US" dirty="0"/>
              <a:t> </a:t>
            </a:r>
            <a:r>
              <a:rPr lang="en-US" altLang="zh-CN" dirty="0"/>
              <a:t>same</a:t>
            </a:r>
            <a:r>
              <a:rPr lang="zh-CN" altLang="en-US" dirty="0"/>
              <a:t> </a:t>
            </a:r>
            <a:r>
              <a:rPr lang="en-US" altLang="zh-CN" dirty="0"/>
              <a:t>time</a:t>
            </a:r>
          </a:p>
          <a:p>
            <a:endParaRPr lang="en-US" dirty="0"/>
          </a:p>
          <a:p>
            <a:r>
              <a:rPr lang="en-US" dirty="0"/>
              <a:t>Say: DOM reduces reordering, but DOM is a best-effort primitive: loss, delays are possible.</a:t>
            </a:r>
          </a:p>
        </p:txBody>
      </p:sp>
      <p:sp>
        <p:nvSpPr>
          <p:cNvPr id="4" name="Slide Number Placeholder 3"/>
          <p:cNvSpPr>
            <a:spLocks noGrp="1"/>
          </p:cNvSpPr>
          <p:nvPr>
            <p:ph type="sldNum" sz="quarter" idx="5"/>
          </p:nvPr>
        </p:nvSpPr>
        <p:spPr/>
        <p:txBody>
          <a:bodyPr/>
          <a:lstStyle/>
          <a:p>
            <a:fld id="{496EF7A7-27AB-6E4C-AB55-71A628D244D1}" type="slidenum">
              <a:rPr lang="en-US" smtClean="0"/>
              <a:t>9</a:t>
            </a:fld>
            <a:endParaRPr lang="en-US"/>
          </a:p>
        </p:txBody>
      </p:sp>
    </p:spTree>
    <p:extLst>
      <p:ext uri="{BB962C8B-B14F-4D97-AF65-F5344CB8AC3E}">
        <p14:creationId xmlns:p14="http://schemas.microsoft.com/office/powerpoint/2010/main" val="236380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7620E-F1E8-4148-BE83-96A81613AE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39B57F-F455-CC45-84CE-4618F9FE0F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E22D44-3329-C24A-9992-3263AA4E63C8}"/>
              </a:ext>
            </a:extLst>
          </p:cNvPr>
          <p:cNvSpPr>
            <a:spLocks noGrp="1"/>
          </p:cNvSpPr>
          <p:nvPr>
            <p:ph type="dt" sz="half" idx="10"/>
          </p:nvPr>
        </p:nvSpPr>
        <p:spPr/>
        <p:txBody>
          <a:bodyPr/>
          <a:lstStyle/>
          <a:p>
            <a:fld id="{6698BF04-C4C3-2C4A-AE17-1A333A784CDF}" type="datetime1">
              <a:rPr lang="en-US" smtClean="0"/>
              <a:t>11/17/23</a:t>
            </a:fld>
            <a:endParaRPr lang="en-US"/>
          </a:p>
        </p:txBody>
      </p:sp>
      <p:sp>
        <p:nvSpPr>
          <p:cNvPr id="5" name="Footer Placeholder 4">
            <a:extLst>
              <a:ext uri="{FF2B5EF4-FFF2-40B4-BE49-F238E27FC236}">
                <a16:creationId xmlns:a16="http://schemas.microsoft.com/office/drawing/2014/main" id="{A9B9D071-59B9-204B-8B29-8075FF17D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109CE-0371-7F49-81F6-2AE3B7C22DBF}"/>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17230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B568-AB14-BD46-9295-598F2BD491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D4B513-493D-DA42-AA27-3663B53746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01066-2839-BD4B-964B-BBBDC17EC0B3}"/>
              </a:ext>
            </a:extLst>
          </p:cNvPr>
          <p:cNvSpPr>
            <a:spLocks noGrp="1"/>
          </p:cNvSpPr>
          <p:nvPr>
            <p:ph type="dt" sz="half" idx="10"/>
          </p:nvPr>
        </p:nvSpPr>
        <p:spPr/>
        <p:txBody>
          <a:bodyPr/>
          <a:lstStyle/>
          <a:p>
            <a:fld id="{430972F1-9049-F741-BC7F-53032417BCC2}" type="datetime1">
              <a:rPr lang="en-US" smtClean="0"/>
              <a:t>11/17/23</a:t>
            </a:fld>
            <a:endParaRPr lang="en-US"/>
          </a:p>
        </p:txBody>
      </p:sp>
      <p:sp>
        <p:nvSpPr>
          <p:cNvPr id="5" name="Footer Placeholder 4">
            <a:extLst>
              <a:ext uri="{FF2B5EF4-FFF2-40B4-BE49-F238E27FC236}">
                <a16:creationId xmlns:a16="http://schemas.microsoft.com/office/drawing/2014/main" id="{392E0395-82B3-6140-929F-424FBCF9C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23A4A-CBF5-D946-B7A2-C169BFCC6377}"/>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119173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ABFF1C-2D7C-ED42-B267-A6E12A407B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98EDCD-C1C2-E944-BE06-24F32123447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CA20AD-9398-DF4A-8570-F0D5D60149CD}"/>
              </a:ext>
            </a:extLst>
          </p:cNvPr>
          <p:cNvSpPr>
            <a:spLocks noGrp="1"/>
          </p:cNvSpPr>
          <p:nvPr>
            <p:ph type="dt" sz="half" idx="10"/>
          </p:nvPr>
        </p:nvSpPr>
        <p:spPr/>
        <p:txBody>
          <a:bodyPr/>
          <a:lstStyle/>
          <a:p>
            <a:fld id="{53BD60C7-5626-244B-926C-AC65C8D7FE2F}" type="datetime1">
              <a:rPr lang="en-US" smtClean="0"/>
              <a:t>11/17/23</a:t>
            </a:fld>
            <a:endParaRPr lang="en-US"/>
          </a:p>
        </p:txBody>
      </p:sp>
      <p:sp>
        <p:nvSpPr>
          <p:cNvPr id="5" name="Footer Placeholder 4">
            <a:extLst>
              <a:ext uri="{FF2B5EF4-FFF2-40B4-BE49-F238E27FC236}">
                <a16:creationId xmlns:a16="http://schemas.microsoft.com/office/drawing/2014/main" id="{0744E317-D0F6-E741-AFE0-754CE99DC5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984F8E-396F-D54D-B2BB-2CA94485820F}"/>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388896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2856-A4D0-484B-BCED-BB90695D47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224E8-3ADC-264A-93D0-6B8B232DAB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9A9F8-A0CB-AD4C-9074-C18058EDB81E}"/>
              </a:ext>
            </a:extLst>
          </p:cNvPr>
          <p:cNvSpPr>
            <a:spLocks noGrp="1"/>
          </p:cNvSpPr>
          <p:nvPr>
            <p:ph type="dt" sz="half" idx="10"/>
          </p:nvPr>
        </p:nvSpPr>
        <p:spPr/>
        <p:txBody>
          <a:bodyPr/>
          <a:lstStyle/>
          <a:p>
            <a:fld id="{04BE3E8C-048D-8741-97E6-6063076C928F}" type="datetime1">
              <a:rPr lang="en-US" smtClean="0"/>
              <a:t>11/17/23</a:t>
            </a:fld>
            <a:endParaRPr lang="en-US"/>
          </a:p>
        </p:txBody>
      </p:sp>
      <p:sp>
        <p:nvSpPr>
          <p:cNvPr id="5" name="Footer Placeholder 4">
            <a:extLst>
              <a:ext uri="{FF2B5EF4-FFF2-40B4-BE49-F238E27FC236}">
                <a16:creationId xmlns:a16="http://schemas.microsoft.com/office/drawing/2014/main" id="{F56369CF-A827-3142-B829-5A366874C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64697-A8D2-7F41-A828-F934EC0758D0}"/>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53681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F5F19-FEC3-3042-83F8-3391D5C1EB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312221-14BF-CE40-9899-336D81A099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DAFEB2-CFD5-2143-B5AA-C8186A260F8D}"/>
              </a:ext>
            </a:extLst>
          </p:cNvPr>
          <p:cNvSpPr>
            <a:spLocks noGrp="1"/>
          </p:cNvSpPr>
          <p:nvPr>
            <p:ph type="dt" sz="half" idx="10"/>
          </p:nvPr>
        </p:nvSpPr>
        <p:spPr/>
        <p:txBody>
          <a:bodyPr/>
          <a:lstStyle/>
          <a:p>
            <a:fld id="{51E716BE-CB11-E44D-ACB5-1DF540B886CC}" type="datetime1">
              <a:rPr lang="en-US" smtClean="0"/>
              <a:t>11/17/23</a:t>
            </a:fld>
            <a:endParaRPr lang="en-US"/>
          </a:p>
        </p:txBody>
      </p:sp>
      <p:sp>
        <p:nvSpPr>
          <p:cNvPr id="5" name="Footer Placeholder 4">
            <a:extLst>
              <a:ext uri="{FF2B5EF4-FFF2-40B4-BE49-F238E27FC236}">
                <a16:creationId xmlns:a16="http://schemas.microsoft.com/office/drawing/2014/main" id="{661C24C2-9658-ED43-BCFA-89B17C97D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517C8-A19F-D942-B39A-7A40A21940F1}"/>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369545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57E6-70F0-1C4C-9BA3-E498E4242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0FD484-FC38-444D-B200-E2396B3B214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422110-3BA9-3E4F-B65F-D443A62B29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357FC-B335-5C4B-939E-FD9BF94A0320}"/>
              </a:ext>
            </a:extLst>
          </p:cNvPr>
          <p:cNvSpPr>
            <a:spLocks noGrp="1"/>
          </p:cNvSpPr>
          <p:nvPr>
            <p:ph type="dt" sz="half" idx="10"/>
          </p:nvPr>
        </p:nvSpPr>
        <p:spPr/>
        <p:txBody>
          <a:bodyPr/>
          <a:lstStyle/>
          <a:p>
            <a:fld id="{AE0219E2-A980-4F41-9BC6-38D56608B7EA}" type="datetime1">
              <a:rPr lang="en-US" smtClean="0"/>
              <a:t>11/17/23</a:t>
            </a:fld>
            <a:endParaRPr lang="en-US"/>
          </a:p>
        </p:txBody>
      </p:sp>
      <p:sp>
        <p:nvSpPr>
          <p:cNvPr id="6" name="Footer Placeholder 5">
            <a:extLst>
              <a:ext uri="{FF2B5EF4-FFF2-40B4-BE49-F238E27FC236}">
                <a16:creationId xmlns:a16="http://schemas.microsoft.com/office/drawing/2014/main" id="{E4EF0E4E-D271-6B43-9322-D3F66F1668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A8206-0548-5841-B92C-5D976F3DFD3E}"/>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1096847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31221-5B35-2E4F-8806-FF500F9ABF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C076D7-C5CB-1040-BE7C-9B7ADC0424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D2EE2A7-81B3-EC48-B8A8-57A8D33FB73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EC21BF-9563-F845-B9D8-D6B512055F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A4A8BE-4881-8542-8EC1-257A196AAA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775E-5478-5F4A-8FB5-EFD2E731D48D}"/>
              </a:ext>
            </a:extLst>
          </p:cNvPr>
          <p:cNvSpPr>
            <a:spLocks noGrp="1"/>
          </p:cNvSpPr>
          <p:nvPr>
            <p:ph type="dt" sz="half" idx="10"/>
          </p:nvPr>
        </p:nvSpPr>
        <p:spPr/>
        <p:txBody>
          <a:bodyPr/>
          <a:lstStyle/>
          <a:p>
            <a:fld id="{D6E40921-FB9D-DF46-88A9-CFFD784C8D64}" type="datetime1">
              <a:rPr lang="en-US" smtClean="0"/>
              <a:t>11/17/23</a:t>
            </a:fld>
            <a:endParaRPr lang="en-US"/>
          </a:p>
        </p:txBody>
      </p:sp>
      <p:sp>
        <p:nvSpPr>
          <p:cNvPr id="8" name="Footer Placeholder 7">
            <a:extLst>
              <a:ext uri="{FF2B5EF4-FFF2-40B4-BE49-F238E27FC236}">
                <a16:creationId xmlns:a16="http://schemas.microsoft.com/office/drawing/2014/main" id="{CB64D181-AEF3-C646-BC54-2B9B78A40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DE31F5-8D3B-AC4A-89A7-96B4EF624E9A}"/>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335058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C45E7-4899-6E4C-87FA-9470D67950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8A91B-A459-844E-9756-E7C29E448910}"/>
              </a:ext>
            </a:extLst>
          </p:cNvPr>
          <p:cNvSpPr>
            <a:spLocks noGrp="1"/>
          </p:cNvSpPr>
          <p:nvPr>
            <p:ph type="dt" sz="half" idx="10"/>
          </p:nvPr>
        </p:nvSpPr>
        <p:spPr/>
        <p:txBody>
          <a:bodyPr/>
          <a:lstStyle/>
          <a:p>
            <a:fld id="{B0771990-274D-DE4E-98F5-1395902E7C33}" type="datetime1">
              <a:rPr lang="en-US" smtClean="0"/>
              <a:t>11/17/23</a:t>
            </a:fld>
            <a:endParaRPr lang="en-US"/>
          </a:p>
        </p:txBody>
      </p:sp>
      <p:sp>
        <p:nvSpPr>
          <p:cNvPr id="4" name="Footer Placeholder 3">
            <a:extLst>
              <a:ext uri="{FF2B5EF4-FFF2-40B4-BE49-F238E27FC236}">
                <a16:creationId xmlns:a16="http://schemas.microsoft.com/office/drawing/2014/main" id="{EDBA3054-6B5A-AA46-B80A-9507E8EC67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335B57-C2D3-AD46-846F-F2B07495DC36}"/>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65880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9C8E1F-6CBA-4148-8238-C983D909ED23}"/>
              </a:ext>
            </a:extLst>
          </p:cNvPr>
          <p:cNvSpPr>
            <a:spLocks noGrp="1"/>
          </p:cNvSpPr>
          <p:nvPr>
            <p:ph type="dt" sz="half" idx="10"/>
          </p:nvPr>
        </p:nvSpPr>
        <p:spPr/>
        <p:txBody>
          <a:bodyPr/>
          <a:lstStyle/>
          <a:p>
            <a:fld id="{567EAB54-7DC5-4441-871D-B7516A743EE0}" type="datetime1">
              <a:rPr lang="en-US" smtClean="0"/>
              <a:t>11/17/23</a:t>
            </a:fld>
            <a:endParaRPr lang="en-US"/>
          </a:p>
        </p:txBody>
      </p:sp>
      <p:sp>
        <p:nvSpPr>
          <p:cNvPr id="3" name="Footer Placeholder 2">
            <a:extLst>
              <a:ext uri="{FF2B5EF4-FFF2-40B4-BE49-F238E27FC236}">
                <a16:creationId xmlns:a16="http://schemas.microsoft.com/office/drawing/2014/main" id="{6CA8C7BF-8896-0E43-ABFC-9643BA4009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8DC281-532B-394D-A761-C2F55BA41BDD}"/>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190918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08FF-3580-6C42-A6AA-CA23E04547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8D2B0E-9C3C-D844-B84E-E28063A99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867504-35D8-674B-BF0B-103EA1854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7C8462-68FE-8D45-92A2-FB82F9C662B3}"/>
              </a:ext>
            </a:extLst>
          </p:cNvPr>
          <p:cNvSpPr>
            <a:spLocks noGrp="1"/>
          </p:cNvSpPr>
          <p:nvPr>
            <p:ph type="dt" sz="half" idx="10"/>
          </p:nvPr>
        </p:nvSpPr>
        <p:spPr/>
        <p:txBody>
          <a:bodyPr/>
          <a:lstStyle/>
          <a:p>
            <a:fld id="{756F234B-8BF9-4246-BDE3-5005AFE5E00C}" type="datetime1">
              <a:rPr lang="en-US" smtClean="0"/>
              <a:t>11/17/23</a:t>
            </a:fld>
            <a:endParaRPr lang="en-US"/>
          </a:p>
        </p:txBody>
      </p:sp>
      <p:sp>
        <p:nvSpPr>
          <p:cNvPr id="6" name="Footer Placeholder 5">
            <a:extLst>
              <a:ext uri="{FF2B5EF4-FFF2-40B4-BE49-F238E27FC236}">
                <a16:creationId xmlns:a16="http://schemas.microsoft.com/office/drawing/2014/main" id="{95E66B2B-F0BE-0F44-86A1-6649AFF19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D3A55-D2C3-164A-A3A0-D4443A22707D}"/>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3695834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4B7B-0416-9B4C-AD75-7F8447891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E0FD9A-1390-494A-B7C0-B29969EC18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2CF2D4-24BA-294B-AAAC-70339FB71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4D29D2-761A-7B42-B874-1A56CF2FA0CD}"/>
              </a:ext>
            </a:extLst>
          </p:cNvPr>
          <p:cNvSpPr>
            <a:spLocks noGrp="1"/>
          </p:cNvSpPr>
          <p:nvPr>
            <p:ph type="dt" sz="half" idx="10"/>
          </p:nvPr>
        </p:nvSpPr>
        <p:spPr/>
        <p:txBody>
          <a:bodyPr/>
          <a:lstStyle/>
          <a:p>
            <a:fld id="{5314EC8B-E958-0C47-800B-19BA22BF3E50}" type="datetime1">
              <a:rPr lang="en-US" smtClean="0"/>
              <a:t>11/17/23</a:t>
            </a:fld>
            <a:endParaRPr lang="en-US"/>
          </a:p>
        </p:txBody>
      </p:sp>
      <p:sp>
        <p:nvSpPr>
          <p:cNvPr id="6" name="Footer Placeholder 5">
            <a:extLst>
              <a:ext uri="{FF2B5EF4-FFF2-40B4-BE49-F238E27FC236}">
                <a16:creationId xmlns:a16="http://schemas.microsoft.com/office/drawing/2014/main" id="{873FFADE-44D1-2A4E-8ADE-D2265C3BC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0758B-B8ED-994B-944C-01AC8E6CAAC1}"/>
              </a:ext>
            </a:extLst>
          </p:cNvPr>
          <p:cNvSpPr>
            <a:spLocks noGrp="1"/>
          </p:cNvSpPr>
          <p:nvPr>
            <p:ph type="sldNum" sz="quarter" idx="12"/>
          </p:nvPr>
        </p:nvSpPr>
        <p:spPr/>
        <p:txBody>
          <a:bodyPr/>
          <a:lstStyle/>
          <a:p>
            <a:fld id="{EA7EFB88-B2CB-3F42-A7FB-727E9E84A506}" type="slidenum">
              <a:rPr lang="en-US" smtClean="0"/>
              <a:t>‹#›</a:t>
            </a:fld>
            <a:endParaRPr lang="en-US"/>
          </a:p>
        </p:txBody>
      </p:sp>
    </p:spTree>
    <p:extLst>
      <p:ext uri="{BB962C8B-B14F-4D97-AF65-F5344CB8AC3E}">
        <p14:creationId xmlns:p14="http://schemas.microsoft.com/office/powerpoint/2010/main" val="206500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D031B8-29B4-A24D-A5CD-4FCE7D6E85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3CED73-12AC-5744-98C7-ED658C4FE6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F2E49-1BDE-1A49-AF48-F813C44288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2635D-6112-CB4C-872E-02E42BF25848}" type="datetime1">
              <a:rPr lang="en-US" smtClean="0"/>
              <a:t>11/17/23</a:t>
            </a:fld>
            <a:endParaRPr lang="en-US"/>
          </a:p>
        </p:txBody>
      </p:sp>
      <p:sp>
        <p:nvSpPr>
          <p:cNvPr id="5" name="Footer Placeholder 4">
            <a:extLst>
              <a:ext uri="{FF2B5EF4-FFF2-40B4-BE49-F238E27FC236}">
                <a16:creationId xmlns:a16="http://schemas.microsoft.com/office/drawing/2014/main" id="{8416F78A-35EA-DB49-AB87-6B50BAD568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013E16-5185-D748-9CF8-E9C7972401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EFB88-B2CB-3F42-A7FB-727E9E84A506}" type="slidenum">
              <a:rPr lang="en-US" smtClean="0"/>
              <a:t>‹#›</a:t>
            </a:fld>
            <a:endParaRPr lang="en-US"/>
          </a:p>
        </p:txBody>
      </p:sp>
    </p:spTree>
    <p:extLst>
      <p:ext uri="{BB962C8B-B14F-4D97-AF65-F5344CB8AC3E}">
        <p14:creationId xmlns:p14="http://schemas.microsoft.com/office/powerpoint/2010/main" val="195690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Steamgjk/Nezh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7.x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12.svg"/></Relationships>
</file>

<file path=ppt/slides/_rels/slide15.xml.rels><?xml version="1.0" encoding="UTF-8" standalone="yes"?>
<Relationships xmlns="http://schemas.openxmlformats.org/package/2006/relationships"><Relationship Id="rId3" Type="http://schemas.openxmlformats.org/officeDocument/2006/relationships/hyperlink" Target="https://arxiv.org/pdf/2206.03285.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github.com/Steamgjk/Nezh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chart" Target="../charts/char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pulsar.apache.org/docs/next/administration-zk-b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88.x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3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tags" Target="../tags/tag96.xml"/><Relationship Id="rId13" Type="http://schemas.openxmlformats.org/officeDocument/2006/relationships/oleObject" Target="../embeddings/oleObject4.bin"/><Relationship Id="rId18" Type="http://schemas.openxmlformats.org/officeDocument/2006/relationships/image" Target="../media/image31.png"/><Relationship Id="rId3" Type="http://schemas.openxmlformats.org/officeDocument/2006/relationships/tags" Target="../tags/tag91.xml"/><Relationship Id="rId21" Type="http://schemas.openxmlformats.org/officeDocument/2006/relationships/image" Target="../media/image34.png"/><Relationship Id="rId7" Type="http://schemas.openxmlformats.org/officeDocument/2006/relationships/tags" Target="../tags/tag95.xml"/><Relationship Id="rId12" Type="http://schemas.openxmlformats.org/officeDocument/2006/relationships/notesSlide" Target="../notesSlides/notesSlide45.xml"/><Relationship Id="rId2" Type="http://schemas.openxmlformats.org/officeDocument/2006/relationships/tags" Target="../tags/tag90.xml"/><Relationship Id="rId16" Type="http://schemas.openxmlformats.org/officeDocument/2006/relationships/image" Target="../media/image5.svg"/><Relationship Id="rId20" Type="http://schemas.openxmlformats.org/officeDocument/2006/relationships/image" Target="../media/image33.png"/><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slideLayout" Target="../slideLayouts/slideLayout2.xml"/><Relationship Id="rId5" Type="http://schemas.openxmlformats.org/officeDocument/2006/relationships/tags" Target="../tags/tag93.xml"/><Relationship Id="rId15" Type="http://schemas.openxmlformats.org/officeDocument/2006/relationships/image" Target="../media/image4.png"/><Relationship Id="rId10" Type="http://schemas.openxmlformats.org/officeDocument/2006/relationships/tags" Target="../tags/tag98.xml"/><Relationship Id="rId19" Type="http://schemas.openxmlformats.org/officeDocument/2006/relationships/image" Target="../media/image32.png"/><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image" Target="../media/image3.emf"/><Relationship Id="rId22" Type="http://schemas.openxmlformats.org/officeDocument/2006/relationships/image" Target="../media/image3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6" Type="http://schemas.openxmlformats.org/officeDocument/2006/relationships/tags" Target="../tags/tag32.xml"/><Relationship Id="rId21" Type="http://schemas.openxmlformats.org/officeDocument/2006/relationships/tags" Target="../tags/tag27.xml"/><Relationship Id="rId42" Type="http://schemas.openxmlformats.org/officeDocument/2006/relationships/tags" Target="../tags/tag48.xml"/><Relationship Id="rId47" Type="http://schemas.openxmlformats.org/officeDocument/2006/relationships/tags" Target="../tags/tag53.xml"/><Relationship Id="rId63" Type="http://schemas.openxmlformats.org/officeDocument/2006/relationships/tags" Target="../tags/tag69.xml"/><Relationship Id="rId68" Type="http://schemas.openxmlformats.org/officeDocument/2006/relationships/tags" Target="../tags/tag74.xml"/><Relationship Id="rId84" Type="http://schemas.openxmlformats.org/officeDocument/2006/relationships/image" Target="../media/image3.emf"/><Relationship Id="rId16" Type="http://schemas.openxmlformats.org/officeDocument/2006/relationships/tags" Target="../tags/tag22.xml"/><Relationship Id="rId11" Type="http://schemas.openxmlformats.org/officeDocument/2006/relationships/tags" Target="../tags/tag17.xml"/><Relationship Id="rId32" Type="http://schemas.openxmlformats.org/officeDocument/2006/relationships/tags" Target="../tags/tag38.xml"/><Relationship Id="rId37" Type="http://schemas.openxmlformats.org/officeDocument/2006/relationships/tags" Target="../tags/tag43.xml"/><Relationship Id="rId53" Type="http://schemas.openxmlformats.org/officeDocument/2006/relationships/tags" Target="../tags/tag59.xml"/><Relationship Id="rId58" Type="http://schemas.openxmlformats.org/officeDocument/2006/relationships/tags" Target="../tags/tag64.xml"/><Relationship Id="rId74" Type="http://schemas.openxmlformats.org/officeDocument/2006/relationships/tags" Target="../tags/tag80.xml"/><Relationship Id="rId79" Type="http://schemas.openxmlformats.org/officeDocument/2006/relationships/tags" Target="../tags/tag85.xml"/><Relationship Id="rId5" Type="http://schemas.openxmlformats.org/officeDocument/2006/relationships/tags" Target="../tags/tag11.xml"/><Relationship Id="rId19" Type="http://schemas.openxmlformats.org/officeDocument/2006/relationships/tags" Target="../tags/tag25.xml"/><Relationship Id="rId14" Type="http://schemas.openxmlformats.org/officeDocument/2006/relationships/tags" Target="../tags/tag20.xml"/><Relationship Id="rId22" Type="http://schemas.openxmlformats.org/officeDocument/2006/relationships/tags" Target="../tags/tag28.xml"/><Relationship Id="rId27" Type="http://schemas.openxmlformats.org/officeDocument/2006/relationships/tags" Target="../tags/tag33.xml"/><Relationship Id="rId30" Type="http://schemas.openxmlformats.org/officeDocument/2006/relationships/tags" Target="../tags/tag36.xml"/><Relationship Id="rId35" Type="http://schemas.openxmlformats.org/officeDocument/2006/relationships/tags" Target="../tags/tag41.xml"/><Relationship Id="rId43" Type="http://schemas.openxmlformats.org/officeDocument/2006/relationships/tags" Target="../tags/tag49.xml"/><Relationship Id="rId48" Type="http://schemas.openxmlformats.org/officeDocument/2006/relationships/tags" Target="../tags/tag54.xml"/><Relationship Id="rId56" Type="http://schemas.openxmlformats.org/officeDocument/2006/relationships/tags" Target="../tags/tag62.xml"/><Relationship Id="rId64" Type="http://schemas.openxmlformats.org/officeDocument/2006/relationships/tags" Target="../tags/tag70.xml"/><Relationship Id="rId69" Type="http://schemas.openxmlformats.org/officeDocument/2006/relationships/tags" Target="../tags/tag75.xml"/><Relationship Id="rId77" Type="http://schemas.openxmlformats.org/officeDocument/2006/relationships/tags" Target="../tags/tag83.xml"/><Relationship Id="rId8" Type="http://schemas.openxmlformats.org/officeDocument/2006/relationships/tags" Target="../tags/tag14.xml"/><Relationship Id="rId51" Type="http://schemas.openxmlformats.org/officeDocument/2006/relationships/tags" Target="../tags/tag57.xml"/><Relationship Id="rId72" Type="http://schemas.openxmlformats.org/officeDocument/2006/relationships/tags" Target="../tags/tag78.xml"/><Relationship Id="rId80" Type="http://schemas.openxmlformats.org/officeDocument/2006/relationships/tags" Target="../tags/tag86.xml"/><Relationship Id="rId85" Type="http://schemas.openxmlformats.org/officeDocument/2006/relationships/image" Target="../media/image4.png"/><Relationship Id="rId3" Type="http://schemas.openxmlformats.org/officeDocument/2006/relationships/tags" Target="../tags/tag9.xml"/><Relationship Id="rId12" Type="http://schemas.openxmlformats.org/officeDocument/2006/relationships/tags" Target="../tags/tag18.xml"/><Relationship Id="rId17" Type="http://schemas.openxmlformats.org/officeDocument/2006/relationships/tags" Target="../tags/tag23.xml"/><Relationship Id="rId25" Type="http://schemas.openxmlformats.org/officeDocument/2006/relationships/tags" Target="../tags/tag31.xml"/><Relationship Id="rId33" Type="http://schemas.openxmlformats.org/officeDocument/2006/relationships/tags" Target="../tags/tag39.xml"/><Relationship Id="rId38" Type="http://schemas.openxmlformats.org/officeDocument/2006/relationships/tags" Target="../tags/tag44.xml"/><Relationship Id="rId46" Type="http://schemas.openxmlformats.org/officeDocument/2006/relationships/tags" Target="../tags/tag52.xml"/><Relationship Id="rId59" Type="http://schemas.openxmlformats.org/officeDocument/2006/relationships/tags" Target="../tags/tag65.xml"/><Relationship Id="rId67" Type="http://schemas.openxmlformats.org/officeDocument/2006/relationships/tags" Target="../tags/tag73.xml"/><Relationship Id="rId20" Type="http://schemas.openxmlformats.org/officeDocument/2006/relationships/tags" Target="../tags/tag26.xml"/><Relationship Id="rId41" Type="http://schemas.openxmlformats.org/officeDocument/2006/relationships/tags" Target="../tags/tag47.xml"/><Relationship Id="rId54" Type="http://schemas.openxmlformats.org/officeDocument/2006/relationships/tags" Target="../tags/tag60.xml"/><Relationship Id="rId62" Type="http://schemas.openxmlformats.org/officeDocument/2006/relationships/tags" Target="../tags/tag68.xml"/><Relationship Id="rId70" Type="http://schemas.openxmlformats.org/officeDocument/2006/relationships/tags" Target="../tags/tag76.xml"/><Relationship Id="rId75" Type="http://schemas.openxmlformats.org/officeDocument/2006/relationships/tags" Target="../tags/tag81.xml"/><Relationship Id="rId83" Type="http://schemas.openxmlformats.org/officeDocument/2006/relationships/oleObject" Target="../embeddings/oleObject1.bin"/><Relationship Id="rId1" Type="http://schemas.openxmlformats.org/officeDocument/2006/relationships/tags" Target="../tags/tag7.xml"/><Relationship Id="rId6" Type="http://schemas.openxmlformats.org/officeDocument/2006/relationships/tags" Target="../tags/tag12.xml"/><Relationship Id="rId15" Type="http://schemas.openxmlformats.org/officeDocument/2006/relationships/tags" Target="../tags/tag21.xml"/><Relationship Id="rId23" Type="http://schemas.openxmlformats.org/officeDocument/2006/relationships/tags" Target="../tags/tag29.xml"/><Relationship Id="rId28" Type="http://schemas.openxmlformats.org/officeDocument/2006/relationships/tags" Target="../tags/tag34.xml"/><Relationship Id="rId36" Type="http://schemas.openxmlformats.org/officeDocument/2006/relationships/tags" Target="../tags/tag42.xml"/><Relationship Id="rId49" Type="http://schemas.openxmlformats.org/officeDocument/2006/relationships/tags" Target="../tags/tag55.xml"/><Relationship Id="rId57" Type="http://schemas.openxmlformats.org/officeDocument/2006/relationships/tags" Target="../tags/tag63.xml"/><Relationship Id="rId10" Type="http://schemas.openxmlformats.org/officeDocument/2006/relationships/tags" Target="../tags/tag16.xml"/><Relationship Id="rId31" Type="http://schemas.openxmlformats.org/officeDocument/2006/relationships/tags" Target="../tags/tag37.xml"/><Relationship Id="rId44" Type="http://schemas.openxmlformats.org/officeDocument/2006/relationships/tags" Target="../tags/tag50.xml"/><Relationship Id="rId52" Type="http://schemas.openxmlformats.org/officeDocument/2006/relationships/tags" Target="../tags/tag58.xml"/><Relationship Id="rId60" Type="http://schemas.openxmlformats.org/officeDocument/2006/relationships/tags" Target="../tags/tag66.xml"/><Relationship Id="rId65" Type="http://schemas.openxmlformats.org/officeDocument/2006/relationships/tags" Target="../tags/tag71.xml"/><Relationship Id="rId73" Type="http://schemas.openxmlformats.org/officeDocument/2006/relationships/tags" Target="../tags/tag79.xml"/><Relationship Id="rId78" Type="http://schemas.openxmlformats.org/officeDocument/2006/relationships/tags" Target="../tags/tag84.xml"/><Relationship Id="rId81" Type="http://schemas.openxmlformats.org/officeDocument/2006/relationships/slideLayout" Target="../slideLayouts/slideLayout2.xml"/><Relationship Id="rId86" Type="http://schemas.openxmlformats.org/officeDocument/2006/relationships/image" Target="../media/image5.svg"/><Relationship Id="rId4" Type="http://schemas.openxmlformats.org/officeDocument/2006/relationships/tags" Target="../tags/tag10.xml"/><Relationship Id="rId9" Type="http://schemas.openxmlformats.org/officeDocument/2006/relationships/tags" Target="../tags/tag15.xml"/><Relationship Id="rId13" Type="http://schemas.openxmlformats.org/officeDocument/2006/relationships/tags" Target="../tags/tag19.xml"/><Relationship Id="rId18" Type="http://schemas.openxmlformats.org/officeDocument/2006/relationships/tags" Target="../tags/tag24.xml"/><Relationship Id="rId39" Type="http://schemas.openxmlformats.org/officeDocument/2006/relationships/tags" Target="../tags/tag45.xml"/><Relationship Id="rId34" Type="http://schemas.openxmlformats.org/officeDocument/2006/relationships/tags" Target="../tags/tag40.xml"/><Relationship Id="rId50" Type="http://schemas.openxmlformats.org/officeDocument/2006/relationships/tags" Target="../tags/tag56.xml"/><Relationship Id="rId55" Type="http://schemas.openxmlformats.org/officeDocument/2006/relationships/tags" Target="../tags/tag61.xml"/><Relationship Id="rId76" Type="http://schemas.openxmlformats.org/officeDocument/2006/relationships/tags" Target="../tags/tag82.xml"/><Relationship Id="rId7" Type="http://schemas.openxmlformats.org/officeDocument/2006/relationships/tags" Target="../tags/tag13.xml"/><Relationship Id="rId71" Type="http://schemas.openxmlformats.org/officeDocument/2006/relationships/tags" Target="../tags/tag77.xml"/><Relationship Id="rId2" Type="http://schemas.openxmlformats.org/officeDocument/2006/relationships/tags" Target="../tags/tag8.xml"/><Relationship Id="rId29" Type="http://schemas.openxmlformats.org/officeDocument/2006/relationships/tags" Target="../tags/tag35.xml"/><Relationship Id="rId24" Type="http://schemas.openxmlformats.org/officeDocument/2006/relationships/tags" Target="../tags/tag30.xml"/><Relationship Id="rId40" Type="http://schemas.openxmlformats.org/officeDocument/2006/relationships/tags" Target="../tags/tag46.xml"/><Relationship Id="rId45" Type="http://schemas.openxmlformats.org/officeDocument/2006/relationships/tags" Target="../tags/tag51.xml"/><Relationship Id="rId66" Type="http://schemas.openxmlformats.org/officeDocument/2006/relationships/tags" Target="../tags/tag72.xml"/><Relationship Id="rId61" Type="http://schemas.openxmlformats.org/officeDocument/2006/relationships/tags" Target="../tags/tag67.xml"/><Relationship Id="rId8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0C9568A-D808-A943-915D-06761C3049C0}"/>
              </a:ext>
            </a:extLst>
          </p:cNvPr>
          <p:cNvSpPr txBox="1">
            <a:spLocks/>
          </p:cNvSpPr>
          <p:nvPr/>
        </p:nvSpPr>
        <p:spPr>
          <a:xfrm>
            <a:off x="205795" y="1705685"/>
            <a:ext cx="12191999" cy="344663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500" b="1"/>
              <a:t> </a:t>
            </a:r>
            <a:r>
              <a:rPr lang="en-US" sz="3700" b="1" err="1"/>
              <a:t>Nezha</a:t>
            </a:r>
            <a:r>
              <a:rPr lang="en-US" altLang="zh-CN" sz="3700" b="1"/>
              <a:t>:</a:t>
            </a:r>
            <a:r>
              <a:rPr lang="zh-CN" altLang="en-US" sz="3700" b="1"/>
              <a:t> </a:t>
            </a:r>
            <a:r>
              <a:rPr lang="en-US" altLang="zh-CN" sz="3700" b="1"/>
              <a:t>Deployable</a:t>
            </a:r>
            <a:r>
              <a:rPr lang="zh-CN" altLang="en-US" sz="3700" b="1"/>
              <a:t> </a:t>
            </a:r>
            <a:r>
              <a:rPr lang="en-US" altLang="zh-CN" sz="3700" b="1"/>
              <a:t>and</a:t>
            </a:r>
            <a:r>
              <a:rPr lang="zh-CN" altLang="en-US" sz="3700" b="1"/>
              <a:t> </a:t>
            </a:r>
            <a:r>
              <a:rPr lang="en-US" altLang="zh-CN" sz="3700" b="1"/>
              <a:t>High-Performance</a:t>
            </a:r>
            <a:r>
              <a:rPr lang="zh-CN" altLang="en-US" sz="3700" b="1"/>
              <a:t> </a:t>
            </a:r>
            <a:r>
              <a:rPr lang="en-US" altLang="zh-CN" sz="3700" b="1"/>
              <a:t>Consensus</a:t>
            </a:r>
            <a:r>
              <a:rPr lang="zh-CN" altLang="en-US" sz="3700" b="1"/>
              <a:t> </a:t>
            </a:r>
            <a:r>
              <a:rPr lang="en-US" altLang="zh-CN" sz="3700" b="1"/>
              <a:t>Using</a:t>
            </a:r>
            <a:r>
              <a:rPr lang="zh-CN" altLang="en-US" sz="3700" b="1"/>
              <a:t> </a:t>
            </a:r>
            <a:r>
              <a:rPr lang="en-US" altLang="zh-CN" sz="3700" b="1"/>
              <a:t>Accurately</a:t>
            </a:r>
            <a:r>
              <a:rPr lang="zh-CN" altLang="en-US" sz="3700" b="1"/>
              <a:t> </a:t>
            </a:r>
            <a:r>
              <a:rPr lang="en-US" altLang="zh-CN" sz="3700" b="1"/>
              <a:t>Synchronized</a:t>
            </a:r>
            <a:r>
              <a:rPr lang="zh-CN" altLang="en-US" sz="3700" b="1"/>
              <a:t> </a:t>
            </a:r>
            <a:r>
              <a:rPr lang="en-US" altLang="zh-CN" sz="3700" b="1"/>
              <a:t>Clocks</a:t>
            </a:r>
            <a:r>
              <a:rPr lang="zh-CN" altLang="en-US" sz="3700" b="1"/>
              <a:t> </a:t>
            </a:r>
            <a:br>
              <a:rPr lang="en-US" sz="4100" b="1"/>
            </a:br>
            <a:endParaRPr lang="en-US" sz="4100" b="1"/>
          </a:p>
          <a:p>
            <a:pPr algn="ctr"/>
            <a:br>
              <a:rPr lang="en-US" sz="4100" b="1"/>
            </a:br>
            <a:r>
              <a:rPr lang="en-US" sz="2900" err="1"/>
              <a:t>Jinkun</a:t>
            </a:r>
            <a:r>
              <a:rPr lang="en-US" sz="2900"/>
              <a:t> </a:t>
            </a:r>
            <a:r>
              <a:rPr lang="en-US" sz="2900" err="1"/>
              <a:t>Geng</a:t>
            </a:r>
            <a:r>
              <a:rPr lang="en-US" sz="2900" baseline="30000"/>
              <a:t>*</a:t>
            </a:r>
            <a:r>
              <a:rPr lang="en-US" altLang="zh-CN" sz="2900"/>
              <a:t>,</a:t>
            </a:r>
            <a:r>
              <a:rPr lang="zh-CN" altLang="en-US" sz="2900"/>
              <a:t> </a:t>
            </a:r>
            <a:r>
              <a:rPr lang="en-US" altLang="zh-CN" sz="2900" b="1"/>
              <a:t>Anirudh</a:t>
            </a:r>
            <a:r>
              <a:rPr lang="zh-CN" altLang="en-US" sz="2900" b="1"/>
              <a:t> </a:t>
            </a:r>
            <a:r>
              <a:rPr lang="en-US" altLang="zh-CN" sz="2900" b="1"/>
              <a:t>Sivaraman</a:t>
            </a:r>
            <a:r>
              <a:rPr lang="en-US" altLang="zh-CN" sz="2900" b="1" baseline="30000"/>
              <a:t>+</a:t>
            </a:r>
            <a:r>
              <a:rPr lang="en-US" sz="2900"/>
              <a:t>, Balaji Prabhakar</a:t>
            </a:r>
            <a:r>
              <a:rPr lang="en-US" sz="2900" baseline="30000"/>
              <a:t>*</a:t>
            </a:r>
            <a:r>
              <a:rPr lang="en-US" sz="2900"/>
              <a:t>, and Mendel Rosenblum</a:t>
            </a:r>
            <a:r>
              <a:rPr lang="en-US" sz="2900" baseline="30000"/>
              <a:t>*</a:t>
            </a:r>
          </a:p>
          <a:p>
            <a:pPr algn="ctr"/>
            <a:r>
              <a:rPr lang="en-US" sz="2900" baseline="30000"/>
              <a:t>*</a:t>
            </a:r>
            <a:r>
              <a:rPr lang="en-US" sz="2900"/>
              <a:t>Stanford University, </a:t>
            </a:r>
            <a:r>
              <a:rPr lang="en-US" sz="2900" baseline="30000"/>
              <a:t>+</a:t>
            </a:r>
            <a:r>
              <a:rPr lang="en-US" sz="2900"/>
              <a:t>New York University</a:t>
            </a:r>
          </a:p>
          <a:p>
            <a:pPr algn="ctr"/>
            <a:r>
              <a:rPr lang="en-US" sz="2500"/>
              <a:t>VLDB 2023</a:t>
            </a:r>
            <a:endParaRPr lang="en-US"/>
          </a:p>
        </p:txBody>
      </p:sp>
      <p:sp>
        <p:nvSpPr>
          <p:cNvPr id="2" name="Rectangle 1">
            <a:extLst>
              <a:ext uri="{FF2B5EF4-FFF2-40B4-BE49-F238E27FC236}">
                <a16:creationId xmlns:a16="http://schemas.microsoft.com/office/drawing/2014/main" id="{802379D2-375F-D148-BE5D-3B475F68B212}"/>
              </a:ext>
            </a:extLst>
          </p:cNvPr>
          <p:cNvSpPr/>
          <p:nvPr/>
        </p:nvSpPr>
        <p:spPr>
          <a:xfrm>
            <a:off x="3008490" y="5128857"/>
            <a:ext cx="6586611" cy="400110"/>
          </a:xfrm>
          <a:prstGeom prst="rect">
            <a:avLst/>
          </a:prstGeom>
        </p:spPr>
        <p:txBody>
          <a:bodyPr wrap="none">
            <a:spAutoFit/>
          </a:bodyPr>
          <a:lstStyle/>
          <a:p>
            <a:r>
              <a:rPr lang="en-US" altLang="zh-CN" sz="2000">
                <a:ea typeface="等线"/>
              </a:rPr>
              <a:t>Project</a:t>
            </a:r>
            <a:r>
              <a:rPr lang="zh-CN" altLang="en-US" sz="2000">
                <a:ea typeface="等线"/>
              </a:rPr>
              <a:t> </a:t>
            </a:r>
            <a:r>
              <a:rPr lang="en-US" altLang="zh-CN" sz="2000">
                <a:ea typeface="等线"/>
              </a:rPr>
              <a:t>open-sourced</a:t>
            </a:r>
            <a:r>
              <a:rPr lang="zh-CN" altLang="en-US" sz="2000">
                <a:ea typeface="等线"/>
              </a:rPr>
              <a:t> </a:t>
            </a:r>
            <a:r>
              <a:rPr lang="en-US" altLang="zh-CN" sz="2000">
                <a:ea typeface="等线"/>
              </a:rPr>
              <a:t>at</a:t>
            </a:r>
            <a:r>
              <a:rPr lang="zh-CN" altLang="en-US" sz="2000">
                <a:ea typeface="等线"/>
              </a:rPr>
              <a:t> </a:t>
            </a:r>
            <a:r>
              <a:rPr lang="en-US" altLang="zh-CN" sz="2000">
                <a:ea typeface="等线"/>
                <a:hlinkClick r:id="rId3"/>
              </a:rPr>
              <a:t>https://github.com/Steamgjk/Nezha</a:t>
            </a:r>
            <a:r>
              <a:rPr lang="zh-CN" altLang="en-US" sz="2000">
                <a:ea typeface="等线"/>
              </a:rPr>
              <a:t> </a:t>
            </a:r>
            <a:endParaRPr lang="en-US" sz="2000"/>
          </a:p>
        </p:txBody>
      </p:sp>
      <p:pic>
        <p:nvPicPr>
          <p:cNvPr id="4" name="Picture 3" descr="A qr code with colorful squares&#10;&#10;Description automatically generated">
            <a:extLst>
              <a:ext uri="{FF2B5EF4-FFF2-40B4-BE49-F238E27FC236}">
                <a16:creationId xmlns:a16="http://schemas.microsoft.com/office/drawing/2014/main" id="{785B55C7-C9AD-137A-5522-6743EAEA3CC8}"/>
              </a:ext>
            </a:extLst>
          </p:cNvPr>
          <p:cNvPicPr>
            <a:picLocks noChangeAspect="1"/>
          </p:cNvPicPr>
          <p:nvPr/>
        </p:nvPicPr>
        <p:blipFill>
          <a:blip r:embed="rId4"/>
          <a:stretch>
            <a:fillRect/>
          </a:stretch>
        </p:blipFill>
        <p:spPr>
          <a:xfrm>
            <a:off x="5540289" y="5628684"/>
            <a:ext cx="1111421" cy="1111421"/>
          </a:xfrm>
          <a:prstGeom prst="rect">
            <a:avLst/>
          </a:prstGeom>
        </p:spPr>
      </p:pic>
      <p:sp>
        <p:nvSpPr>
          <p:cNvPr id="6" name="Slide Number Placeholder 5">
            <a:extLst>
              <a:ext uri="{FF2B5EF4-FFF2-40B4-BE49-F238E27FC236}">
                <a16:creationId xmlns:a16="http://schemas.microsoft.com/office/drawing/2014/main" id="{4D6D1DEE-DF0F-FF32-AE16-E76FE2DB6B7C}"/>
              </a:ext>
            </a:extLst>
          </p:cNvPr>
          <p:cNvSpPr>
            <a:spLocks noGrp="1"/>
          </p:cNvSpPr>
          <p:nvPr>
            <p:ph type="sldNum" sz="quarter" idx="12"/>
          </p:nvPr>
        </p:nvSpPr>
        <p:spPr/>
        <p:txBody>
          <a:bodyPr/>
          <a:lstStyle/>
          <a:p>
            <a:fld id="{EA7EFB88-B2CB-3F42-A7FB-727E9E84A506}" type="slidenum">
              <a:rPr lang="en-US" smtClean="0"/>
              <a:t>1</a:t>
            </a:fld>
            <a:endParaRPr lang="en-US"/>
          </a:p>
        </p:txBody>
      </p:sp>
    </p:spTree>
    <p:extLst>
      <p:ext uri="{BB962C8B-B14F-4D97-AF65-F5344CB8AC3E}">
        <p14:creationId xmlns:p14="http://schemas.microsoft.com/office/powerpoint/2010/main" val="286847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Object 104" hidden="1">
            <a:extLst>
              <a:ext uri="{FF2B5EF4-FFF2-40B4-BE49-F238E27FC236}">
                <a16:creationId xmlns:a16="http://schemas.microsoft.com/office/drawing/2014/main" id="{27043BC4-3D66-4B32-8F58-55FD3DA065B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105" name="Object 104" hidden="1">
                        <a:extLst>
                          <a:ext uri="{FF2B5EF4-FFF2-40B4-BE49-F238E27FC236}">
                            <a16:creationId xmlns:a16="http://schemas.microsoft.com/office/drawing/2014/main" id="{27043BC4-3D66-4B32-8F58-55FD3DA065B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8EBDDFCE-5B33-294C-7D71-E8DF303E7804}"/>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N" altLang="zh-CN" sz="3600"/>
              <a:t>DOM</a:t>
            </a:r>
            <a:r>
              <a:rPr lang="en-US" altLang="zh-CN" sz="3600"/>
              <a:t> deadline</a:t>
            </a:r>
            <a:r>
              <a:rPr lang="zh-CN" altLang="en-US" sz="3600"/>
              <a:t> </a:t>
            </a:r>
            <a:r>
              <a:rPr lang="en-US" altLang="zh-CN" sz="3600"/>
              <a:t>estimation</a:t>
            </a:r>
            <a:endParaRPr lang="en-US" sz="3600"/>
          </a:p>
        </p:txBody>
      </p:sp>
      <p:sp>
        <p:nvSpPr>
          <p:cNvPr id="2" name="Slide Number Placeholder 1">
            <a:extLst>
              <a:ext uri="{FF2B5EF4-FFF2-40B4-BE49-F238E27FC236}">
                <a16:creationId xmlns:a16="http://schemas.microsoft.com/office/drawing/2014/main" id="{FD007714-7B79-A46F-74D2-2E34C2128F84}"/>
              </a:ext>
            </a:extLst>
          </p:cNvPr>
          <p:cNvSpPr>
            <a:spLocks noGrp="1"/>
          </p:cNvSpPr>
          <p:nvPr>
            <p:ph type="sldNum" sz="quarter" idx="12"/>
          </p:nvPr>
        </p:nvSpPr>
        <p:spPr/>
        <p:txBody>
          <a:bodyPr/>
          <a:lstStyle/>
          <a:p>
            <a:fld id="{EA7EFB88-B2CB-3F42-A7FB-727E9E84A506}" type="slidenum">
              <a:rPr lang="en-US" smtClean="0"/>
              <a:t>10</a:t>
            </a:fld>
            <a:endParaRPr lang="en-US"/>
          </a:p>
        </p:txBody>
      </p:sp>
      <p:sp>
        <p:nvSpPr>
          <p:cNvPr id="43" name="Content Placeholder 2">
            <a:extLst>
              <a:ext uri="{FF2B5EF4-FFF2-40B4-BE49-F238E27FC236}">
                <a16:creationId xmlns:a16="http://schemas.microsoft.com/office/drawing/2014/main" id="{8F786559-233F-8F9C-EE67-8FF203661167}"/>
              </a:ext>
            </a:extLst>
          </p:cNvPr>
          <p:cNvSpPr>
            <a:spLocks noGrp="1"/>
          </p:cNvSpPr>
          <p:nvPr>
            <p:ph idx="1"/>
          </p:nvPr>
        </p:nvSpPr>
        <p:spPr>
          <a:xfrm>
            <a:off x="551652" y="1055855"/>
            <a:ext cx="11004030" cy="2338310"/>
          </a:xfrm>
        </p:spPr>
        <p:txBody>
          <a:bodyPr vert="horz" lIns="91440" tIns="45720" rIns="91440" bIns="45720" rtlCol="0" anchor="t">
            <a:noAutofit/>
          </a:bodyPr>
          <a:lstStyle/>
          <a:p>
            <a:r>
              <a:rPr lang="en-US" altLang="zh-CN" sz="2400">
                <a:ea typeface="等线"/>
              </a:rPr>
              <a:t>Use background probes</a:t>
            </a:r>
            <a:r>
              <a:rPr lang="zh-CN" altLang="en-US" sz="2400">
                <a:ea typeface="等线"/>
              </a:rPr>
              <a:t> </a:t>
            </a:r>
            <a:r>
              <a:rPr lang="en-US" altLang="zh-CN" sz="2400">
                <a:ea typeface="等线"/>
              </a:rPr>
              <a:t>to</a:t>
            </a:r>
            <a:r>
              <a:rPr lang="zh-CN" altLang="en-US" sz="2400">
                <a:ea typeface="等线"/>
              </a:rPr>
              <a:t> </a:t>
            </a:r>
            <a:r>
              <a:rPr lang="en-US" altLang="zh-CN" sz="2400">
                <a:ea typeface="等线"/>
              </a:rPr>
              <a:t>estimate</a:t>
            </a:r>
            <a:r>
              <a:rPr lang="zh-CN" altLang="en-US" sz="2400">
                <a:ea typeface="等线"/>
              </a:rPr>
              <a:t> </a:t>
            </a:r>
            <a:r>
              <a:rPr lang="en-US" altLang="zh-CN" sz="2400" err="1">
                <a:ea typeface="等线"/>
              </a:rPr>
              <a:t>x</a:t>
            </a:r>
            <a:r>
              <a:rPr lang="en-US" altLang="zh-CN" sz="2400" baseline="30000" err="1">
                <a:ea typeface="等线"/>
              </a:rPr>
              <a:t>th</a:t>
            </a:r>
            <a:r>
              <a:rPr lang="en-US" altLang="zh-CN" sz="2400">
                <a:ea typeface="等线"/>
              </a:rPr>
              <a:t> percentile one-way</a:t>
            </a:r>
            <a:r>
              <a:rPr lang="zh-CN" altLang="en-US" sz="2400">
                <a:ea typeface="等线"/>
              </a:rPr>
              <a:t> </a:t>
            </a:r>
            <a:r>
              <a:rPr lang="en-US" altLang="zh-CN" sz="2400">
                <a:ea typeface="等线"/>
              </a:rPr>
              <a:t>delay</a:t>
            </a:r>
            <a:r>
              <a:rPr lang="zh-CN" altLang="en-US" sz="2400">
                <a:ea typeface="等线"/>
              </a:rPr>
              <a:t> </a:t>
            </a:r>
            <a:r>
              <a:rPr lang="en-US" altLang="zh-CN" sz="2400">
                <a:ea typeface="等线"/>
              </a:rPr>
              <a:t>(OWD)</a:t>
            </a:r>
            <a:r>
              <a:rPr lang="zh-CN" altLang="en-US" sz="2400">
                <a:ea typeface="等线"/>
              </a:rPr>
              <a:t> </a:t>
            </a:r>
            <a:r>
              <a:rPr lang="en-US" altLang="zh-CN" sz="2400">
                <a:ea typeface="等线"/>
              </a:rPr>
              <a:t>between</a:t>
            </a:r>
            <a:r>
              <a:rPr lang="zh-CN" altLang="en-US" sz="2400">
                <a:ea typeface="等线"/>
              </a:rPr>
              <a:t> </a:t>
            </a:r>
            <a:r>
              <a:rPr lang="en-US" altLang="zh-CN" sz="2400">
                <a:ea typeface="等线"/>
              </a:rPr>
              <a:t>the</a:t>
            </a:r>
            <a:r>
              <a:rPr lang="zh-CN" altLang="en-US" sz="2400">
                <a:ea typeface="等线"/>
              </a:rPr>
              <a:t> </a:t>
            </a:r>
            <a:r>
              <a:rPr lang="en-US" altLang="zh-CN" sz="2400">
                <a:ea typeface="等线"/>
              </a:rPr>
              <a:t>sender and each receiver</a:t>
            </a:r>
            <a:endParaRPr lang="en-US" altLang="zh-CN">
              <a:ea typeface="等线"/>
            </a:endParaRPr>
          </a:p>
          <a:p>
            <a:r>
              <a:rPr lang="en-US" altLang="zh-CN" sz="2400">
                <a:ea typeface="等线"/>
              </a:rPr>
              <a:t>Deadline = send timestamp + max of these OWD estimates across receivers</a:t>
            </a:r>
          </a:p>
          <a:p>
            <a:r>
              <a:rPr lang="en-US" altLang="zh-CN" sz="2400" b="1">
                <a:ea typeface="等线"/>
              </a:rPr>
              <a:t>Key tradeoff: reordering rate vs. additional latency from sender to receiver</a:t>
            </a:r>
          </a:p>
          <a:p>
            <a:pPr lvl="1"/>
            <a:r>
              <a:rPr lang="en-US" altLang="zh-CN" sz="2000">
                <a:ea typeface="等线"/>
              </a:rPr>
              <a:t>Larger percentile -&gt; Larger deadline: more latency, but less reordering</a:t>
            </a:r>
          </a:p>
          <a:p>
            <a:pPr lvl="1"/>
            <a:r>
              <a:rPr lang="en-US" altLang="zh-CN" sz="2000">
                <a:ea typeface="等线"/>
              </a:rPr>
              <a:t>We use 50</a:t>
            </a:r>
            <a:r>
              <a:rPr lang="en-US" altLang="zh-CN" sz="2000" baseline="30000">
                <a:ea typeface="等线"/>
              </a:rPr>
              <a:t>th</a:t>
            </a:r>
            <a:r>
              <a:rPr lang="en-US" altLang="zh-CN" sz="2000">
                <a:ea typeface="等线"/>
              </a:rPr>
              <a:t> percentile and Huygens (NSDI 2018) to sync clocks with a median accuracy of ~100 ns.</a:t>
            </a:r>
          </a:p>
          <a:p>
            <a:pPr lvl="1"/>
            <a:endParaRPr lang="en-US" altLang="zh-CN" sz="2000">
              <a:ea typeface="等线"/>
            </a:endParaRPr>
          </a:p>
        </p:txBody>
      </p:sp>
    </p:spTree>
    <p:extLst>
      <p:ext uri="{BB962C8B-B14F-4D97-AF65-F5344CB8AC3E}">
        <p14:creationId xmlns:p14="http://schemas.microsoft.com/office/powerpoint/2010/main" val="64979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Defining a reordering score</a:t>
            </a:r>
            <a:r>
              <a:rPr lang="zh-CN" altLang="en-US" sz="3600"/>
              <a:t> </a:t>
            </a:r>
            <a:r>
              <a:rPr lang="en-US" altLang="zh-CN" sz="3600"/>
              <a:t>to</a:t>
            </a:r>
            <a:r>
              <a:rPr lang="zh-CN" altLang="en-US" sz="3600"/>
              <a:t> </a:t>
            </a:r>
            <a:r>
              <a:rPr lang="en-US" altLang="zh-CN" sz="3600"/>
              <a:t>evaluate</a:t>
            </a:r>
            <a:r>
              <a:rPr lang="zh-CN" altLang="en-US" sz="3600"/>
              <a:t> </a:t>
            </a:r>
            <a:r>
              <a:rPr lang="en-US" altLang="zh-CN" sz="3600"/>
              <a:t>DOM</a:t>
            </a:r>
            <a:r>
              <a:rPr lang="zh-CN" altLang="en-US" sz="3600"/>
              <a:t> </a:t>
            </a:r>
            <a:r>
              <a:rPr lang="en-US" altLang="zh-CN" sz="3600"/>
              <a:t>effectiveness</a:t>
            </a:r>
            <a:endParaRPr lang="en-US" sz="360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07F78D20-FB5F-5075-6056-03E46003FD53}"/>
                  </a:ext>
                </a:extLst>
              </p:cNvPr>
              <p:cNvSpPr>
                <a:spLocks noGrp="1"/>
              </p:cNvSpPr>
              <p:nvPr>
                <p:ph idx="1"/>
              </p:nvPr>
            </p:nvSpPr>
            <p:spPr>
              <a:xfrm>
                <a:off x="584658" y="1139723"/>
                <a:ext cx="10600052" cy="4527283"/>
              </a:xfrm>
            </p:spPr>
            <p:txBody>
              <a:bodyPr vert="horz" lIns="91440" tIns="45720" rIns="91440" bIns="45720" rtlCol="0" anchor="t">
                <a:noAutofit/>
              </a:bodyPr>
              <a:lstStyle/>
              <a:p>
                <a:r>
                  <a:rPr lang="en-US" altLang="zh-CN" sz="2400">
                    <a:ea typeface="等线"/>
                  </a:rPr>
                  <a:t>Setup:</a:t>
                </a:r>
              </a:p>
              <a:p>
                <a:pPr lvl="1"/>
                <a:r>
                  <a:rPr lang="en-US" altLang="zh-CN" sz="2000">
                    <a:ea typeface="等线"/>
                  </a:rPr>
                  <a:t>receivers</a:t>
                </a:r>
                <a:r>
                  <a:rPr lang="zh-CN" altLang="en-US" sz="2000">
                    <a:ea typeface="等线"/>
                  </a:rPr>
                  <a:t> </a:t>
                </a:r>
                <a:r>
                  <a:rPr lang="en-US" altLang="zh-CN" sz="2000">
                    <a:ea typeface="等线"/>
                  </a:rPr>
                  <a:t>R1</a:t>
                </a:r>
                <a:r>
                  <a:rPr lang="zh-CN" altLang="en-US" sz="2000">
                    <a:ea typeface="等线"/>
                  </a:rPr>
                  <a:t> </a:t>
                </a:r>
                <a:r>
                  <a:rPr lang="en-US" altLang="zh-CN" sz="2000">
                    <a:ea typeface="等线"/>
                  </a:rPr>
                  <a:t>and</a:t>
                </a:r>
                <a:r>
                  <a:rPr lang="zh-CN" altLang="en-US" sz="2000">
                    <a:ea typeface="等线"/>
                  </a:rPr>
                  <a:t> </a:t>
                </a:r>
                <a:r>
                  <a:rPr lang="en-US" altLang="zh-CN" sz="2000">
                    <a:ea typeface="等线"/>
                  </a:rPr>
                  <a:t>R2,</a:t>
                </a:r>
                <a:r>
                  <a:rPr lang="zh-CN" altLang="en-US" sz="2000">
                    <a:ea typeface="等线"/>
                  </a:rPr>
                  <a:t> </a:t>
                </a:r>
                <a:endParaRPr lang="en-US" altLang="zh-CN" sz="2000">
                  <a:ea typeface="等线"/>
                </a:endParaRPr>
              </a:p>
              <a:p>
                <a:pPr lvl="1"/>
                <a:r>
                  <a:rPr lang="en-US" altLang="zh-CN" sz="2000">
                    <a:ea typeface="等线"/>
                  </a:rPr>
                  <a:t>multiple</a:t>
                </a:r>
                <a:r>
                  <a:rPr lang="zh-CN" altLang="en-US" sz="2000">
                    <a:ea typeface="等线"/>
                  </a:rPr>
                  <a:t> </a:t>
                </a:r>
                <a:r>
                  <a:rPr lang="en-US" altLang="zh-CN" sz="2000">
                    <a:ea typeface="等线"/>
                  </a:rPr>
                  <a:t>senders</a:t>
                </a:r>
                <a:r>
                  <a:rPr lang="zh-CN" altLang="en-US" sz="2000">
                    <a:ea typeface="等线"/>
                  </a:rPr>
                  <a:t> </a:t>
                </a:r>
                <a:r>
                  <a:rPr lang="en-US" altLang="zh-CN" sz="2000">
                    <a:ea typeface="等线"/>
                  </a:rPr>
                  <a:t>multicasting</a:t>
                </a:r>
                <a:r>
                  <a:rPr lang="zh-CN" altLang="en-US" sz="2000">
                    <a:ea typeface="等线"/>
                  </a:rPr>
                  <a:t> </a:t>
                </a:r>
                <a:r>
                  <a:rPr lang="en-US" altLang="zh-CN" sz="2000">
                    <a:ea typeface="等线"/>
                  </a:rPr>
                  <a:t>messages to both receivers</a:t>
                </a:r>
              </a:p>
              <a:p>
                <a:pPr lvl="1"/>
                <a:r>
                  <a:rPr lang="en-US" altLang="zh-CN" sz="2000">
                    <a:ea typeface="等线"/>
                  </a:rPr>
                  <a:t>each message is a different color</a:t>
                </a:r>
              </a:p>
              <a:p>
                <a:pPr lvl="1"/>
                <a:r>
                  <a:rPr lang="en-US" altLang="zh-CN" sz="2000">
                    <a:ea typeface="等线"/>
                  </a:rPr>
                  <a:t>each</a:t>
                </a:r>
                <a:r>
                  <a:rPr lang="zh-CN" altLang="en-US" sz="2000">
                    <a:ea typeface="等线"/>
                  </a:rPr>
                  <a:t> </a:t>
                </a:r>
                <a:r>
                  <a:rPr lang="en-US" altLang="zh-CN" sz="2000">
                    <a:ea typeface="等线"/>
                  </a:rPr>
                  <a:t>receiver</a:t>
                </a:r>
                <a:r>
                  <a:rPr lang="zh-CN" altLang="en-US" sz="2000">
                    <a:ea typeface="等线"/>
                  </a:rPr>
                  <a:t> </a:t>
                </a:r>
                <a:r>
                  <a:rPr lang="en-US" altLang="zh-CN" sz="2000">
                    <a:ea typeface="等线"/>
                  </a:rPr>
                  <a:t>receives</a:t>
                </a:r>
                <a:r>
                  <a:rPr lang="zh-CN" altLang="en-US" sz="2000">
                    <a:ea typeface="等线"/>
                  </a:rPr>
                  <a:t> </a:t>
                </a:r>
                <a:r>
                  <a:rPr lang="en-US" altLang="zh-CN" sz="2000">
                    <a:ea typeface="等线"/>
                  </a:rPr>
                  <a:t>a</a:t>
                </a:r>
                <a:r>
                  <a:rPr lang="zh-CN" altLang="en-US" sz="2000">
                    <a:ea typeface="等线"/>
                  </a:rPr>
                  <a:t> </a:t>
                </a:r>
                <a:r>
                  <a:rPr lang="en-US" altLang="zh-CN" sz="2000">
                    <a:ea typeface="等线"/>
                  </a:rPr>
                  <a:t>sequence</a:t>
                </a:r>
                <a:r>
                  <a:rPr lang="zh-CN" altLang="en-US" sz="2000">
                    <a:ea typeface="等线"/>
                  </a:rPr>
                  <a:t> </a:t>
                </a:r>
                <a:r>
                  <a:rPr lang="en-US" altLang="zh-CN" sz="2000">
                    <a:ea typeface="等线"/>
                  </a:rPr>
                  <a:t>of</a:t>
                </a:r>
                <a:r>
                  <a:rPr lang="zh-CN" altLang="en-US" sz="2000">
                    <a:ea typeface="等线"/>
                  </a:rPr>
                  <a:t> </a:t>
                </a:r>
                <a:r>
                  <a:rPr lang="en-US" altLang="zh-CN" sz="2000">
                    <a:ea typeface="等线"/>
                  </a:rPr>
                  <a:t>messages.</a:t>
                </a:r>
              </a:p>
              <a:p>
                <a:r>
                  <a:rPr lang="en-US" altLang="zh-CN" sz="2400">
                    <a:ea typeface="等线"/>
                  </a:rPr>
                  <a:t>Reordering score:</a:t>
                </a:r>
              </a:p>
              <a:p>
                <a:pPr lvl="1"/>
                <a:r>
                  <a:rPr lang="en-US" altLang="zh-CN" sz="2000">
                    <a:ea typeface="等线"/>
                  </a:rPr>
                  <a:t>Assign message sequence number based on its </a:t>
                </a:r>
                <a:r>
                  <a:rPr lang="en-US" altLang="zh-CN" sz="2000">
                    <a:solidFill>
                      <a:srgbClr val="FF0000"/>
                    </a:solidFill>
                    <a:ea typeface="等线"/>
                  </a:rPr>
                  <a:t>arrival order at R1</a:t>
                </a:r>
                <a:r>
                  <a:rPr lang="zh-CN" altLang="en-US" sz="2000">
                    <a:ea typeface="等线"/>
                  </a:rPr>
                  <a:t> </a:t>
                </a:r>
                <a:endParaRPr lang="en-US" altLang="zh-CN" sz="2000">
                  <a:ea typeface="等线"/>
                </a:endParaRPr>
              </a:p>
              <a:p>
                <a:pPr lvl="1"/>
                <a:r>
                  <a:rPr lang="en-US" altLang="zh-CN" sz="2000">
                    <a:ea typeface="等线"/>
                  </a:rPr>
                  <a:t>Use these sequence numbers to compute R2’s sequence</a:t>
                </a:r>
              </a:p>
              <a:p>
                <a:pPr lvl="1"/>
                <a:r>
                  <a:rPr lang="en-US" altLang="zh-CN" sz="2000">
                    <a:ea typeface="等线"/>
                  </a:rPr>
                  <a:t>L = length of </a:t>
                </a:r>
                <a:r>
                  <a:rPr lang="en-US" altLang="zh-CN" sz="2000">
                    <a:solidFill>
                      <a:srgbClr val="FF0000"/>
                    </a:solidFill>
                    <a:ea typeface="等线"/>
                  </a:rPr>
                  <a:t>longest increasing subsequence (LIS) in R2’s sequence</a:t>
                </a:r>
                <a:r>
                  <a:rPr lang="en-US" altLang="zh-CN" sz="2000">
                    <a:ea typeface="等线"/>
                  </a:rPr>
                  <a:t>, </a:t>
                </a:r>
              </a:p>
              <a:p>
                <a:pPr lvl="2"/>
                <a14:m>
                  <m:oMath xmlns:m="http://schemas.openxmlformats.org/officeDocument/2006/math">
                    <m:r>
                      <a:rPr lang="en-US" altLang="zh-CN" i="1">
                        <a:latin typeface="Cambria Math" panose="02040503050406030204" pitchFamily="18" charset="0"/>
                        <a:ea typeface="等线"/>
                      </a:rPr>
                      <m:t>𝑆𝑐𝑜𝑟𝑒</m:t>
                    </m:r>
                    <m:r>
                      <a:rPr lang="en-US" altLang="zh-CN" i="1">
                        <a:latin typeface="Cambria Math" panose="02040503050406030204" pitchFamily="18" charset="0"/>
                        <a:ea typeface="等线"/>
                      </a:rPr>
                      <m:t>=1−</m:t>
                    </m:r>
                    <m:f>
                      <m:fPr>
                        <m:ctrlPr>
                          <a:rPr lang="en-US" altLang="zh-CN" i="1">
                            <a:latin typeface="Cambria Math" panose="02040503050406030204" pitchFamily="18" charset="0"/>
                            <a:ea typeface="等线"/>
                          </a:rPr>
                        </m:ctrlPr>
                      </m:fPr>
                      <m:num>
                        <m:r>
                          <a:rPr lang="en-US" altLang="zh-CN" i="1">
                            <a:latin typeface="Cambria Math" panose="02040503050406030204" pitchFamily="18" charset="0"/>
                            <a:ea typeface="等线"/>
                          </a:rPr>
                          <m:t>𝐿</m:t>
                        </m:r>
                      </m:num>
                      <m:den>
                        <m:r>
                          <a:rPr lang="en-US" altLang="zh-CN" i="1">
                            <a:latin typeface="Cambria Math" panose="02040503050406030204" pitchFamily="18" charset="0"/>
                            <a:ea typeface="等线"/>
                          </a:rPr>
                          <m:t>𝐿𝑒𝑛𝑔𝑡h</m:t>
                        </m:r>
                        <m:r>
                          <a:rPr lang="zh-CN" altLang="en-US" i="1">
                            <a:latin typeface="Cambria Math" panose="02040503050406030204" pitchFamily="18" charset="0"/>
                            <a:ea typeface="等线"/>
                          </a:rPr>
                          <m:t> </m:t>
                        </m:r>
                        <m:r>
                          <a:rPr lang="en-US" altLang="zh-CN" i="1">
                            <a:latin typeface="Cambria Math" panose="02040503050406030204" pitchFamily="18" charset="0"/>
                            <a:ea typeface="等线"/>
                          </a:rPr>
                          <m:t>𝑜𝑓</m:t>
                        </m:r>
                        <m:r>
                          <a:rPr lang="zh-CN" altLang="en-US" i="1">
                            <a:latin typeface="Cambria Math" panose="02040503050406030204" pitchFamily="18" charset="0"/>
                            <a:ea typeface="等线"/>
                          </a:rPr>
                          <m:t> </m:t>
                        </m:r>
                        <m:r>
                          <a:rPr lang="en-US" altLang="zh-CN" i="1">
                            <a:latin typeface="Cambria Math" panose="02040503050406030204" pitchFamily="18" charset="0"/>
                            <a:ea typeface="等线"/>
                          </a:rPr>
                          <m:t>𝑅</m:t>
                        </m:r>
                        <m:sSup>
                          <m:sSupPr>
                            <m:ctrlPr>
                              <a:rPr lang="en-US" altLang="zh-CN" i="1">
                                <a:latin typeface="Cambria Math" panose="02040503050406030204" pitchFamily="18" charset="0"/>
                                <a:ea typeface="等线"/>
                              </a:rPr>
                            </m:ctrlPr>
                          </m:sSupPr>
                          <m:e>
                            <m:r>
                              <a:rPr lang="en-US" altLang="zh-CN" i="1">
                                <a:latin typeface="Cambria Math" panose="02040503050406030204" pitchFamily="18" charset="0"/>
                                <a:ea typeface="等线"/>
                              </a:rPr>
                              <m:t>2</m:t>
                            </m:r>
                          </m:e>
                          <m:sup>
                            <m:r>
                              <a:rPr lang="en-US" altLang="zh-CN" i="1">
                                <a:latin typeface="Cambria Math" panose="02040503050406030204" pitchFamily="18" charset="0"/>
                                <a:ea typeface="等线"/>
                              </a:rPr>
                              <m:t>′</m:t>
                            </m:r>
                          </m:sup>
                        </m:sSup>
                        <m:r>
                          <a:rPr lang="en-US" altLang="zh-CN" i="1">
                            <a:latin typeface="Cambria Math" panose="02040503050406030204" pitchFamily="18" charset="0"/>
                            <a:ea typeface="等线"/>
                          </a:rPr>
                          <m:t>𝑠</m:t>
                        </m:r>
                        <m:r>
                          <a:rPr lang="zh-CN" altLang="en-US" i="1">
                            <a:latin typeface="Cambria Math" panose="02040503050406030204" pitchFamily="18" charset="0"/>
                            <a:ea typeface="等线"/>
                          </a:rPr>
                          <m:t> </m:t>
                        </m:r>
                        <m:r>
                          <a:rPr lang="en-US" altLang="zh-CN" i="1">
                            <a:latin typeface="Cambria Math" panose="02040503050406030204" pitchFamily="18" charset="0"/>
                            <a:ea typeface="等线"/>
                          </a:rPr>
                          <m:t>𝑆𝑒𝑞𝑢𝑒𝑛𝑐𝑒</m:t>
                        </m:r>
                      </m:den>
                    </m:f>
                  </m:oMath>
                </a14:m>
                <a:endParaRPr lang="en-US" altLang="zh-CN">
                  <a:ea typeface="等线"/>
                </a:endParaRPr>
              </a:p>
              <a:p>
                <a:pPr lvl="2"/>
                <a:r>
                  <a:rPr lang="en-US" altLang="zh-CN">
                    <a:solidFill>
                      <a:srgbClr val="FF0000"/>
                    </a:solidFill>
                    <a:ea typeface="等线"/>
                  </a:rPr>
                  <a:t>High</a:t>
                </a:r>
                <a:r>
                  <a:rPr lang="zh-CN" altLang="en-US">
                    <a:solidFill>
                      <a:srgbClr val="FF0000"/>
                    </a:solidFill>
                    <a:ea typeface="等线"/>
                  </a:rPr>
                  <a:t> </a:t>
                </a:r>
                <a:r>
                  <a:rPr lang="en-US" altLang="zh-CN">
                    <a:solidFill>
                      <a:srgbClr val="FF0000"/>
                    </a:solidFill>
                    <a:ea typeface="等线"/>
                  </a:rPr>
                  <a:t>Score</a:t>
                </a:r>
                <a:r>
                  <a:rPr lang="zh-CN" altLang="en-US">
                    <a:solidFill>
                      <a:srgbClr val="FF0000"/>
                    </a:solidFill>
                    <a:ea typeface="等线"/>
                  </a:rPr>
                  <a:t> </a:t>
                </a:r>
                <a:r>
                  <a:rPr lang="en-US" altLang="zh-CN">
                    <a:solidFill>
                      <a:srgbClr val="FF0000"/>
                    </a:solidFill>
                    <a:ea typeface="等线"/>
                  </a:rPr>
                  <a:t>=</a:t>
                </a:r>
                <a:r>
                  <a:rPr lang="zh-CN" altLang="en-US">
                    <a:solidFill>
                      <a:srgbClr val="FF0000"/>
                    </a:solidFill>
                    <a:ea typeface="等线"/>
                  </a:rPr>
                  <a:t> </a:t>
                </a:r>
                <a:r>
                  <a:rPr lang="en-US" altLang="zh-CN">
                    <a:solidFill>
                      <a:srgbClr val="FF0000"/>
                    </a:solidFill>
                    <a:ea typeface="等线"/>
                  </a:rPr>
                  <a:t>More</a:t>
                </a:r>
                <a:r>
                  <a:rPr lang="zh-CN" altLang="en-US">
                    <a:solidFill>
                      <a:srgbClr val="FF0000"/>
                    </a:solidFill>
                    <a:ea typeface="等线"/>
                  </a:rPr>
                  <a:t> </a:t>
                </a:r>
                <a:r>
                  <a:rPr lang="en-US" altLang="zh-CN">
                    <a:solidFill>
                      <a:srgbClr val="FF0000"/>
                    </a:solidFill>
                    <a:ea typeface="等线"/>
                  </a:rPr>
                  <a:t>Reordering</a:t>
                </a:r>
                <a:endParaRPr lang="en-US" altLang="zh-CN" sz="1800">
                  <a:solidFill>
                    <a:srgbClr val="FF0000"/>
                  </a:solidFill>
                  <a:ea typeface="等线"/>
                </a:endParaRPr>
              </a:p>
            </p:txBody>
          </p:sp>
        </mc:Choice>
        <mc:Fallback xmlns="">
          <p:sp>
            <p:nvSpPr>
              <p:cNvPr id="5" name="Content Placeholder 2">
                <a:extLst>
                  <a:ext uri="{FF2B5EF4-FFF2-40B4-BE49-F238E27FC236}">
                    <a16:creationId xmlns:a16="http://schemas.microsoft.com/office/drawing/2014/main" id="{07F78D20-FB5F-5075-6056-03E46003FD53}"/>
                  </a:ext>
                </a:extLst>
              </p:cNvPr>
              <p:cNvSpPr>
                <a:spLocks noGrp="1" noRot="1" noChangeAspect="1" noMove="1" noResize="1" noEditPoints="1" noAdjustHandles="1" noChangeArrowheads="1" noChangeShapeType="1" noTextEdit="1"/>
              </p:cNvSpPr>
              <p:nvPr>
                <p:ph idx="1"/>
              </p:nvPr>
            </p:nvSpPr>
            <p:spPr>
              <a:xfrm>
                <a:off x="584658" y="1139723"/>
                <a:ext cx="10600052" cy="4527283"/>
              </a:xfrm>
              <a:blipFill>
                <a:blip r:embed="rId3"/>
                <a:stretch>
                  <a:fillRect l="-805" t="-1884"/>
                </a:stretch>
              </a:blipFill>
            </p:spPr>
            <p:txBody>
              <a:bodyPr/>
              <a:lstStyle/>
              <a:p>
                <a:r>
                  <a:rPr lang="en-US">
                    <a:noFill/>
                  </a:rPr>
                  <a:t> </a:t>
                </a:r>
              </a:p>
            </p:txBody>
          </p:sp>
        </mc:Fallback>
      </mc:AlternateContent>
      <p:sp>
        <p:nvSpPr>
          <p:cNvPr id="28" name="Content Placeholder 2">
            <a:extLst>
              <a:ext uri="{FF2B5EF4-FFF2-40B4-BE49-F238E27FC236}">
                <a16:creationId xmlns:a16="http://schemas.microsoft.com/office/drawing/2014/main" id="{C5E44FB5-A2C1-EB57-E7BD-376C0C757587}"/>
              </a:ext>
            </a:extLst>
          </p:cNvPr>
          <p:cNvSpPr txBox="1">
            <a:spLocks/>
          </p:cNvSpPr>
          <p:nvPr/>
        </p:nvSpPr>
        <p:spPr>
          <a:xfrm>
            <a:off x="2742018" y="5408739"/>
            <a:ext cx="10060932" cy="4501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2000">
              <a:solidFill>
                <a:srgbClr val="FF0000"/>
              </a:solidFill>
              <a:ea typeface="等线"/>
            </a:endParaRPr>
          </a:p>
        </p:txBody>
      </p:sp>
      <p:grpSp>
        <p:nvGrpSpPr>
          <p:cNvPr id="32" name="Group 31">
            <a:extLst>
              <a:ext uri="{FF2B5EF4-FFF2-40B4-BE49-F238E27FC236}">
                <a16:creationId xmlns:a16="http://schemas.microsoft.com/office/drawing/2014/main" id="{45F59372-B413-36C8-35CD-F4A85CB607E0}"/>
              </a:ext>
            </a:extLst>
          </p:cNvPr>
          <p:cNvGrpSpPr/>
          <p:nvPr/>
        </p:nvGrpSpPr>
        <p:grpSpPr>
          <a:xfrm>
            <a:off x="7355880" y="4481754"/>
            <a:ext cx="4466100" cy="1781204"/>
            <a:chOff x="309966" y="4494508"/>
            <a:chExt cx="4466100" cy="1781204"/>
          </a:xfrm>
        </p:grpSpPr>
        <p:sp>
          <p:nvSpPr>
            <p:cNvPr id="8" name="Rounded Rectangle 7">
              <a:extLst>
                <a:ext uri="{FF2B5EF4-FFF2-40B4-BE49-F238E27FC236}">
                  <a16:creationId xmlns:a16="http://schemas.microsoft.com/office/drawing/2014/main" id="{BAF8AEF0-F690-4D68-5CAA-998299ED9BA5}"/>
                </a:ext>
              </a:extLst>
            </p:cNvPr>
            <p:cNvSpPr/>
            <p:nvPr/>
          </p:nvSpPr>
          <p:spPr>
            <a:xfrm>
              <a:off x="1844298" y="4494508"/>
              <a:ext cx="542441" cy="4959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t>1</a:t>
              </a:r>
              <a:endParaRPr lang="en-CN"/>
            </a:p>
          </p:txBody>
        </p:sp>
        <p:sp>
          <p:nvSpPr>
            <p:cNvPr id="9" name="Rounded Rectangle 8">
              <a:extLst>
                <a:ext uri="{FF2B5EF4-FFF2-40B4-BE49-F238E27FC236}">
                  <a16:creationId xmlns:a16="http://schemas.microsoft.com/office/drawing/2014/main" id="{3C03B640-8E53-B579-22EF-F2BF0CC70BB1}"/>
                </a:ext>
              </a:extLst>
            </p:cNvPr>
            <p:cNvSpPr/>
            <p:nvPr/>
          </p:nvSpPr>
          <p:spPr>
            <a:xfrm>
              <a:off x="2663126" y="4494508"/>
              <a:ext cx="542441" cy="49594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altLang="zh-CN"/>
                <a:t>2</a:t>
              </a:r>
              <a:endParaRPr lang="en-CN"/>
            </a:p>
          </p:txBody>
        </p:sp>
        <p:sp>
          <p:nvSpPr>
            <p:cNvPr id="10" name="Rounded Rectangle 9">
              <a:extLst>
                <a:ext uri="{FF2B5EF4-FFF2-40B4-BE49-F238E27FC236}">
                  <a16:creationId xmlns:a16="http://schemas.microsoft.com/office/drawing/2014/main" id="{16A5A1A1-DF17-3C7C-263A-201828F531AB}"/>
                </a:ext>
              </a:extLst>
            </p:cNvPr>
            <p:cNvSpPr/>
            <p:nvPr/>
          </p:nvSpPr>
          <p:spPr>
            <a:xfrm>
              <a:off x="3481954" y="4494508"/>
              <a:ext cx="542441" cy="49594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ltLang="zh-CN"/>
                <a:t>3</a:t>
              </a:r>
              <a:endParaRPr lang="en-CN"/>
            </a:p>
          </p:txBody>
        </p:sp>
        <p:sp>
          <p:nvSpPr>
            <p:cNvPr id="11" name="Rounded Rectangle 10">
              <a:extLst>
                <a:ext uri="{FF2B5EF4-FFF2-40B4-BE49-F238E27FC236}">
                  <a16:creationId xmlns:a16="http://schemas.microsoft.com/office/drawing/2014/main" id="{BFAA8E9E-FE9D-213C-A16F-AC5B8FBBA703}"/>
                </a:ext>
              </a:extLst>
            </p:cNvPr>
            <p:cNvSpPr/>
            <p:nvPr/>
          </p:nvSpPr>
          <p:spPr>
            <a:xfrm>
              <a:off x="4233625" y="4494508"/>
              <a:ext cx="542441" cy="49594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altLang="zh-CN"/>
                <a:t>4</a:t>
              </a:r>
              <a:endParaRPr lang="en-CN"/>
            </a:p>
          </p:txBody>
        </p:sp>
        <p:sp>
          <p:nvSpPr>
            <p:cNvPr id="12" name="Rounded Rectangle 11">
              <a:extLst>
                <a:ext uri="{FF2B5EF4-FFF2-40B4-BE49-F238E27FC236}">
                  <a16:creationId xmlns:a16="http://schemas.microsoft.com/office/drawing/2014/main" id="{C438667F-3A8B-B218-0273-7D9A7DC70A71}"/>
                </a:ext>
              </a:extLst>
            </p:cNvPr>
            <p:cNvSpPr/>
            <p:nvPr/>
          </p:nvSpPr>
          <p:spPr>
            <a:xfrm>
              <a:off x="1844298" y="5300420"/>
              <a:ext cx="542441" cy="4959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t>1</a:t>
              </a:r>
              <a:endParaRPr lang="en-CN"/>
            </a:p>
          </p:txBody>
        </p:sp>
        <p:sp>
          <p:nvSpPr>
            <p:cNvPr id="13" name="Rounded Rectangle 12">
              <a:extLst>
                <a:ext uri="{FF2B5EF4-FFF2-40B4-BE49-F238E27FC236}">
                  <a16:creationId xmlns:a16="http://schemas.microsoft.com/office/drawing/2014/main" id="{0EC4CAA9-E531-BDD7-21E7-D7163B33A7A8}"/>
                </a:ext>
              </a:extLst>
            </p:cNvPr>
            <p:cNvSpPr/>
            <p:nvPr/>
          </p:nvSpPr>
          <p:spPr>
            <a:xfrm>
              <a:off x="2691540" y="5282293"/>
              <a:ext cx="542441" cy="49594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altLang="zh-CN"/>
                <a:t>2</a:t>
              </a:r>
              <a:endParaRPr lang="en-CN"/>
            </a:p>
          </p:txBody>
        </p:sp>
        <p:sp>
          <p:nvSpPr>
            <p:cNvPr id="14" name="Rounded Rectangle 13">
              <a:extLst>
                <a:ext uri="{FF2B5EF4-FFF2-40B4-BE49-F238E27FC236}">
                  <a16:creationId xmlns:a16="http://schemas.microsoft.com/office/drawing/2014/main" id="{CE94644F-11C5-359E-5E97-CE97EB6560C2}"/>
                </a:ext>
              </a:extLst>
            </p:cNvPr>
            <p:cNvSpPr/>
            <p:nvPr/>
          </p:nvSpPr>
          <p:spPr>
            <a:xfrm>
              <a:off x="3490344" y="5326159"/>
              <a:ext cx="542441" cy="49594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ltLang="zh-CN"/>
                <a:t>3</a:t>
              </a:r>
              <a:endParaRPr lang="en-CN"/>
            </a:p>
          </p:txBody>
        </p:sp>
        <p:sp>
          <p:nvSpPr>
            <p:cNvPr id="15" name="Rounded Rectangle 14">
              <a:extLst>
                <a:ext uri="{FF2B5EF4-FFF2-40B4-BE49-F238E27FC236}">
                  <a16:creationId xmlns:a16="http://schemas.microsoft.com/office/drawing/2014/main" id="{AFD61FE4-9475-27C7-5EF5-3AF63829186F}"/>
                </a:ext>
              </a:extLst>
            </p:cNvPr>
            <p:cNvSpPr/>
            <p:nvPr/>
          </p:nvSpPr>
          <p:spPr>
            <a:xfrm>
              <a:off x="4233625" y="5300420"/>
              <a:ext cx="542441" cy="49594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altLang="zh-CN"/>
                <a:t>4</a:t>
              </a:r>
              <a:endParaRPr lang="en-CN"/>
            </a:p>
          </p:txBody>
        </p:sp>
        <p:sp>
          <p:nvSpPr>
            <p:cNvPr id="16" name="TextBox 15">
              <a:extLst>
                <a:ext uri="{FF2B5EF4-FFF2-40B4-BE49-F238E27FC236}">
                  <a16:creationId xmlns:a16="http://schemas.microsoft.com/office/drawing/2014/main" id="{8A3AE1D3-ED50-88CC-CCFC-C8BF728D6F50}"/>
                </a:ext>
              </a:extLst>
            </p:cNvPr>
            <p:cNvSpPr txBox="1"/>
            <p:nvPr/>
          </p:nvSpPr>
          <p:spPr>
            <a:xfrm>
              <a:off x="309966" y="4525504"/>
              <a:ext cx="1394934" cy="369332"/>
            </a:xfrm>
            <a:prstGeom prst="rect">
              <a:avLst/>
            </a:prstGeom>
            <a:noFill/>
          </p:spPr>
          <p:txBody>
            <a:bodyPr wrap="none" rtlCol="0">
              <a:spAutoFit/>
            </a:bodyPr>
            <a:lstStyle/>
            <a:p>
              <a:r>
                <a:rPr lang="en-US" altLang="zh-CN"/>
                <a:t>R1</a:t>
              </a:r>
              <a:r>
                <a:rPr lang="zh-CN" altLang="en-US"/>
                <a:t> </a:t>
              </a:r>
              <a:r>
                <a:rPr lang="en-US" altLang="zh-CN"/>
                <a:t>Sequence</a:t>
              </a:r>
              <a:endParaRPr lang="en-CN"/>
            </a:p>
          </p:txBody>
        </p:sp>
        <p:sp>
          <p:nvSpPr>
            <p:cNvPr id="17" name="TextBox 16">
              <a:extLst>
                <a:ext uri="{FF2B5EF4-FFF2-40B4-BE49-F238E27FC236}">
                  <a16:creationId xmlns:a16="http://schemas.microsoft.com/office/drawing/2014/main" id="{9F140CAC-90CF-1FC5-5384-392996DA0FBC}"/>
                </a:ext>
              </a:extLst>
            </p:cNvPr>
            <p:cNvSpPr txBox="1"/>
            <p:nvPr/>
          </p:nvSpPr>
          <p:spPr>
            <a:xfrm>
              <a:off x="309966" y="5374889"/>
              <a:ext cx="1394934" cy="369332"/>
            </a:xfrm>
            <a:prstGeom prst="rect">
              <a:avLst/>
            </a:prstGeom>
            <a:noFill/>
          </p:spPr>
          <p:txBody>
            <a:bodyPr wrap="none" rtlCol="0">
              <a:spAutoFit/>
            </a:bodyPr>
            <a:lstStyle/>
            <a:p>
              <a:r>
                <a:rPr lang="en-US" altLang="zh-CN"/>
                <a:t>R2</a:t>
              </a:r>
              <a:r>
                <a:rPr lang="zh-CN" altLang="en-US"/>
                <a:t> </a:t>
              </a:r>
              <a:r>
                <a:rPr lang="en-US" altLang="zh-CN"/>
                <a:t>Sequence</a:t>
              </a:r>
              <a:endParaRPr lang="en-CN"/>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C32582A4-D6BF-E793-1B72-EF08DDCD1DF2}"/>
                    </a:ext>
                  </a:extLst>
                </p:cNvPr>
                <p:cNvSpPr txBox="1"/>
                <p:nvPr/>
              </p:nvSpPr>
              <p:spPr>
                <a:xfrm>
                  <a:off x="1007433" y="5792823"/>
                  <a:ext cx="3603359" cy="482889"/>
                </a:xfrm>
                <a:prstGeom prst="rect">
                  <a:avLst/>
                </a:prstGeom>
                <a:noFill/>
              </p:spPr>
              <p:txBody>
                <a:bodyPr wrap="none" rtlCol="0">
                  <a:spAutoFit/>
                </a:bodyPr>
                <a:lstStyle/>
                <a:p>
                  <a14:m>
                    <m:oMath xmlns:m="http://schemas.openxmlformats.org/officeDocument/2006/math">
                      <m:r>
                        <a:rPr lang="en-US" altLang="zh-CN" sz="1800" b="0" i="1" smtClean="0">
                          <a:latin typeface="Cambria Math" panose="02040503050406030204" pitchFamily="18" charset="0"/>
                          <a:ea typeface="等线"/>
                        </a:rPr>
                        <m:t>𝑆𝑐𝑜𝑟𝑒</m:t>
                      </m:r>
                      <m:r>
                        <a:rPr lang="en-US" altLang="zh-CN" sz="1800" b="0" i="1" smtClean="0">
                          <a:latin typeface="Cambria Math" panose="02040503050406030204" pitchFamily="18" charset="0"/>
                          <a:ea typeface="等线"/>
                        </a:rPr>
                        <m:t>=1−</m:t>
                      </m:r>
                      <m:f>
                        <m:fPr>
                          <m:ctrlPr>
                            <a:rPr lang="en-US" altLang="zh-CN" sz="1800" b="0" i="1" smtClean="0">
                              <a:latin typeface="Cambria Math" panose="02040503050406030204" pitchFamily="18" charset="0"/>
                              <a:ea typeface="等线"/>
                            </a:rPr>
                          </m:ctrlPr>
                        </m:fPr>
                        <m:num>
                          <m:r>
                            <a:rPr lang="en-US" altLang="zh-CN" sz="1800" b="0" i="1" smtClean="0">
                              <a:latin typeface="Cambria Math" panose="02040503050406030204" pitchFamily="18" charset="0"/>
                              <a:ea typeface="等线"/>
                            </a:rPr>
                            <m:t>4</m:t>
                          </m:r>
                        </m:num>
                        <m:den>
                          <m:r>
                            <a:rPr lang="en-US" altLang="zh-CN" sz="1800" b="0" i="1" smtClean="0">
                              <a:latin typeface="Cambria Math" panose="02040503050406030204" pitchFamily="18" charset="0"/>
                              <a:ea typeface="等线"/>
                            </a:rPr>
                            <m:t>4</m:t>
                          </m:r>
                        </m:den>
                      </m:f>
                      <m:r>
                        <a:rPr lang="en-US" altLang="zh-CN" sz="1800" b="0" i="1" smtClean="0">
                          <a:latin typeface="Cambria Math" panose="02040503050406030204" pitchFamily="18" charset="0"/>
                          <a:ea typeface="等线"/>
                        </a:rPr>
                        <m:t>=0</m:t>
                      </m:r>
                    </m:oMath>
                  </a14:m>
                  <a:r>
                    <a:rPr lang="zh-CN" altLang="en-US"/>
                    <a:t>  </a:t>
                  </a:r>
                  <a:r>
                    <a:rPr lang="en-US" altLang="zh-CN"/>
                    <a:t>(No</a:t>
                  </a:r>
                  <a:r>
                    <a:rPr lang="zh-CN" altLang="en-US"/>
                    <a:t> </a:t>
                  </a:r>
                  <a:r>
                    <a:rPr lang="en-US" altLang="zh-CN"/>
                    <a:t>Reordering)</a:t>
                  </a:r>
                  <a:endParaRPr lang="en-CN"/>
                </a:p>
              </p:txBody>
            </p:sp>
          </mc:Choice>
          <mc:Fallback xmlns="">
            <p:sp>
              <p:nvSpPr>
                <p:cNvPr id="29" name="TextBox 28">
                  <a:extLst>
                    <a:ext uri="{FF2B5EF4-FFF2-40B4-BE49-F238E27FC236}">
                      <a16:creationId xmlns:a16="http://schemas.microsoft.com/office/drawing/2014/main" id="{C32582A4-D6BF-E793-1B72-EF08DDCD1DF2}"/>
                    </a:ext>
                  </a:extLst>
                </p:cNvPr>
                <p:cNvSpPr txBox="1">
                  <a:spLocks noRot="1" noChangeAspect="1" noMove="1" noResize="1" noEditPoints="1" noAdjustHandles="1" noChangeArrowheads="1" noChangeShapeType="1" noTextEdit="1"/>
                </p:cNvSpPr>
                <p:nvPr/>
              </p:nvSpPr>
              <p:spPr>
                <a:xfrm>
                  <a:off x="1007433" y="5792823"/>
                  <a:ext cx="3603359" cy="482889"/>
                </a:xfrm>
                <a:prstGeom prst="rect">
                  <a:avLst/>
                </a:prstGeom>
                <a:blipFill>
                  <a:blip r:embed="rId4"/>
                  <a:stretch>
                    <a:fillRect r="-846" b="-8861"/>
                  </a:stretch>
                </a:blipFill>
              </p:spPr>
              <p:txBody>
                <a:bodyPr/>
                <a:lstStyle/>
                <a:p>
                  <a:r>
                    <a:rPr lang="en-US">
                      <a:noFill/>
                    </a:rPr>
                    <a:t> </a:t>
                  </a:r>
                </a:p>
              </p:txBody>
            </p:sp>
          </mc:Fallback>
        </mc:AlternateContent>
      </p:grpSp>
      <p:sp>
        <p:nvSpPr>
          <p:cNvPr id="18" name="Rounded Rectangle 17">
            <a:extLst>
              <a:ext uri="{FF2B5EF4-FFF2-40B4-BE49-F238E27FC236}">
                <a16:creationId xmlns:a16="http://schemas.microsoft.com/office/drawing/2014/main" id="{2D7C6488-95F9-C752-E59B-509B47D4BE30}"/>
              </a:ext>
            </a:extLst>
          </p:cNvPr>
          <p:cNvSpPr/>
          <p:nvPr/>
        </p:nvSpPr>
        <p:spPr>
          <a:xfrm>
            <a:off x="8890212" y="1467168"/>
            <a:ext cx="542441" cy="4959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t>1</a:t>
            </a:r>
            <a:endParaRPr lang="en-CN"/>
          </a:p>
        </p:txBody>
      </p:sp>
      <p:sp>
        <p:nvSpPr>
          <p:cNvPr id="19" name="Rounded Rectangle 18">
            <a:extLst>
              <a:ext uri="{FF2B5EF4-FFF2-40B4-BE49-F238E27FC236}">
                <a16:creationId xmlns:a16="http://schemas.microsoft.com/office/drawing/2014/main" id="{9DA58A0F-134F-6BF9-9A5A-1BF6B777B783}"/>
              </a:ext>
            </a:extLst>
          </p:cNvPr>
          <p:cNvSpPr/>
          <p:nvPr/>
        </p:nvSpPr>
        <p:spPr>
          <a:xfrm>
            <a:off x="9709040" y="1467168"/>
            <a:ext cx="542441" cy="49594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altLang="zh-CN"/>
              <a:t>2</a:t>
            </a:r>
            <a:endParaRPr lang="en-CN"/>
          </a:p>
        </p:txBody>
      </p:sp>
      <p:sp>
        <p:nvSpPr>
          <p:cNvPr id="20" name="Rounded Rectangle 19">
            <a:extLst>
              <a:ext uri="{FF2B5EF4-FFF2-40B4-BE49-F238E27FC236}">
                <a16:creationId xmlns:a16="http://schemas.microsoft.com/office/drawing/2014/main" id="{5843B4D4-016A-4B0D-3C42-3B04E6E922A4}"/>
              </a:ext>
            </a:extLst>
          </p:cNvPr>
          <p:cNvSpPr/>
          <p:nvPr/>
        </p:nvSpPr>
        <p:spPr>
          <a:xfrm>
            <a:off x="10527868" y="1467168"/>
            <a:ext cx="542441" cy="49594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ltLang="zh-CN"/>
              <a:t>3</a:t>
            </a:r>
            <a:endParaRPr lang="en-CN"/>
          </a:p>
        </p:txBody>
      </p:sp>
      <p:sp>
        <p:nvSpPr>
          <p:cNvPr id="21" name="Rounded Rectangle 20">
            <a:extLst>
              <a:ext uri="{FF2B5EF4-FFF2-40B4-BE49-F238E27FC236}">
                <a16:creationId xmlns:a16="http://schemas.microsoft.com/office/drawing/2014/main" id="{8D7713FD-090B-23BA-A48E-97FB6A489952}"/>
              </a:ext>
            </a:extLst>
          </p:cNvPr>
          <p:cNvSpPr/>
          <p:nvPr/>
        </p:nvSpPr>
        <p:spPr>
          <a:xfrm>
            <a:off x="11279539" y="1467168"/>
            <a:ext cx="542441" cy="49594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altLang="zh-CN"/>
              <a:t>4</a:t>
            </a:r>
            <a:endParaRPr lang="en-CN"/>
          </a:p>
        </p:txBody>
      </p:sp>
      <p:sp>
        <p:nvSpPr>
          <p:cNvPr id="22" name="Rounded Rectangle 21">
            <a:extLst>
              <a:ext uri="{FF2B5EF4-FFF2-40B4-BE49-F238E27FC236}">
                <a16:creationId xmlns:a16="http://schemas.microsoft.com/office/drawing/2014/main" id="{5F39DE86-15D2-68D3-3681-C9BEC199B5A4}"/>
              </a:ext>
            </a:extLst>
          </p:cNvPr>
          <p:cNvSpPr/>
          <p:nvPr/>
        </p:nvSpPr>
        <p:spPr>
          <a:xfrm>
            <a:off x="8890212" y="2273080"/>
            <a:ext cx="542441" cy="49594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t>1</a:t>
            </a:r>
            <a:endParaRPr lang="en-CN"/>
          </a:p>
        </p:txBody>
      </p:sp>
      <p:sp>
        <p:nvSpPr>
          <p:cNvPr id="23" name="Rounded Rectangle 22">
            <a:extLst>
              <a:ext uri="{FF2B5EF4-FFF2-40B4-BE49-F238E27FC236}">
                <a16:creationId xmlns:a16="http://schemas.microsoft.com/office/drawing/2014/main" id="{7C8268B0-4868-5F9E-4BF3-50C42FB23C55}"/>
              </a:ext>
            </a:extLst>
          </p:cNvPr>
          <p:cNvSpPr/>
          <p:nvPr/>
        </p:nvSpPr>
        <p:spPr>
          <a:xfrm>
            <a:off x="10509788" y="2273080"/>
            <a:ext cx="542441" cy="49594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altLang="zh-CN"/>
              <a:t>2</a:t>
            </a:r>
            <a:endParaRPr lang="en-CN"/>
          </a:p>
        </p:txBody>
      </p:sp>
      <p:sp>
        <p:nvSpPr>
          <p:cNvPr id="24" name="Rounded Rectangle 23">
            <a:extLst>
              <a:ext uri="{FF2B5EF4-FFF2-40B4-BE49-F238E27FC236}">
                <a16:creationId xmlns:a16="http://schemas.microsoft.com/office/drawing/2014/main" id="{6F75A1FC-46FC-D106-843A-627A67CA2BB4}"/>
              </a:ext>
            </a:extLst>
          </p:cNvPr>
          <p:cNvSpPr/>
          <p:nvPr/>
        </p:nvSpPr>
        <p:spPr>
          <a:xfrm>
            <a:off x="9709040" y="2273080"/>
            <a:ext cx="542441" cy="495946"/>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altLang="zh-CN"/>
              <a:t>3</a:t>
            </a:r>
            <a:endParaRPr lang="en-CN"/>
          </a:p>
        </p:txBody>
      </p:sp>
      <p:sp>
        <p:nvSpPr>
          <p:cNvPr id="25" name="Rounded Rectangle 24">
            <a:extLst>
              <a:ext uri="{FF2B5EF4-FFF2-40B4-BE49-F238E27FC236}">
                <a16:creationId xmlns:a16="http://schemas.microsoft.com/office/drawing/2014/main" id="{339C3E8F-D3FE-300A-3358-0E14ABA09523}"/>
              </a:ext>
            </a:extLst>
          </p:cNvPr>
          <p:cNvSpPr/>
          <p:nvPr/>
        </p:nvSpPr>
        <p:spPr>
          <a:xfrm>
            <a:off x="11279539" y="2273080"/>
            <a:ext cx="542441" cy="495946"/>
          </a:xfrm>
          <a:prstGeom prst="round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altLang="zh-CN"/>
              <a:t>4</a:t>
            </a:r>
            <a:endParaRPr lang="en-CN"/>
          </a:p>
        </p:txBody>
      </p:sp>
      <p:sp>
        <p:nvSpPr>
          <p:cNvPr id="26" name="TextBox 25">
            <a:extLst>
              <a:ext uri="{FF2B5EF4-FFF2-40B4-BE49-F238E27FC236}">
                <a16:creationId xmlns:a16="http://schemas.microsoft.com/office/drawing/2014/main" id="{AF797819-028F-FCA5-DA75-422478733793}"/>
              </a:ext>
            </a:extLst>
          </p:cNvPr>
          <p:cNvSpPr txBox="1"/>
          <p:nvPr/>
        </p:nvSpPr>
        <p:spPr>
          <a:xfrm>
            <a:off x="7355880" y="1498164"/>
            <a:ext cx="1394934" cy="369332"/>
          </a:xfrm>
          <a:prstGeom prst="rect">
            <a:avLst/>
          </a:prstGeom>
          <a:noFill/>
        </p:spPr>
        <p:txBody>
          <a:bodyPr wrap="none" rtlCol="0">
            <a:spAutoFit/>
          </a:bodyPr>
          <a:lstStyle/>
          <a:p>
            <a:r>
              <a:rPr lang="en-US" altLang="zh-CN"/>
              <a:t>R1</a:t>
            </a:r>
            <a:r>
              <a:rPr lang="zh-CN" altLang="en-US"/>
              <a:t> </a:t>
            </a:r>
            <a:r>
              <a:rPr lang="en-US" altLang="zh-CN"/>
              <a:t>Sequence</a:t>
            </a:r>
            <a:endParaRPr lang="en-CN"/>
          </a:p>
        </p:txBody>
      </p:sp>
      <p:sp>
        <p:nvSpPr>
          <p:cNvPr id="27" name="TextBox 26">
            <a:extLst>
              <a:ext uri="{FF2B5EF4-FFF2-40B4-BE49-F238E27FC236}">
                <a16:creationId xmlns:a16="http://schemas.microsoft.com/office/drawing/2014/main" id="{EEC69C01-92B5-8540-E78A-D12F22DFF240}"/>
              </a:ext>
            </a:extLst>
          </p:cNvPr>
          <p:cNvSpPr txBox="1"/>
          <p:nvPr/>
        </p:nvSpPr>
        <p:spPr>
          <a:xfrm>
            <a:off x="7355880" y="2347549"/>
            <a:ext cx="1394934" cy="369332"/>
          </a:xfrm>
          <a:prstGeom prst="rect">
            <a:avLst/>
          </a:prstGeom>
          <a:noFill/>
        </p:spPr>
        <p:txBody>
          <a:bodyPr wrap="none" rtlCol="0">
            <a:spAutoFit/>
          </a:bodyPr>
          <a:lstStyle/>
          <a:p>
            <a:r>
              <a:rPr lang="en-US" altLang="zh-CN"/>
              <a:t>R2</a:t>
            </a:r>
            <a:r>
              <a:rPr lang="zh-CN" altLang="en-US"/>
              <a:t> </a:t>
            </a:r>
            <a:r>
              <a:rPr lang="en-US" altLang="zh-CN"/>
              <a:t>Sequence</a:t>
            </a:r>
            <a:endParaRPr lang="en-CN"/>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07F8163D-DB20-F5AB-594F-3359DDC60BAF}"/>
                  </a:ext>
                </a:extLst>
              </p:cNvPr>
              <p:cNvSpPr txBox="1"/>
              <p:nvPr/>
            </p:nvSpPr>
            <p:spPr>
              <a:xfrm>
                <a:off x="8750814" y="3014968"/>
                <a:ext cx="2413096"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ea typeface="等线"/>
                        </a:rPr>
                        <m:t>𝑆𝑐𝑜𝑟𝑒</m:t>
                      </m:r>
                      <m:r>
                        <a:rPr lang="en-US" altLang="zh-CN" sz="1800" b="0" i="1" smtClean="0">
                          <a:latin typeface="Cambria Math" panose="02040503050406030204" pitchFamily="18" charset="0"/>
                          <a:ea typeface="等线"/>
                        </a:rPr>
                        <m:t>=1−</m:t>
                      </m:r>
                      <m:f>
                        <m:fPr>
                          <m:ctrlPr>
                            <a:rPr lang="en-US" altLang="zh-CN" sz="1800" b="0" i="1" smtClean="0">
                              <a:latin typeface="Cambria Math" panose="02040503050406030204" pitchFamily="18" charset="0"/>
                              <a:ea typeface="等线"/>
                            </a:rPr>
                          </m:ctrlPr>
                        </m:fPr>
                        <m:num>
                          <m:r>
                            <a:rPr lang="en-US" altLang="zh-CN" sz="1800" b="0" i="1" smtClean="0">
                              <a:latin typeface="Cambria Math" panose="02040503050406030204" pitchFamily="18" charset="0"/>
                              <a:ea typeface="等线"/>
                            </a:rPr>
                            <m:t>3</m:t>
                          </m:r>
                        </m:num>
                        <m:den>
                          <m:r>
                            <a:rPr lang="en-US" altLang="zh-CN" sz="1800" b="0" i="1" smtClean="0">
                              <a:latin typeface="Cambria Math" panose="02040503050406030204" pitchFamily="18" charset="0"/>
                              <a:ea typeface="等线"/>
                            </a:rPr>
                            <m:t>4</m:t>
                          </m:r>
                        </m:den>
                      </m:f>
                      <m:r>
                        <a:rPr lang="en-US" altLang="zh-CN" sz="1800" b="0" i="1" smtClean="0">
                          <a:latin typeface="Cambria Math" panose="02040503050406030204" pitchFamily="18" charset="0"/>
                          <a:ea typeface="等线"/>
                        </a:rPr>
                        <m:t>=</m:t>
                      </m:r>
                      <m:r>
                        <a:rPr lang="en-US" altLang="zh-CN" sz="1800" b="0" i="0" smtClean="0">
                          <a:latin typeface="Cambria Math" panose="02040503050406030204" pitchFamily="18" charset="0"/>
                          <a:ea typeface="等线"/>
                        </a:rPr>
                        <m:t>25%</m:t>
                      </m:r>
                    </m:oMath>
                  </m:oMathPara>
                </a14:m>
                <a:endParaRPr lang="en-CN"/>
              </a:p>
            </p:txBody>
          </p:sp>
        </mc:Choice>
        <mc:Fallback xmlns="">
          <p:sp>
            <p:nvSpPr>
              <p:cNvPr id="30" name="TextBox 29">
                <a:extLst>
                  <a:ext uri="{FF2B5EF4-FFF2-40B4-BE49-F238E27FC236}">
                    <a16:creationId xmlns:a16="http://schemas.microsoft.com/office/drawing/2014/main" id="{07F8163D-DB20-F5AB-594F-3359DDC60BAF}"/>
                  </a:ext>
                </a:extLst>
              </p:cNvPr>
              <p:cNvSpPr txBox="1">
                <a:spLocks noRot="1" noChangeAspect="1" noMove="1" noResize="1" noEditPoints="1" noAdjustHandles="1" noChangeArrowheads="1" noChangeShapeType="1" noTextEdit="1"/>
              </p:cNvSpPr>
              <p:nvPr/>
            </p:nvSpPr>
            <p:spPr>
              <a:xfrm>
                <a:off x="8750814" y="3014968"/>
                <a:ext cx="2413096" cy="610936"/>
              </a:xfrm>
              <a:prstGeom prst="rect">
                <a:avLst/>
              </a:prstGeom>
              <a:blipFill>
                <a:blip r:embed="rId5"/>
                <a:stretch>
                  <a:fillRect/>
                </a:stretch>
              </a:blipFill>
            </p:spPr>
            <p:txBody>
              <a:bodyPr/>
              <a:lstStyle/>
              <a:p>
                <a:r>
                  <a:rPr lang="en-US">
                    <a:noFill/>
                  </a:rPr>
                  <a:t> </a:t>
                </a:r>
              </a:p>
            </p:txBody>
          </p:sp>
        </mc:Fallback>
      </mc:AlternateContent>
      <p:cxnSp>
        <p:nvCxnSpPr>
          <p:cNvPr id="34" name="Straight Arrow Connector 33">
            <a:extLst>
              <a:ext uri="{FF2B5EF4-FFF2-40B4-BE49-F238E27FC236}">
                <a16:creationId xmlns:a16="http://schemas.microsoft.com/office/drawing/2014/main" id="{37E06D6C-703A-E437-BA1F-5A03AF764F25}"/>
              </a:ext>
            </a:extLst>
          </p:cNvPr>
          <p:cNvCxnSpPr/>
          <p:nvPr/>
        </p:nvCxnSpPr>
        <p:spPr>
          <a:xfrm flipV="1">
            <a:off x="7293876" y="1277185"/>
            <a:ext cx="4528104" cy="423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Slide Number Placeholder 1">
            <a:extLst>
              <a:ext uri="{FF2B5EF4-FFF2-40B4-BE49-F238E27FC236}">
                <a16:creationId xmlns:a16="http://schemas.microsoft.com/office/drawing/2014/main" id="{152778A2-BCC2-3FF0-FB6F-80DDE1CA5AA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A7EFB88-B2CB-3F42-A7FB-727E9E84A506}" type="slidenum">
              <a:rPr lang="en-US" smtClean="0"/>
              <a:pPr/>
              <a:t>11</a:t>
            </a:fld>
            <a:endParaRPr lang="en-US"/>
          </a:p>
        </p:txBody>
      </p:sp>
      <p:sp>
        <p:nvSpPr>
          <p:cNvPr id="36" name="TextBox 35">
            <a:extLst>
              <a:ext uri="{FF2B5EF4-FFF2-40B4-BE49-F238E27FC236}">
                <a16:creationId xmlns:a16="http://schemas.microsoft.com/office/drawing/2014/main" id="{64CD0CFA-7EB0-2C39-A5CB-21146A756CCB}"/>
              </a:ext>
            </a:extLst>
          </p:cNvPr>
          <p:cNvSpPr txBox="1"/>
          <p:nvPr/>
        </p:nvSpPr>
        <p:spPr>
          <a:xfrm>
            <a:off x="8890212" y="939613"/>
            <a:ext cx="649537" cy="369332"/>
          </a:xfrm>
          <a:prstGeom prst="rect">
            <a:avLst/>
          </a:prstGeom>
          <a:noFill/>
        </p:spPr>
        <p:txBody>
          <a:bodyPr wrap="none" rtlCol="0">
            <a:spAutoFit/>
          </a:bodyPr>
          <a:lstStyle/>
          <a:p>
            <a:r>
              <a:rPr lang="en-US"/>
              <a:t>Time</a:t>
            </a:r>
          </a:p>
        </p:txBody>
      </p:sp>
    </p:spTree>
    <p:extLst>
      <p:ext uri="{BB962C8B-B14F-4D97-AF65-F5344CB8AC3E}">
        <p14:creationId xmlns:p14="http://schemas.microsoft.com/office/powerpoint/2010/main" val="310081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ssolv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down)">
                                      <p:cBhvr>
                                        <p:cTn id="24" dur="500"/>
                                        <p:tgtEl>
                                          <p:spTgt spid="34"/>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9"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500"/>
                                        <p:tgtEl>
                                          <p:spTgt spid="26"/>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dissolv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fill="hold"/>
                                        <p:tgtEl>
                                          <p:spTgt spid="19"/>
                                        </p:tgtEl>
                                        <p:attrNameLst>
                                          <p:attrName>ppt_x</p:attrName>
                                        </p:attrNameLst>
                                      </p:cBhvr>
                                      <p:tavLst>
                                        <p:tav tm="0">
                                          <p:val>
                                            <p:strVal val="#ppt_x"/>
                                          </p:val>
                                        </p:tav>
                                        <p:tav tm="100000">
                                          <p:val>
                                            <p:strVal val="#ppt_x"/>
                                          </p:val>
                                        </p:tav>
                                      </p:tavLst>
                                    </p:anim>
                                    <p:anim calcmode="lin" valueType="num">
                                      <p:cBhvr additive="base">
                                        <p:cTn id="47" dur="500" fill="hold"/>
                                        <p:tgtEl>
                                          <p:spTgt spid="19"/>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par>
                          <p:cTn id="52" fill="hold">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ppt_x"/>
                                          </p:val>
                                        </p:tav>
                                        <p:tav tm="100000">
                                          <p:val>
                                            <p:strVal val="#ppt_x"/>
                                          </p:val>
                                        </p:tav>
                                      </p:tavLst>
                                    </p:anim>
                                    <p:anim calcmode="lin" valueType="num">
                                      <p:cBhvr additive="base">
                                        <p:cTn id="60" dur="500" fill="hold"/>
                                        <p:tgtEl>
                                          <p:spTgt spid="20"/>
                                        </p:tgtEl>
                                        <p:attrNameLst>
                                          <p:attrName>ppt_y</p:attrName>
                                        </p:attrNameLst>
                                      </p:cBhvr>
                                      <p:tavLst>
                                        <p:tav tm="0">
                                          <p:val>
                                            <p:strVal val="1+#ppt_h/2"/>
                                          </p:val>
                                        </p:tav>
                                        <p:tav tm="100000">
                                          <p:val>
                                            <p:strVal val="#ppt_y"/>
                                          </p:val>
                                        </p:tav>
                                      </p:tavLst>
                                    </p:anim>
                                  </p:childTnLst>
                                </p:cTn>
                              </p:par>
                            </p:childTnLst>
                          </p:cTn>
                        </p:par>
                        <p:par>
                          <p:cTn id="61" fill="hold">
                            <p:stCondLst>
                              <p:cond delay="1500"/>
                            </p:stCondLst>
                            <p:childTnLst>
                              <p:par>
                                <p:cTn id="62" presetID="2" presetClass="entr" presetSubtype="4"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500" fill="hold"/>
                                        <p:tgtEl>
                                          <p:spTgt spid="25"/>
                                        </p:tgtEl>
                                        <p:attrNameLst>
                                          <p:attrName>ppt_x</p:attrName>
                                        </p:attrNameLst>
                                      </p:cBhvr>
                                      <p:tavLst>
                                        <p:tav tm="0">
                                          <p:val>
                                            <p:strVal val="#ppt_x"/>
                                          </p:val>
                                        </p:tav>
                                        <p:tav tm="100000">
                                          <p:val>
                                            <p:strVal val="#ppt_x"/>
                                          </p:val>
                                        </p:tav>
                                      </p:tavLst>
                                    </p:anim>
                                    <p:anim calcmode="lin" valueType="num">
                                      <p:cBhvr additive="base">
                                        <p:cTn id="6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5">
                                            <p:txEl>
                                              <p:pRg st="5" end="5"/>
                                            </p:txEl>
                                          </p:spTgt>
                                        </p:tgtEl>
                                        <p:attrNameLst>
                                          <p:attrName>style.visibility</p:attrName>
                                        </p:attrNameLst>
                                      </p:cBhvr>
                                      <p:to>
                                        <p:strVal val="visible"/>
                                      </p:to>
                                    </p:set>
                                    <p:animEffect transition="in" filter="dissolve">
                                      <p:cBhvr>
                                        <p:cTn id="74" dur="500"/>
                                        <p:tgtEl>
                                          <p:spTgt spid="5">
                                            <p:txEl>
                                              <p:pRg st="5" end="5"/>
                                            </p:txEl>
                                          </p:spTgt>
                                        </p:tgtEl>
                                      </p:cBhvr>
                                    </p:animEffect>
                                  </p:childTnLst>
                                </p:cTn>
                              </p:par>
                              <p:par>
                                <p:cTn id="75" presetID="9" presetClass="entr" presetSubtype="0" fill="hold" nodeType="with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dissolve">
                                      <p:cBhvr>
                                        <p:cTn id="77" dur="500"/>
                                        <p:tgtEl>
                                          <p:spTgt spid="5">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18">
                                            <p:txEl>
                                              <p:pRg st="0" end="0"/>
                                            </p:txEl>
                                          </p:spTgt>
                                        </p:tgtEl>
                                        <p:attrNameLst>
                                          <p:attrName>style.visibility</p:attrName>
                                        </p:attrNameLst>
                                      </p:cBhvr>
                                      <p:to>
                                        <p:strVal val="visible"/>
                                      </p:to>
                                    </p:set>
                                    <p:animEffect transition="in" filter="dissolve">
                                      <p:cBhvr>
                                        <p:cTn id="82" dur="500"/>
                                        <p:tgtEl>
                                          <p:spTgt spid="18">
                                            <p:txEl>
                                              <p:pRg st="0" end="0"/>
                                            </p:txEl>
                                          </p:spTgt>
                                        </p:tgtEl>
                                      </p:cBhvr>
                                    </p:animEffect>
                                  </p:childTnLst>
                                </p:cTn>
                              </p:par>
                              <p:par>
                                <p:cTn id="83" presetID="9" presetClass="entr" presetSubtype="0" fill="hold" nodeType="withEffect">
                                  <p:stCondLst>
                                    <p:cond delay="0"/>
                                  </p:stCondLst>
                                  <p:childTnLst>
                                    <p:set>
                                      <p:cBhvr>
                                        <p:cTn id="84" dur="1" fill="hold">
                                          <p:stCondLst>
                                            <p:cond delay="0"/>
                                          </p:stCondLst>
                                        </p:cTn>
                                        <p:tgtEl>
                                          <p:spTgt spid="19">
                                            <p:txEl>
                                              <p:pRg st="0" end="0"/>
                                            </p:txEl>
                                          </p:spTgt>
                                        </p:tgtEl>
                                        <p:attrNameLst>
                                          <p:attrName>style.visibility</p:attrName>
                                        </p:attrNameLst>
                                      </p:cBhvr>
                                      <p:to>
                                        <p:strVal val="visible"/>
                                      </p:to>
                                    </p:set>
                                    <p:animEffect transition="in" filter="dissolve">
                                      <p:cBhvr>
                                        <p:cTn id="85" dur="500"/>
                                        <p:tgtEl>
                                          <p:spTgt spid="19">
                                            <p:txEl>
                                              <p:pRg st="0" end="0"/>
                                            </p:txEl>
                                          </p:spTgt>
                                        </p:tgtEl>
                                      </p:cBhvr>
                                    </p:animEffect>
                                  </p:childTnLst>
                                </p:cTn>
                              </p:par>
                              <p:par>
                                <p:cTn id="86" presetID="9" presetClass="entr" presetSubtype="0" fill="hold" nodeType="withEffect">
                                  <p:stCondLst>
                                    <p:cond delay="0"/>
                                  </p:stCondLst>
                                  <p:childTnLst>
                                    <p:set>
                                      <p:cBhvr>
                                        <p:cTn id="87" dur="1" fill="hold">
                                          <p:stCondLst>
                                            <p:cond delay="0"/>
                                          </p:stCondLst>
                                        </p:cTn>
                                        <p:tgtEl>
                                          <p:spTgt spid="20">
                                            <p:txEl>
                                              <p:pRg st="0" end="0"/>
                                            </p:txEl>
                                          </p:spTgt>
                                        </p:tgtEl>
                                        <p:attrNameLst>
                                          <p:attrName>style.visibility</p:attrName>
                                        </p:attrNameLst>
                                      </p:cBhvr>
                                      <p:to>
                                        <p:strVal val="visible"/>
                                      </p:to>
                                    </p:set>
                                    <p:animEffect transition="in" filter="dissolve">
                                      <p:cBhvr>
                                        <p:cTn id="88" dur="500"/>
                                        <p:tgtEl>
                                          <p:spTgt spid="20">
                                            <p:txEl>
                                              <p:pRg st="0" end="0"/>
                                            </p:txEl>
                                          </p:spTgt>
                                        </p:tgtEl>
                                      </p:cBhvr>
                                    </p:animEffect>
                                  </p:childTnLst>
                                </p:cTn>
                              </p:par>
                              <p:par>
                                <p:cTn id="89" presetID="9" presetClass="entr" presetSubtype="0" fill="hold" nodeType="withEffect">
                                  <p:stCondLst>
                                    <p:cond delay="0"/>
                                  </p:stCondLst>
                                  <p:childTnLst>
                                    <p:set>
                                      <p:cBhvr>
                                        <p:cTn id="90" dur="1" fill="hold">
                                          <p:stCondLst>
                                            <p:cond delay="0"/>
                                          </p:stCondLst>
                                        </p:cTn>
                                        <p:tgtEl>
                                          <p:spTgt spid="21">
                                            <p:txEl>
                                              <p:pRg st="0" end="0"/>
                                            </p:txEl>
                                          </p:spTgt>
                                        </p:tgtEl>
                                        <p:attrNameLst>
                                          <p:attrName>style.visibility</p:attrName>
                                        </p:attrNameLst>
                                      </p:cBhvr>
                                      <p:to>
                                        <p:strVal val="visible"/>
                                      </p:to>
                                    </p:set>
                                    <p:animEffect transition="in" filter="dissolve">
                                      <p:cBhvr>
                                        <p:cTn id="91" dur="500"/>
                                        <p:tgtEl>
                                          <p:spTgt spid="21">
                                            <p:txEl>
                                              <p:pRg st="0" end="0"/>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nodeType="clickEffect">
                                  <p:stCondLst>
                                    <p:cond delay="0"/>
                                  </p:stCondLst>
                                  <p:childTnLst>
                                    <p:set>
                                      <p:cBhvr>
                                        <p:cTn id="95" dur="1" fill="hold">
                                          <p:stCondLst>
                                            <p:cond delay="0"/>
                                          </p:stCondLst>
                                        </p:cTn>
                                        <p:tgtEl>
                                          <p:spTgt spid="5">
                                            <p:txEl>
                                              <p:pRg st="7" end="7"/>
                                            </p:txEl>
                                          </p:spTgt>
                                        </p:tgtEl>
                                        <p:attrNameLst>
                                          <p:attrName>style.visibility</p:attrName>
                                        </p:attrNameLst>
                                      </p:cBhvr>
                                      <p:to>
                                        <p:strVal val="visible"/>
                                      </p:to>
                                    </p:set>
                                    <p:animEffect transition="in" filter="dissolve">
                                      <p:cBhvr>
                                        <p:cTn id="96" dur="500"/>
                                        <p:tgtEl>
                                          <p:spTgt spid="5">
                                            <p:txEl>
                                              <p:pRg st="7" end="7"/>
                                            </p:txEl>
                                          </p:spTgt>
                                        </p:tgtEl>
                                      </p:cBhvr>
                                    </p:animEffect>
                                  </p:childTnLst>
                                </p:cTn>
                              </p:par>
                              <p:par>
                                <p:cTn id="97" presetID="9" presetClass="entr" presetSubtype="0" fill="hold" nodeType="withEffect">
                                  <p:stCondLst>
                                    <p:cond delay="0"/>
                                  </p:stCondLst>
                                  <p:childTnLst>
                                    <p:set>
                                      <p:cBhvr>
                                        <p:cTn id="98" dur="1" fill="hold">
                                          <p:stCondLst>
                                            <p:cond delay="0"/>
                                          </p:stCondLst>
                                        </p:cTn>
                                        <p:tgtEl>
                                          <p:spTgt spid="22">
                                            <p:txEl>
                                              <p:pRg st="0" end="0"/>
                                            </p:txEl>
                                          </p:spTgt>
                                        </p:tgtEl>
                                        <p:attrNameLst>
                                          <p:attrName>style.visibility</p:attrName>
                                        </p:attrNameLst>
                                      </p:cBhvr>
                                      <p:to>
                                        <p:strVal val="visible"/>
                                      </p:to>
                                    </p:set>
                                    <p:animEffect transition="in" filter="dissolve">
                                      <p:cBhvr>
                                        <p:cTn id="99" dur="500"/>
                                        <p:tgtEl>
                                          <p:spTgt spid="22">
                                            <p:txEl>
                                              <p:pRg st="0" end="0"/>
                                            </p:txEl>
                                          </p:spTgt>
                                        </p:tgtEl>
                                      </p:cBhvr>
                                    </p:animEffect>
                                  </p:childTnLst>
                                </p:cTn>
                              </p:par>
                              <p:par>
                                <p:cTn id="100" presetID="9" presetClass="entr" presetSubtype="0" fill="hold" nodeType="withEffect">
                                  <p:stCondLst>
                                    <p:cond delay="0"/>
                                  </p:stCondLst>
                                  <p:childTnLst>
                                    <p:set>
                                      <p:cBhvr>
                                        <p:cTn id="101" dur="1" fill="hold">
                                          <p:stCondLst>
                                            <p:cond delay="0"/>
                                          </p:stCondLst>
                                        </p:cTn>
                                        <p:tgtEl>
                                          <p:spTgt spid="24">
                                            <p:txEl>
                                              <p:pRg st="0" end="0"/>
                                            </p:txEl>
                                          </p:spTgt>
                                        </p:tgtEl>
                                        <p:attrNameLst>
                                          <p:attrName>style.visibility</p:attrName>
                                        </p:attrNameLst>
                                      </p:cBhvr>
                                      <p:to>
                                        <p:strVal val="visible"/>
                                      </p:to>
                                    </p:set>
                                    <p:animEffect transition="in" filter="dissolve">
                                      <p:cBhvr>
                                        <p:cTn id="102" dur="500"/>
                                        <p:tgtEl>
                                          <p:spTgt spid="24">
                                            <p:txEl>
                                              <p:pRg st="0" end="0"/>
                                            </p:txEl>
                                          </p:spTgt>
                                        </p:tgtEl>
                                      </p:cBhvr>
                                    </p:animEffect>
                                  </p:childTnLst>
                                </p:cTn>
                              </p:par>
                              <p:par>
                                <p:cTn id="103" presetID="9" presetClass="entr" presetSubtype="0" fill="hold" nodeType="withEffect">
                                  <p:stCondLst>
                                    <p:cond delay="0"/>
                                  </p:stCondLst>
                                  <p:childTnLst>
                                    <p:set>
                                      <p:cBhvr>
                                        <p:cTn id="104" dur="1" fill="hold">
                                          <p:stCondLst>
                                            <p:cond delay="0"/>
                                          </p:stCondLst>
                                        </p:cTn>
                                        <p:tgtEl>
                                          <p:spTgt spid="23">
                                            <p:txEl>
                                              <p:pRg st="0" end="0"/>
                                            </p:txEl>
                                          </p:spTgt>
                                        </p:tgtEl>
                                        <p:attrNameLst>
                                          <p:attrName>style.visibility</p:attrName>
                                        </p:attrNameLst>
                                      </p:cBhvr>
                                      <p:to>
                                        <p:strVal val="visible"/>
                                      </p:to>
                                    </p:set>
                                    <p:animEffect transition="in" filter="dissolve">
                                      <p:cBhvr>
                                        <p:cTn id="105" dur="500"/>
                                        <p:tgtEl>
                                          <p:spTgt spid="23">
                                            <p:txEl>
                                              <p:pRg st="0" end="0"/>
                                            </p:txEl>
                                          </p:spTgt>
                                        </p:tgtEl>
                                      </p:cBhvr>
                                    </p:animEffect>
                                  </p:childTnLst>
                                </p:cTn>
                              </p:par>
                              <p:par>
                                <p:cTn id="106" presetID="9" presetClass="entr" presetSubtype="0" fill="hold" nodeType="withEffect">
                                  <p:stCondLst>
                                    <p:cond delay="0"/>
                                  </p:stCondLst>
                                  <p:childTnLst>
                                    <p:set>
                                      <p:cBhvr>
                                        <p:cTn id="107" dur="1" fill="hold">
                                          <p:stCondLst>
                                            <p:cond delay="0"/>
                                          </p:stCondLst>
                                        </p:cTn>
                                        <p:tgtEl>
                                          <p:spTgt spid="25">
                                            <p:txEl>
                                              <p:pRg st="0" end="0"/>
                                            </p:txEl>
                                          </p:spTgt>
                                        </p:tgtEl>
                                        <p:attrNameLst>
                                          <p:attrName>style.visibility</p:attrName>
                                        </p:attrNameLst>
                                      </p:cBhvr>
                                      <p:to>
                                        <p:strVal val="visible"/>
                                      </p:to>
                                    </p:set>
                                    <p:animEffect transition="in" filter="dissolve">
                                      <p:cBhvr>
                                        <p:cTn id="108" dur="500"/>
                                        <p:tgtEl>
                                          <p:spTgt spid="25">
                                            <p:txEl>
                                              <p:pRg st="0" end="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9" presetClass="entr" presetSubtype="0" fill="hold" nodeType="clickEffect">
                                  <p:stCondLst>
                                    <p:cond delay="0"/>
                                  </p:stCondLst>
                                  <p:childTnLst>
                                    <p:set>
                                      <p:cBhvr>
                                        <p:cTn id="112" dur="1" fill="hold">
                                          <p:stCondLst>
                                            <p:cond delay="0"/>
                                          </p:stCondLst>
                                        </p:cTn>
                                        <p:tgtEl>
                                          <p:spTgt spid="5">
                                            <p:txEl>
                                              <p:pRg st="8" end="8"/>
                                            </p:txEl>
                                          </p:spTgt>
                                        </p:tgtEl>
                                        <p:attrNameLst>
                                          <p:attrName>style.visibility</p:attrName>
                                        </p:attrNameLst>
                                      </p:cBhvr>
                                      <p:to>
                                        <p:strVal val="visible"/>
                                      </p:to>
                                    </p:set>
                                    <p:animEffect transition="in" filter="dissolve">
                                      <p:cBhvr>
                                        <p:cTn id="113" dur="500"/>
                                        <p:tgtEl>
                                          <p:spTgt spid="5">
                                            <p:txEl>
                                              <p:pRg st="8" end="8"/>
                                            </p:txEl>
                                          </p:spTgt>
                                        </p:tgtEl>
                                      </p:cBhvr>
                                    </p:animEffect>
                                  </p:childTnLst>
                                </p:cTn>
                              </p:par>
                              <p:par>
                                <p:cTn id="114" presetID="9" presetClass="entr" presetSubtype="0" fill="hold" nodeType="withEffect">
                                  <p:stCondLst>
                                    <p:cond delay="0"/>
                                  </p:stCondLst>
                                  <p:childTnLst>
                                    <p:set>
                                      <p:cBhvr>
                                        <p:cTn id="115" dur="1" fill="hold">
                                          <p:stCondLst>
                                            <p:cond delay="0"/>
                                          </p:stCondLst>
                                        </p:cTn>
                                        <p:tgtEl>
                                          <p:spTgt spid="5">
                                            <p:txEl>
                                              <p:pRg st="9" end="9"/>
                                            </p:txEl>
                                          </p:spTgt>
                                        </p:tgtEl>
                                        <p:attrNameLst>
                                          <p:attrName>style.visibility</p:attrName>
                                        </p:attrNameLst>
                                      </p:cBhvr>
                                      <p:to>
                                        <p:strVal val="visible"/>
                                      </p:to>
                                    </p:set>
                                    <p:animEffect transition="in" filter="dissolve">
                                      <p:cBhvr>
                                        <p:cTn id="116" dur="500"/>
                                        <p:tgtEl>
                                          <p:spTgt spid="5">
                                            <p:txEl>
                                              <p:pRg st="9" end="9"/>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grpId="0" nodeType="click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dissolve">
                                      <p:cBhvr>
                                        <p:cTn id="121" dur="500"/>
                                        <p:tgtEl>
                                          <p:spTgt spid="30"/>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nodeType="clickEffect">
                                  <p:stCondLst>
                                    <p:cond delay="0"/>
                                  </p:stCondLst>
                                  <p:childTnLst>
                                    <p:set>
                                      <p:cBhvr>
                                        <p:cTn id="125" dur="1" fill="hold">
                                          <p:stCondLst>
                                            <p:cond delay="0"/>
                                          </p:stCondLst>
                                        </p:cTn>
                                        <p:tgtEl>
                                          <p:spTgt spid="32"/>
                                        </p:tgtEl>
                                        <p:attrNameLst>
                                          <p:attrName>style.visibility</p:attrName>
                                        </p:attrNameLst>
                                      </p:cBhvr>
                                      <p:to>
                                        <p:strVal val="visible"/>
                                      </p:to>
                                    </p:set>
                                    <p:animEffect transition="in" filter="dissolve">
                                      <p:cBhvr>
                                        <p:cTn id="126" dur="500"/>
                                        <p:tgtEl>
                                          <p:spTgt spid="32"/>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ntr" presetSubtype="0" fill="hold" nodeType="clickEffect">
                                  <p:stCondLst>
                                    <p:cond delay="0"/>
                                  </p:stCondLst>
                                  <p:childTnLst>
                                    <p:set>
                                      <p:cBhvr>
                                        <p:cTn id="130" dur="1" fill="hold">
                                          <p:stCondLst>
                                            <p:cond delay="0"/>
                                          </p:stCondLst>
                                        </p:cTn>
                                        <p:tgtEl>
                                          <p:spTgt spid="5">
                                            <p:txEl>
                                              <p:pRg st="10" end="10"/>
                                            </p:txEl>
                                          </p:spTgt>
                                        </p:tgtEl>
                                        <p:attrNameLst>
                                          <p:attrName>style.visibility</p:attrName>
                                        </p:attrNameLst>
                                      </p:cBhvr>
                                      <p:to>
                                        <p:strVal val="visible"/>
                                      </p:to>
                                    </p:set>
                                    <p:animEffect transition="in" filter="dissolve">
                                      <p:cBhvr>
                                        <p:cTn id="13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p:bldP spid="27" grpId="0"/>
      <p:bldP spid="30"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sz="3600"/>
              <a:t>DO</a:t>
            </a:r>
            <a:r>
              <a:rPr lang="en-US" altLang="zh-CN" sz="3600"/>
              <a:t>M</a:t>
            </a:r>
            <a:r>
              <a:rPr lang="zh-CN" altLang="en-US" sz="3600"/>
              <a:t> </a:t>
            </a:r>
            <a:r>
              <a:rPr lang="en-US" altLang="zh-CN" sz="3600"/>
              <a:t>reduces</a:t>
            </a:r>
            <a:r>
              <a:rPr lang="zh-CN" altLang="en-US" sz="3600"/>
              <a:t> </a:t>
            </a:r>
            <a:r>
              <a:rPr lang="en-US" altLang="zh-CN" sz="3600"/>
              <a:t>message</a:t>
            </a:r>
            <a:r>
              <a:rPr lang="zh-CN" altLang="en-US" sz="3600"/>
              <a:t> </a:t>
            </a:r>
            <a:r>
              <a:rPr lang="en-US" altLang="zh-CN" sz="3600"/>
              <a:t>reordering</a:t>
            </a:r>
            <a:r>
              <a:rPr lang="zh-CN" altLang="en-US" sz="3600"/>
              <a:t> </a:t>
            </a:r>
            <a:r>
              <a:rPr lang="en-US" altLang="zh-CN" sz="3600"/>
              <a:t>in</a:t>
            </a:r>
            <a:r>
              <a:rPr lang="zh-CN" altLang="en-US" sz="3600"/>
              <a:t> </a:t>
            </a:r>
            <a:r>
              <a:rPr lang="en-US" altLang="zh-CN" sz="3600"/>
              <a:t>cloud</a:t>
            </a:r>
            <a:r>
              <a:rPr lang="zh-CN" altLang="en-US" sz="3600"/>
              <a:t> </a:t>
            </a:r>
            <a:r>
              <a:rPr lang="en-US" altLang="zh-CN" sz="3600"/>
              <a:t>(Google</a:t>
            </a:r>
            <a:r>
              <a:rPr lang="zh-CN" altLang="en-US" sz="3600"/>
              <a:t> </a:t>
            </a:r>
            <a:r>
              <a:rPr lang="en-US" altLang="zh-CN" sz="3600"/>
              <a:t>Cloud)</a:t>
            </a:r>
            <a:endParaRPr lang="en-US" sz="3600"/>
          </a:p>
        </p:txBody>
      </p:sp>
      <p:sp>
        <p:nvSpPr>
          <p:cNvPr id="3" name="Content Placeholder 2">
            <a:extLst>
              <a:ext uri="{FF2B5EF4-FFF2-40B4-BE49-F238E27FC236}">
                <a16:creationId xmlns:a16="http://schemas.microsoft.com/office/drawing/2014/main" id="{792D8144-46D8-FD3C-4217-F38C83C4B81F}"/>
              </a:ext>
            </a:extLst>
          </p:cNvPr>
          <p:cNvSpPr txBox="1">
            <a:spLocks/>
          </p:cNvSpPr>
          <p:nvPr/>
        </p:nvSpPr>
        <p:spPr>
          <a:xfrm>
            <a:off x="2670563" y="1123915"/>
            <a:ext cx="6679521" cy="38053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2</a:t>
            </a:r>
            <a:r>
              <a:rPr lang="zh-CN" altLang="en-US" sz="2000">
                <a:ea typeface="等线"/>
              </a:rPr>
              <a:t> </a:t>
            </a:r>
            <a:r>
              <a:rPr lang="en-US" altLang="zh-CN" sz="2000">
                <a:ea typeface="等线"/>
              </a:rPr>
              <a:t>Receivers</a:t>
            </a:r>
            <a:r>
              <a:rPr lang="zh-CN" altLang="en-US" sz="2000">
                <a:ea typeface="等线"/>
              </a:rPr>
              <a:t> </a:t>
            </a:r>
            <a:r>
              <a:rPr lang="en-US" altLang="zh-CN" sz="2000">
                <a:ea typeface="等线"/>
              </a:rPr>
              <a:t>+</a:t>
            </a:r>
            <a:r>
              <a:rPr lang="zh-CN" altLang="en-US" sz="2000">
                <a:ea typeface="等线"/>
              </a:rPr>
              <a:t> </a:t>
            </a:r>
            <a:r>
              <a:rPr lang="en-US" altLang="zh-CN" sz="2000">
                <a:ea typeface="等线"/>
              </a:rPr>
              <a:t>10</a:t>
            </a:r>
            <a:r>
              <a:rPr lang="zh-CN" altLang="en-US" sz="2000">
                <a:ea typeface="等线"/>
              </a:rPr>
              <a:t> </a:t>
            </a:r>
            <a:r>
              <a:rPr lang="en-US" altLang="zh-CN" sz="2000">
                <a:ea typeface="等线"/>
              </a:rPr>
              <a:t>Senders</a:t>
            </a:r>
            <a:r>
              <a:rPr lang="zh-CN" altLang="en-US" sz="2000">
                <a:ea typeface="等线"/>
              </a:rPr>
              <a:t> </a:t>
            </a:r>
            <a:r>
              <a:rPr lang="en-US" altLang="zh-CN" sz="2000">
                <a:ea typeface="等线"/>
              </a:rPr>
              <a:t>multicasting</a:t>
            </a:r>
            <a:r>
              <a:rPr lang="zh-CN" altLang="en-US" sz="2000">
                <a:ea typeface="等线"/>
              </a:rPr>
              <a:t> </a:t>
            </a:r>
            <a:r>
              <a:rPr lang="en-US" altLang="zh-CN" sz="2000">
                <a:ea typeface="等线"/>
              </a:rPr>
              <a:t>at</a:t>
            </a:r>
            <a:r>
              <a:rPr lang="zh-CN" altLang="en-US" sz="2000">
                <a:ea typeface="等线"/>
              </a:rPr>
              <a:t> </a:t>
            </a:r>
            <a:r>
              <a:rPr lang="en-US" altLang="zh-CN" sz="2000">
                <a:ea typeface="等线"/>
              </a:rPr>
              <a:t>10K</a:t>
            </a:r>
            <a:r>
              <a:rPr lang="zh-CN" altLang="en-US" sz="2000">
                <a:ea typeface="等线"/>
              </a:rPr>
              <a:t> </a:t>
            </a:r>
            <a:r>
              <a:rPr lang="en-US" altLang="zh-CN" sz="2000">
                <a:ea typeface="等线"/>
              </a:rPr>
              <a:t>requests/sec</a:t>
            </a:r>
            <a:r>
              <a:rPr lang="zh-CN" altLang="en-US" sz="2000">
                <a:ea typeface="等线"/>
              </a:rPr>
              <a:t> </a:t>
            </a:r>
            <a:r>
              <a:rPr lang="en-US" altLang="zh-CN" sz="2000">
                <a:ea typeface="等线"/>
              </a:rPr>
              <a:t>each</a:t>
            </a:r>
          </a:p>
        </p:txBody>
      </p:sp>
      <p:sp>
        <p:nvSpPr>
          <p:cNvPr id="5" name="Slide Number Placeholder 4">
            <a:extLst>
              <a:ext uri="{FF2B5EF4-FFF2-40B4-BE49-F238E27FC236}">
                <a16:creationId xmlns:a16="http://schemas.microsoft.com/office/drawing/2014/main" id="{31998E62-6E5A-876E-A76E-F841A1B405A0}"/>
              </a:ext>
            </a:extLst>
          </p:cNvPr>
          <p:cNvSpPr>
            <a:spLocks noGrp="1"/>
          </p:cNvSpPr>
          <p:nvPr>
            <p:ph type="sldNum" sz="quarter" idx="12"/>
          </p:nvPr>
        </p:nvSpPr>
        <p:spPr/>
        <p:txBody>
          <a:bodyPr/>
          <a:lstStyle/>
          <a:p>
            <a:fld id="{EA7EFB88-B2CB-3F42-A7FB-727E9E84A506}" type="slidenum">
              <a:rPr lang="en-US" smtClean="0"/>
              <a:t>12</a:t>
            </a:fld>
            <a:endParaRPr lang="en-US"/>
          </a:p>
        </p:txBody>
      </p:sp>
      <p:grpSp>
        <p:nvGrpSpPr>
          <p:cNvPr id="6" name="Group 5">
            <a:extLst>
              <a:ext uri="{FF2B5EF4-FFF2-40B4-BE49-F238E27FC236}">
                <a16:creationId xmlns:a16="http://schemas.microsoft.com/office/drawing/2014/main" id="{534920AB-47AB-98B4-6B80-A80E220AFDEC}"/>
              </a:ext>
            </a:extLst>
          </p:cNvPr>
          <p:cNvGrpSpPr/>
          <p:nvPr/>
        </p:nvGrpSpPr>
        <p:grpSpPr>
          <a:xfrm>
            <a:off x="3698896" y="1518002"/>
            <a:ext cx="5361155" cy="3405721"/>
            <a:chOff x="3698896" y="1518002"/>
            <a:chExt cx="5361155" cy="3405721"/>
          </a:xfrm>
        </p:grpSpPr>
        <p:pic>
          <p:nvPicPr>
            <p:cNvPr id="7" name="Picture 6">
              <a:extLst>
                <a:ext uri="{FF2B5EF4-FFF2-40B4-BE49-F238E27FC236}">
                  <a16:creationId xmlns:a16="http://schemas.microsoft.com/office/drawing/2014/main" id="{4D041FC7-3917-FE4C-83DC-6BE22D3494B1}"/>
                </a:ext>
              </a:extLst>
            </p:cNvPr>
            <p:cNvPicPr>
              <a:picLocks noChangeAspect="1"/>
            </p:cNvPicPr>
            <p:nvPr/>
          </p:nvPicPr>
          <p:blipFill>
            <a:blip r:embed="rId3"/>
            <a:stretch>
              <a:fillRect/>
            </a:stretch>
          </p:blipFill>
          <p:spPr>
            <a:xfrm>
              <a:off x="3698896" y="1518002"/>
              <a:ext cx="4794208" cy="3120040"/>
            </a:xfrm>
            <a:prstGeom prst="rect">
              <a:avLst/>
            </a:prstGeom>
          </p:spPr>
        </p:pic>
        <p:sp>
          <p:nvSpPr>
            <p:cNvPr id="4" name="TextBox 3">
              <a:extLst>
                <a:ext uri="{FF2B5EF4-FFF2-40B4-BE49-F238E27FC236}">
                  <a16:creationId xmlns:a16="http://schemas.microsoft.com/office/drawing/2014/main" id="{649D0A5F-F6BD-EF47-5199-C29BA5851ADE}"/>
                </a:ext>
              </a:extLst>
            </p:cNvPr>
            <p:cNvSpPr txBox="1"/>
            <p:nvPr/>
          </p:nvSpPr>
          <p:spPr>
            <a:xfrm>
              <a:off x="5132181" y="4523613"/>
              <a:ext cx="3927870" cy="400110"/>
            </a:xfrm>
            <a:prstGeom prst="rect">
              <a:avLst/>
            </a:prstGeom>
            <a:noFill/>
          </p:spPr>
          <p:txBody>
            <a:bodyPr wrap="none" rtlCol="0">
              <a:spAutoFit/>
            </a:bodyPr>
            <a:lstStyle/>
            <a:p>
              <a:r>
                <a:rPr lang="en-US" altLang="zh-CN" sz="2000">
                  <a:solidFill>
                    <a:srgbClr val="FF0000"/>
                  </a:solidFill>
                </a:rPr>
                <a:t>Larger</a:t>
              </a:r>
              <a:r>
                <a:rPr lang="zh-CN" altLang="en-US" sz="2000">
                  <a:solidFill>
                    <a:srgbClr val="FF0000"/>
                  </a:solidFill>
                </a:rPr>
                <a:t> </a:t>
              </a:r>
              <a:r>
                <a:rPr lang="en-US" altLang="zh-CN" sz="2000">
                  <a:solidFill>
                    <a:srgbClr val="FF0000"/>
                  </a:solidFill>
                </a:rPr>
                <a:t>percentile</a:t>
              </a:r>
              <a:r>
                <a:rPr lang="zh-CN" altLang="en-US" sz="2000">
                  <a:solidFill>
                    <a:srgbClr val="FF0000"/>
                  </a:solidFill>
                </a:rPr>
                <a:t> </a:t>
              </a:r>
              <a:r>
                <a:rPr lang="en-US" altLang="zh-CN" sz="2000">
                  <a:solidFill>
                    <a:srgbClr val="FF0000"/>
                  </a:solidFill>
                  <a:sym typeface="Wingdings" pitchFamily="2" charset="2"/>
                </a:rPr>
                <a:t></a:t>
              </a:r>
              <a:r>
                <a:rPr lang="zh-CN" altLang="en-US" sz="2000">
                  <a:solidFill>
                    <a:srgbClr val="FF0000"/>
                  </a:solidFill>
                  <a:sym typeface="Wingdings" pitchFamily="2" charset="2"/>
                </a:rPr>
                <a:t> </a:t>
              </a:r>
              <a:r>
                <a:rPr lang="en-US" altLang="zh-CN" sz="2000">
                  <a:solidFill>
                    <a:srgbClr val="FF0000"/>
                  </a:solidFill>
                  <a:sym typeface="Wingdings" pitchFamily="2" charset="2"/>
                </a:rPr>
                <a:t>Larger</a:t>
              </a:r>
              <a:r>
                <a:rPr lang="zh-CN" altLang="en-US" sz="2000">
                  <a:solidFill>
                    <a:srgbClr val="FF0000"/>
                  </a:solidFill>
                  <a:sym typeface="Wingdings" pitchFamily="2" charset="2"/>
                </a:rPr>
                <a:t> </a:t>
              </a:r>
              <a:r>
                <a:rPr lang="en-US" altLang="zh-CN" sz="2000">
                  <a:solidFill>
                    <a:srgbClr val="FF0000"/>
                  </a:solidFill>
                  <a:sym typeface="Wingdings" pitchFamily="2" charset="2"/>
                </a:rPr>
                <a:t>deadline</a:t>
              </a:r>
              <a:endParaRPr lang="en-CN" sz="2000">
                <a:solidFill>
                  <a:srgbClr val="FF0000"/>
                </a:solidFill>
              </a:endParaRPr>
            </a:p>
          </p:txBody>
        </p:sp>
      </p:grpSp>
      <p:sp>
        <p:nvSpPr>
          <p:cNvPr id="8" name="TextBox 7">
            <a:extLst>
              <a:ext uri="{FF2B5EF4-FFF2-40B4-BE49-F238E27FC236}">
                <a16:creationId xmlns:a16="http://schemas.microsoft.com/office/drawing/2014/main" id="{1C45697F-EAC1-469E-FE9B-BF7F9F0C9907}"/>
              </a:ext>
            </a:extLst>
          </p:cNvPr>
          <p:cNvSpPr txBox="1"/>
          <p:nvPr/>
        </p:nvSpPr>
        <p:spPr>
          <a:xfrm>
            <a:off x="1818611" y="5013372"/>
            <a:ext cx="8554778" cy="707886"/>
          </a:xfrm>
          <a:prstGeom prst="rect">
            <a:avLst/>
          </a:prstGeom>
          <a:noFill/>
        </p:spPr>
        <p:txBody>
          <a:bodyPr wrap="none" rtlCol="0">
            <a:spAutoFit/>
          </a:bodyPr>
          <a:lstStyle/>
          <a:p>
            <a:r>
              <a:rPr lang="en-US" altLang="zh-CN" sz="2000" b="1"/>
              <a:t>Takeaway-1</a:t>
            </a:r>
            <a:r>
              <a:rPr lang="en-US" altLang="zh-CN" sz="2000"/>
              <a:t>:</a:t>
            </a:r>
            <a:r>
              <a:rPr lang="zh-CN" altLang="en-US" sz="2000"/>
              <a:t> </a:t>
            </a:r>
            <a:r>
              <a:rPr lang="en-US" altLang="zh-CN" sz="2000"/>
              <a:t>Message</a:t>
            </a:r>
            <a:r>
              <a:rPr lang="zh-CN" altLang="en-US" sz="2000"/>
              <a:t> </a:t>
            </a:r>
            <a:r>
              <a:rPr lang="en-US" altLang="zh-CN" sz="2000"/>
              <a:t>reordering</a:t>
            </a:r>
            <a:r>
              <a:rPr lang="zh-CN" altLang="en-US" sz="2000"/>
              <a:t> </a:t>
            </a:r>
            <a:r>
              <a:rPr lang="en-US" altLang="zh-CN" sz="2000"/>
              <a:t>occurs</a:t>
            </a:r>
            <a:r>
              <a:rPr lang="zh-CN" altLang="en-US" sz="2000"/>
              <a:t> </a:t>
            </a:r>
            <a:r>
              <a:rPr lang="en-US" altLang="zh-CN" sz="2000"/>
              <a:t>indeed</a:t>
            </a:r>
            <a:r>
              <a:rPr lang="zh-CN" altLang="en-US" sz="2000"/>
              <a:t> </a:t>
            </a:r>
            <a:r>
              <a:rPr lang="en-US" altLang="zh-CN" sz="2000"/>
              <a:t>frequently</a:t>
            </a:r>
            <a:r>
              <a:rPr lang="zh-CN" altLang="en-US" sz="2000"/>
              <a:t> </a:t>
            </a:r>
            <a:r>
              <a:rPr lang="en-US" altLang="zh-CN" sz="2000"/>
              <a:t>in</a:t>
            </a:r>
            <a:r>
              <a:rPr lang="zh-CN" altLang="en-US" sz="2000"/>
              <a:t> </a:t>
            </a:r>
            <a:r>
              <a:rPr lang="en-US" altLang="zh-CN" sz="2000"/>
              <a:t>the</a:t>
            </a:r>
            <a:r>
              <a:rPr lang="zh-CN" altLang="en-US" sz="2000"/>
              <a:t> </a:t>
            </a:r>
            <a:r>
              <a:rPr lang="en-US" altLang="zh-CN" sz="2000"/>
              <a:t>public</a:t>
            </a:r>
            <a:r>
              <a:rPr lang="zh-CN" altLang="en-US" sz="2000"/>
              <a:t> </a:t>
            </a:r>
            <a:r>
              <a:rPr lang="en-US" altLang="zh-CN" sz="2000"/>
              <a:t>cloud</a:t>
            </a:r>
            <a:r>
              <a:rPr lang="zh-CN" altLang="en-US" sz="2000"/>
              <a:t> </a:t>
            </a:r>
            <a:endParaRPr lang="en-US" altLang="zh-CN" sz="2000"/>
          </a:p>
          <a:p>
            <a:r>
              <a:rPr lang="en-US" altLang="zh-CN" sz="2000">
                <a:sym typeface="Wingdings" pitchFamily="2" charset="2"/>
              </a:rPr>
              <a:t></a:t>
            </a:r>
            <a:r>
              <a:rPr lang="zh-CN" altLang="en-US" sz="2000">
                <a:sym typeface="Wingdings" pitchFamily="2" charset="2"/>
              </a:rPr>
              <a:t> </a:t>
            </a:r>
            <a:r>
              <a:rPr lang="en-US" altLang="zh-CN" sz="2000">
                <a:sym typeface="Wingdings" pitchFamily="2" charset="2"/>
              </a:rPr>
              <a:t>Much</a:t>
            </a:r>
            <a:r>
              <a:rPr lang="zh-CN" altLang="en-US" sz="2000">
                <a:sym typeface="Wingdings" pitchFamily="2" charset="2"/>
              </a:rPr>
              <a:t> </a:t>
            </a:r>
            <a:r>
              <a:rPr lang="en-US" altLang="zh-CN" sz="2000">
                <a:sym typeface="Wingdings" pitchFamily="2" charset="2"/>
              </a:rPr>
              <a:t>room</a:t>
            </a:r>
            <a:r>
              <a:rPr lang="zh-CN" altLang="en-US" sz="2000">
                <a:sym typeface="Wingdings" pitchFamily="2" charset="2"/>
              </a:rPr>
              <a:t> </a:t>
            </a:r>
            <a:r>
              <a:rPr lang="en-US" altLang="zh-CN" sz="2000">
                <a:sym typeface="Wingdings" pitchFamily="2" charset="2"/>
              </a:rPr>
              <a:t>for</a:t>
            </a:r>
            <a:r>
              <a:rPr lang="zh-CN" altLang="en-US" sz="2000">
                <a:sym typeface="Wingdings" pitchFamily="2" charset="2"/>
              </a:rPr>
              <a:t> </a:t>
            </a:r>
            <a:r>
              <a:rPr lang="en-US" altLang="zh-CN" sz="2000">
                <a:sym typeface="Wingdings" pitchFamily="2" charset="2"/>
              </a:rPr>
              <a:t>performance</a:t>
            </a:r>
            <a:r>
              <a:rPr lang="zh-CN" altLang="en-US" sz="2000">
                <a:sym typeface="Wingdings" pitchFamily="2" charset="2"/>
              </a:rPr>
              <a:t> </a:t>
            </a:r>
            <a:r>
              <a:rPr lang="en-US" altLang="zh-CN" sz="2000">
                <a:sym typeface="Wingdings" pitchFamily="2" charset="2"/>
              </a:rPr>
              <a:t>improvement</a:t>
            </a:r>
            <a:r>
              <a:rPr lang="zh-CN" altLang="en-US" sz="2000">
                <a:sym typeface="Wingdings" pitchFamily="2" charset="2"/>
              </a:rPr>
              <a:t> </a:t>
            </a:r>
            <a:r>
              <a:rPr lang="en-US" altLang="zh-CN" sz="2000">
                <a:sym typeface="Wingdings" pitchFamily="2" charset="2"/>
              </a:rPr>
              <a:t>of</a:t>
            </a:r>
            <a:r>
              <a:rPr lang="zh-CN" altLang="en-US" sz="2000">
                <a:sym typeface="Wingdings" pitchFamily="2" charset="2"/>
              </a:rPr>
              <a:t> </a:t>
            </a:r>
            <a:r>
              <a:rPr lang="en-US" altLang="zh-CN" sz="2000">
                <a:sym typeface="Wingdings" pitchFamily="2" charset="2"/>
              </a:rPr>
              <a:t>consensus</a:t>
            </a:r>
            <a:r>
              <a:rPr lang="zh-CN" altLang="en-US" sz="2000">
                <a:sym typeface="Wingdings" pitchFamily="2" charset="2"/>
              </a:rPr>
              <a:t> </a:t>
            </a:r>
            <a:r>
              <a:rPr lang="en-US" altLang="zh-CN" sz="2000">
                <a:sym typeface="Wingdings" pitchFamily="2" charset="2"/>
              </a:rPr>
              <a:t>protocols</a:t>
            </a:r>
            <a:endParaRPr lang="en-CN" sz="2000"/>
          </a:p>
        </p:txBody>
      </p:sp>
      <p:sp>
        <p:nvSpPr>
          <p:cNvPr id="9" name="TextBox 8">
            <a:extLst>
              <a:ext uri="{FF2B5EF4-FFF2-40B4-BE49-F238E27FC236}">
                <a16:creationId xmlns:a16="http://schemas.microsoft.com/office/drawing/2014/main" id="{FE4B8854-5A36-4757-792A-C4E64ABD9588}"/>
              </a:ext>
            </a:extLst>
          </p:cNvPr>
          <p:cNvSpPr txBox="1"/>
          <p:nvPr/>
        </p:nvSpPr>
        <p:spPr>
          <a:xfrm>
            <a:off x="1818611" y="5810907"/>
            <a:ext cx="9763763" cy="707886"/>
          </a:xfrm>
          <a:prstGeom prst="rect">
            <a:avLst/>
          </a:prstGeom>
          <a:noFill/>
        </p:spPr>
        <p:txBody>
          <a:bodyPr wrap="none" rtlCol="0">
            <a:spAutoFit/>
          </a:bodyPr>
          <a:lstStyle/>
          <a:p>
            <a:r>
              <a:rPr lang="en-US" altLang="zh-CN" sz="2000" b="1"/>
              <a:t>Takeaway-2</a:t>
            </a:r>
            <a:r>
              <a:rPr lang="en-US" altLang="zh-CN" sz="2000"/>
              <a:t>:</a:t>
            </a:r>
            <a:r>
              <a:rPr lang="zh-CN" altLang="en-US" sz="2000"/>
              <a:t> </a:t>
            </a:r>
            <a:r>
              <a:rPr lang="en-US" altLang="zh-CN" sz="2000"/>
              <a:t>DOM</a:t>
            </a:r>
            <a:r>
              <a:rPr lang="zh-CN" altLang="en-US" sz="2000"/>
              <a:t> </a:t>
            </a:r>
            <a:r>
              <a:rPr lang="en-US" altLang="zh-CN" sz="2000"/>
              <a:t>is</a:t>
            </a:r>
            <a:r>
              <a:rPr lang="zh-CN" altLang="en-US" sz="2000"/>
              <a:t> </a:t>
            </a:r>
            <a:r>
              <a:rPr lang="en-US" altLang="zh-CN" sz="2000"/>
              <a:t>a</a:t>
            </a:r>
            <a:r>
              <a:rPr lang="zh-CN" altLang="en-US" sz="2000"/>
              <a:t> </a:t>
            </a:r>
            <a:r>
              <a:rPr lang="en-US" altLang="zh-CN" sz="2000"/>
              <a:t>best-effort</a:t>
            </a:r>
            <a:r>
              <a:rPr lang="zh-CN" altLang="en-US" sz="2000"/>
              <a:t> </a:t>
            </a:r>
            <a:r>
              <a:rPr lang="en-US" altLang="zh-CN" sz="2000"/>
              <a:t>primitive,</a:t>
            </a:r>
            <a:r>
              <a:rPr lang="zh-CN" altLang="en-US" sz="2000"/>
              <a:t> </a:t>
            </a:r>
            <a:r>
              <a:rPr lang="en-US" altLang="zh-CN" sz="2000"/>
              <a:t>i.e.,</a:t>
            </a:r>
            <a:r>
              <a:rPr lang="zh-CN" altLang="en-US" sz="2000"/>
              <a:t> </a:t>
            </a:r>
            <a:r>
              <a:rPr lang="en-US" altLang="zh-CN" sz="2000"/>
              <a:t>DOM</a:t>
            </a:r>
            <a:r>
              <a:rPr lang="zh-CN" altLang="en-US" sz="2000"/>
              <a:t> </a:t>
            </a:r>
            <a:r>
              <a:rPr lang="en-US" altLang="zh-CN" sz="2000"/>
              <a:t>reduces</a:t>
            </a:r>
            <a:r>
              <a:rPr lang="zh-CN" altLang="en-US" sz="2000"/>
              <a:t> </a:t>
            </a:r>
            <a:r>
              <a:rPr lang="en-US" altLang="zh-CN" sz="2000"/>
              <a:t>but</a:t>
            </a:r>
            <a:r>
              <a:rPr lang="zh-CN" altLang="en-US" sz="2000"/>
              <a:t> </a:t>
            </a:r>
            <a:r>
              <a:rPr lang="en-US" altLang="zh-CN" sz="2000"/>
              <a:t>not</a:t>
            </a:r>
            <a:r>
              <a:rPr lang="zh-CN" altLang="en-US" sz="2000"/>
              <a:t> </a:t>
            </a:r>
            <a:r>
              <a:rPr lang="en-US" altLang="zh-CN" sz="2000"/>
              <a:t>eliminates</a:t>
            </a:r>
            <a:r>
              <a:rPr lang="zh-CN" altLang="en-US" sz="2000"/>
              <a:t> </a:t>
            </a:r>
            <a:r>
              <a:rPr lang="en-US" altLang="zh-CN" sz="2000"/>
              <a:t>reordering</a:t>
            </a:r>
          </a:p>
          <a:p>
            <a:r>
              <a:rPr lang="en-US" altLang="zh-CN" sz="2000">
                <a:sym typeface="Wingdings" pitchFamily="2" charset="2"/>
              </a:rPr>
              <a:t></a:t>
            </a:r>
            <a:r>
              <a:rPr lang="zh-CN" altLang="en-US" sz="2000">
                <a:sym typeface="Wingdings" pitchFamily="2" charset="2"/>
              </a:rPr>
              <a:t> </a:t>
            </a:r>
            <a:r>
              <a:rPr lang="en-US" altLang="zh-CN" sz="2000">
                <a:sym typeface="Wingdings" pitchFamily="2" charset="2"/>
              </a:rPr>
              <a:t>Our</a:t>
            </a:r>
            <a:r>
              <a:rPr lang="zh-CN" altLang="en-US" sz="2000">
                <a:sym typeface="Wingdings" pitchFamily="2" charset="2"/>
              </a:rPr>
              <a:t> </a:t>
            </a:r>
            <a:r>
              <a:rPr lang="en-US" altLang="zh-CN" sz="2000">
                <a:sym typeface="Wingdings" pitchFamily="2" charset="2"/>
              </a:rPr>
              <a:t>protocol</a:t>
            </a:r>
            <a:r>
              <a:rPr lang="zh-CN" altLang="en-US" sz="2000">
                <a:sym typeface="Wingdings" pitchFamily="2" charset="2"/>
              </a:rPr>
              <a:t> </a:t>
            </a:r>
            <a:r>
              <a:rPr lang="en-US" altLang="zh-CN" sz="2000">
                <a:sym typeface="Wingdings" pitchFamily="2" charset="2"/>
              </a:rPr>
              <a:t>should</a:t>
            </a:r>
            <a:r>
              <a:rPr lang="zh-CN" altLang="en-US" sz="2000">
                <a:sym typeface="Wingdings" pitchFamily="2" charset="2"/>
              </a:rPr>
              <a:t> </a:t>
            </a:r>
            <a:r>
              <a:rPr lang="en-US" altLang="zh-CN" sz="2000">
                <a:sym typeface="Wingdings" pitchFamily="2" charset="2"/>
              </a:rPr>
              <a:t>also handle inconsistency</a:t>
            </a:r>
            <a:r>
              <a:rPr lang="zh-CN" altLang="en-US" sz="2000">
                <a:sym typeface="Wingdings" pitchFamily="2" charset="2"/>
              </a:rPr>
              <a:t> </a:t>
            </a:r>
            <a:r>
              <a:rPr lang="en-US" altLang="zh-CN" sz="2000">
                <a:sym typeface="Wingdings" pitchFamily="2" charset="2"/>
              </a:rPr>
              <a:t>in</a:t>
            </a:r>
            <a:r>
              <a:rPr lang="zh-CN" altLang="en-US" sz="2000">
                <a:sym typeface="Wingdings" pitchFamily="2" charset="2"/>
              </a:rPr>
              <a:t> </a:t>
            </a:r>
            <a:r>
              <a:rPr lang="en-US" altLang="zh-CN" sz="2000">
                <a:sym typeface="Wingdings" pitchFamily="2" charset="2"/>
              </a:rPr>
              <a:t>the</a:t>
            </a:r>
            <a:r>
              <a:rPr lang="zh-CN" altLang="en-US" sz="2000">
                <a:sym typeface="Wingdings" pitchFamily="2" charset="2"/>
              </a:rPr>
              <a:t> </a:t>
            </a:r>
            <a:r>
              <a:rPr lang="en-US" altLang="zh-CN" sz="2000">
                <a:sym typeface="Wingdings" pitchFamily="2" charset="2"/>
              </a:rPr>
              <a:t>slow</a:t>
            </a:r>
            <a:r>
              <a:rPr lang="zh-CN" altLang="en-US" sz="2000">
                <a:sym typeface="Wingdings" pitchFamily="2" charset="2"/>
              </a:rPr>
              <a:t> </a:t>
            </a:r>
            <a:r>
              <a:rPr lang="en-US" altLang="zh-CN" sz="2000">
                <a:sym typeface="Wingdings" pitchFamily="2" charset="2"/>
              </a:rPr>
              <a:t>path</a:t>
            </a:r>
            <a:endParaRPr lang="en-CN" sz="2000"/>
          </a:p>
        </p:txBody>
      </p:sp>
    </p:spTree>
    <p:extLst>
      <p:ext uri="{BB962C8B-B14F-4D97-AF65-F5344CB8AC3E}">
        <p14:creationId xmlns:p14="http://schemas.microsoft.com/office/powerpoint/2010/main" val="333614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err="1"/>
              <a:t>Nezha</a:t>
            </a:r>
            <a:r>
              <a:rPr lang="en-US" altLang="zh-CN" sz="3600"/>
              <a:t> fast</a:t>
            </a:r>
            <a:r>
              <a:rPr lang="zh-CN" altLang="en-US" sz="3600"/>
              <a:t> </a:t>
            </a:r>
            <a:r>
              <a:rPr lang="en-US" altLang="zh-CN" sz="3600"/>
              <a:t>path:</a:t>
            </a:r>
            <a:r>
              <a:rPr lang="zh-CN" altLang="en-US" sz="3600"/>
              <a:t> </a:t>
            </a:r>
            <a:r>
              <a:rPr lang="en-US" altLang="zh-CN" sz="3600"/>
              <a:t>All messages arrive before their deadlines</a:t>
            </a:r>
            <a:endParaRPr lang="en-US" sz="3600"/>
          </a:p>
        </p:txBody>
      </p:sp>
      <p:cxnSp>
        <p:nvCxnSpPr>
          <p:cNvPr id="4" name="Straight Connector 3">
            <a:extLst>
              <a:ext uri="{FF2B5EF4-FFF2-40B4-BE49-F238E27FC236}">
                <a16:creationId xmlns:a16="http://schemas.microsoft.com/office/drawing/2014/main" id="{3E0ECB7F-B964-AA40-AFB6-0991B34EA226}"/>
              </a:ext>
            </a:extLst>
          </p:cNvPr>
          <p:cNvCxnSpPr/>
          <p:nvPr/>
        </p:nvCxnSpPr>
        <p:spPr>
          <a:xfrm>
            <a:off x="3285685" y="3833358"/>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8FEB383-B79D-7842-8226-3D2FD2CDD30E}"/>
              </a:ext>
            </a:extLst>
          </p:cNvPr>
          <p:cNvCxnSpPr/>
          <p:nvPr/>
        </p:nvCxnSpPr>
        <p:spPr>
          <a:xfrm>
            <a:off x="3285685" y="4764030"/>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81C111A-5CE9-974D-8496-7D754A43146D}"/>
              </a:ext>
            </a:extLst>
          </p:cNvPr>
          <p:cNvCxnSpPr/>
          <p:nvPr/>
        </p:nvCxnSpPr>
        <p:spPr>
          <a:xfrm>
            <a:off x="3286607" y="5716489"/>
            <a:ext cx="6698974" cy="0"/>
          </a:xfrm>
          <a:prstGeom prst="line">
            <a:avLst/>
          </a:prstGeom>
          <a:ln>
            <a:solidFill>
              <a:schemeClr val="accent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22CFA25-A8AA-8741-BA91-111303835C13}"/>
              </a:ext>
            </a:extLst>
          </p:cNvPr>
          <p:cNvCxnSpPr/>
          <p:nvPr/>
        </p:nvCxnSpPr>
        <p:spPr>
          <a:xfrm>
            <a:off x="3286607" y="1685652"/>
            <a:ext cx="6698974"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ED1ABEE1-5E9B-6A4D-843D-637C123BC817}"/>
              </a:ext>
            </a:extLst>
          </p:cNvPr>
          <p:cNvCxnSpPr>
            <a:cxnSpLocks/>
          </p:cNvCxnSpPr>
          <p:nvPr/>
        </p:nvCxnSpPr>
        <p:spPr>
          <a:xfrm>
            <a:off x="3722826" y="1678011"/>
            <a:ext cx="1796614" cy="1251474"/>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B69934-4CCB-1E4A-BBB7-2C5E6308771E}"/>
              </a:ext>
            </a:extLst>
          </p:cNvPr>
          <p:cNvCxnSpPr>
            <a:cxnSpLocks/>
          </p:cNvCxnSpPr>
          <p:nvPr/>
        </p:nvCxnSpPr>
        <p:spPr>
          <a:xfrm flipV="1">
            <a:off x="3533503" y="4758008"/>
            <a:ext cx="1714070" cy="952459"/>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9BFA20E8-0A3C-094F-A5A4-043AD5CD8E3B}"/>
              </a:ext>
            </a:extLst>
          </p:cNvPr>
          <p:cNvSpPr txBox="1"/>
          <p:nvPr/>
        </p:nvSpPr>
        <p:spPr>
          <a:xfrm>
            <a:off x="3080403" y="1336969"/>
            <a:ext cx="1313044" cy="369332"/>
          </a:xfrm>
          <a:prstGeom prst="rect">
            <a:avLst/>
          </a:prstGeom>
          <a:noFill/>
        </p:spPr>
        <p:txBody>
          <a:bodyPr wrap="square" rtlCol="0">
            <a:spAutoFit/>
          </a:bodyPr>
          <a:lstStyle/>
          <a:p>
            <a:pPr algn="ctr"/>
            <a:r>
              <a:rPr lang="en-US" altLang="zh-CN" err="1">
                <a:solidFill>
                  <a:schemeClr val="accent1"/>
                </a:solidFill>
              </a:rPr>
              <a:t>ddl</a:t>
            </a:r>
            <a:r>
              <a:rPr lang="en-US" altLang="zh-CN">
                <a:solidFill>
                  <a:schemeClr val="accent1"/>
                </a:solidFill>
              </a:rPr>
              <a:t>=10</a:t>
            </a:r>
            <a:endParaRPr lang="en-US">
              <a:solidFill>
                <a:schemeClr val="accent1"/>
              </a:solidFill>
            </a:endParaRPr>
          </a:p>
        </p:txBody>
      </p:sp>
      <p:sp>
        <p:nvSpPr>
          <p:cNvPr id="28" name="TextBox 27">
            <a:extLst>
              <a:ext uri="{FF2B5EF4-FFF2-40B4-BE49-F238E27FC236}">
                <a16:creationId xmlns:a16="http://schemas.microsoft.com/office/drawing/2014/main" id="{0BAD630B-A759-DA4E-BB4E-1D605A3EAFCE}"/>
              </a:ext>
            </a:extLst>
          </p:cNvPr>
          <p:cNvSpPr txBox="1"/>
          <p:nvPr/>
        </p:nvSpPr>
        <p:spPr>
          <a:xfrm>
            <a:off x="3100985" y="5724076"/>
            <a:ext cx="968644" cy="369332"/>
          </a:xfrm>
          <a:prstGeom prst="rect">
            <a:avLst/>
          </a:prstGeom>
          <a:noFill/>
        </p:spPr>
        <p:txBody>
          <a:bodyPr wrap="square" rtlCol="0">
            <a:spAutoFit/>
          </a:bodyPr>
          <a:lstStyle/>
          <a:p>
            <a:pPr algn="ctr"/>
            <a:r>
              <a:rPr lang="en-US" altLang="zh-CN" err="1">
                <a:solidFill>
                  <a:schemeClr val="accent2"/>
                </a:solidFill>
              </a:rPr>
              <a:t>ddl</a:t>
            </a:r>
            <a:r>
              <a:rPr lang="en-US" altLang="zh-CN">
                <a:solidFill>
                  <a:schemeClr val="accent2"/>
                </a:solidFill>
              </a:rPr>
              <a:t>=12</a:t>
            </a:r>
            <a:endParaRPr lang="en-US">
              <a:solidFill>
                <a:schemeClr val="accent2"/>
              </a:solidFill>
            </a:endParaRPr>
          </a:p>
        </p:txBody>
      </p:sp>
      <p:cxnSp>
        <p:nvCxnSpPr>
          <p:cNvPr id="32" name="Straight Arrow Connector 31">
            <a:extLst>
              <a:ext uri="{FF2B5EF4-FFF2-40B4-BE49-F238E27FC236}">
                <a16:creationId xmlns:a16="http://schemas.microsoft.com/office/drawing/2014/main" id="{8A4BE140-2CD1-8940-9061-DFA4B504AC49}"/>
              </a:ext>
            </a:extLst>
          </p:cNvPr>
          <p:cNvCxnSpPr>
            <a:cxnSpLocks/>
          </p:cNvCxnSpPr>
          <p:nvPr/>
        </p:nvCxnSpPr>
        <p:spPr>
          <a:xfrm>
            <a:off x="3736925" y="1685373"/>
            <a:ext cx="751624" cy="2132221"/>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7E21A4E-23B7-0145-B9B7-F6913E39B53B}"/>
              </a:ext>
            </a:extLst>
          </p:cNvPr>
          <p:cNvCxnSpPr>
            <a:cxnSpLocks/>
          </p:cNvCxnSpPr>
          <p:nvPr/>
        </p:nvCxnSpPr>
        <p:spPr>
          <a:xfrm flipV="1">
            <a:off x="3580540" y="3854758"/>
            <a:ext cx="1275865" cy="1808003"/>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79C50C7A-40D9-A809-63C7-C4BB332FFAF6}"/>
              </a:ext>
            </a:extLst>
          </p:cNvPr>
          <p:cNvCxnSpPr>
            <a:cxnSpLocks/>
          </p:cNvCxnSpPr>
          <p:nvPr/>
        </p:nvCxnSpPr>
        <p:spPr>
          <a:xfrm>
            <a:off x="4856405" y="3895672"/>
            <a:ext cx="1964069"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7818E027-C795-61F4-1866-77021D87CF0F}"/>
              </a:ext>
            </a:extLst>
          </p:cNvPr>
          <p:cNvSpPr txBox="1"/>
          <p:nvPr/>
        </p:nvSpPr>
        <p:spPr>
          <a:xfrm>
            <a:off x="10475877" y="1113508"/>
            <a:ext cx="756744" cy="461665"/>
          </a:xfrm>
          <a:prstGeom prst="rect">
            <a:avLst/>
          </a:prstGeom>
          <a:noFill/>
        </p:spPr>
        <p:txBody>
          <a:bodyPr wrap="square" rtlCol="0">
            <a:spAutoFit/>
          </a:bodyPr>
          <a:lstStyle/>
          <a:p>
            <a:pPr algn="ctr"/>
            <a:r>
              <a:rPr lang="en-US" altLang="zh-CN" sz="2400" b="1"/>
              <a:t>t=</a:t>
            </a:r>
            <a:endParaRPr lang="en-US" sz="2400" b="1"/>
          </a:p>
        </p:txBody>
      </p:sp>
      <p:sp>
        <p:nvSpPr>
          <p:cNvPr id="26" name="TextBox 25">
            <a:extLst>
              <a:ext uri="{FF2B5EF4-FFF2-40B4-BE49-F238E27FC236}">
                <a16:creationId xmlns:a16="http://schemas.microsoft.com/office/drawing/2014/main" id="{FDFC6E51-D043-C1C0-7675-2AEF8BDC5040}"/>
              </a:ext>
            </a:extLst>
          </p:cNvPr>
          <p:cNvSpPr txBox="1"/>
          <p:nvPr/>
        </p:nvSpPr>
        <p:spPr>
          <a:xfrm>
            <a:off x="1301517" y="3623500"/>
            <a:ext cx="1039067" cy="461665"/>
          </a:xfrm>
          <a:prstGeom prst="rect">
            <a:avLst/>
          </a:prstGeom>
          <a:noFill/>
        </p:spPr>
        <p:txBody>
          <a:bodyPr wrap="none" rtlCol="0">
            <a:spAutoFit/>
          </a:bodyPr>
          <a:lstStyle/>
          <a:p>
            <a:r>
              <a:rPr lang="en-US" altLang="zh-CN" sz="2400"/>
              <a:t>Leader</a:t>
            </a:r>
            <a:endParaRPr lang="en-US" sz="2400"/>
          </a:p>
        </p:txBody>
      </p:sp>
      <p:sp>
        <p:nvSpPr>
          <p:cNvPr id="27" name="TextBox 26">
            <a:extLst>
              <a:ext uri="{FF2B5EF4-FFF2-40B4-BE49-F238E27FC236}">
                <a16:creationId xmlns:a16="http://schemas.microsoft.com/office/drawing/2014/main" id="{D4DDB890-07CB-0BCC-7ED8-2624DB5657C7}"/>
              </a:ext>
            </a:extLst>
          </p:cNvPr>
          <p:cNvSpPr txBox="1"/>
          <p:nvPr/>
        </p:nvSpPr>
        <p:spPr>
          <a:xfrm>
            <a:off x="1101584" y="4533198"/>
            <a:ext cx="1587436" cy="461665"/>
          </a:xfrm>
          <a:prstGeom prst="rect">
            <a:avLst/>
          </a:prstGeom>
          <a:noFill/>
        </p:spPr>
        <p:txBody>
          <a:bodyPr wrap="square" rtlCol="0">
            <a:spAutoFit/>
          </a:bodyPr>
          <a:lstStyle/>
          <a:p>
            <a:r>
              <a:rPr lang="en-US" altLang="zh-CN" sz="2400"/>
              <a:t>Follower-1</a:t>
            </a:r>
            <a:endParaRPr lang="en-US" sz="2400"/>
          </a:p>
        </p:txBody>
      </p:sp>
      <p:sp>
        <p:nvSpPr>
          <p:cNvPr id="29" name="TextBox 28">
            <a:extLst>
              <a:ext uri="{FF2B5EF4-FFF2-40B4-BE49-F238E27FC236}">
                <a16:creationId xmlns:a16="http://schemas.microsoft.com/office/drawing/2014/main" id="{EBA62E58-CF34-48DB-C348-7FE4D41A6C92}"/>
              </a:ext>
            </a:extLst>
          </p:cNvPr>
          <p:cNvSpPr txBox="1"/>
          <p:nvPr/>
        </p:nvSpPr>
        <p:spPr>
          <a:xfrm>
            <a:off x="865063" y="1443579"/>
            <a:ext cx="1937288" cy="461665"/>
          </a:xfrm>
          <a:prstGeom prst="rect">
            <a:avLst/>
          </a:prstGeom>
          <a:noFill/>
        </p:spPr>
        <p:txBody>
          <a:bodyPr wrap="square" rtlCol="0">
            <a:spAutoFit/>
          </a:bodyPr>
          <a:lstStyle/>
          <a:p>
            <a:pPr algn="ctr"/>
            <a:r>
              <a:rPr lang="en-US" altLang="zh-CN" sz="2400">
                <a:solidFill>
                  <a:schemeClr val="accent1"/>
                </a:solidFill>
              </a:rPr>
              <a:t>Client-1</a:t>
            </a:r>
            <a:endParaRPr lang="en-US" sz="2400">
              <a:solidFill>
                <a:schemeClr val="accent1"/>
              </a:solidFill>
            </a:endParaRPr>
          </a:p>
        </p:txBody>
      </p:sp>
      <p:sp>
        <p:nvSpPr>
          <p:cNvPr id="31" name="TextBox 30">
            <a:extLst>
              <a:ext uri="{FF2B5EF4-FFF2-40B4-BE49-F238E27FC236}">
                <a16:creationId xmlns:a16="http://schemas.microsoft.com/office/drawing/2014/main" id="{AB5755A1-FA79-DA9A-9BAF-3B771BFE9B67}"/>
              </a:ext>
            </a:extLst>
          </p:cNvPr>
          <p:cNvSpPr txBox="1"/>
          <p:nvPr/>
        </p:nvSpPr>
        <p:spPr>
          <a:xfrm>
            <a:off x="811946" y="5509129"/>
            <a:ext cx="2092271" cy="461665"/>
          </a:xfrm>
          <a:prstGeom prst="rect">
            <a:avLst/>
          </a:prstGeom>
          <a:noFill/>
        </p:spPr>
        <p:txBody>
          <a:bodyPr wrap="square" rtlCol="0">
            <a:spAutoFit/>
          </a:bodyPr>
          <a:lstStyle/>
          <a:p>
            <a:pPr algn="ctr"/>
            <a:r>
              <a:rPr lang="en-US" altLang="zh-CN" sz="2400">
                <a:solidFill>
                  <a:schemeClr val="accent2"/>
                </a:solidFill>
              </a:rPr>
              <a:t>Client-2</a:t>
            </a:r>
          </a:p>
        </p:txBody>
      </p:sp>
      <p:sp>
        <p:nvSpPr>
          <p:cNvPr id="7" name="Slide Number Placeholder 6">
            <a:extLst>
              <a:ext uri="{FF2B5EF4-FFF2-40B4-BE49-F238E27FC236}">
                <a16:creationId xmlns:a16="http://schemas.microsoft.com/office/drawing/2014/main" id="{3EF515FC-EAF9-E7E2-C5B3-5EB75595E953}"/>
              </a:ext>
            </a:extLst>
          </p:cNvPr>
          <p:cNvSpPr>
            <a:spLocks noGrp="1"/>
          </p:cNvSpPr>
          <p:nvPr>
            <p:ph type="sldNum" sz="quarter" idx="12"/>
          </p:nvPr>
        </p:nvSpPr>
        <p:spPr/>
        <p:txBody>
          <a:bodyPr/>
          <a:lstStyle/>
          <a:p>
            <a:fld id="{EA7EFB88-B2CB-3F42-A7FB-727E9E84A506}" type="slidenum">
              <a:rPr lang="en-US" smtClean="0"/>
              <a:t>13</a:t>
            </a:fld>
            <a:endParaRPr lang="en-US"/>
          </a:p>
        </p:txBody>
      </p:sp>
      <p:cxnSp>
        <p:nvCxnSpPr>
          <p:cNvPr id="5" name="Straight Connector 4">
            <a:extLst>
              <a:ext uri="{FF2B5EF4-FFF2-40B4-BE49-F238E27FC236}">
                <a16:creationId xmlns:a16="http://schemas.microsoft.com/office/drawing/2014/main" id="{35915354-C213-DA83-359D-7954D3072503}"/>
              </a:ext>
            </a:extLst>
          </p:cNvPr>
          <p:cNvCxnSpPr/>
          <p:nvPr/>
        </p:nvCxnSpPr>
        <p:spPr>
          <a:xfrm>
            <a:off x="3277267" y="2941106"/>
            <a:ext cx="6698974"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D49CFE94-49E3-E0D0-B6A0-32543B12F7ED}"/>
              </a:ext>
            </a:extLst>
          </p:cNvPr>
          <p:cNvSpPr txBox="1"/>
          <p:nvPr/>
        </p:nvSpPr>
        <p:spPr>
          <a:xfrm>
            <a:off x="1093166" y="2710274"/>
            <a:ext cx="1587436" cy="461665"/>
          </a:xfrm>
          <a:prstGeom prst="rect">
            <a:avLst/>
          </a:prstGeom>
          <a:noFill/>
        </p:spPr>
        <p:txBody>
          <a:bodyPr wrap="square" rtlCol="0">
            <a:spAutoFit/>
          </a:bodyPr>
          <a:lstStyle/>
          <a:p>
            <a:r>
              <a:rPr lang="en-US" altLang="zh-CN" sz="2400"/>
              <a:t>Follower-2</a:t>
            </a:r>
            <a:endParaRPr lang="en-US" sz="2400"/>
          </a:p>
        </p:txBody>
      </p:sp>
      <p:cxnSp>
        <p:nvCxnSpPr>
          <p:cNvPr id="15" name="Straight Arrow Connector 14">
            <a:extLst>
              <a:ext uri="{FF2B5EF4-FFF2-40B4-BE49-F238E27FC236}">
                <a16:creationId xmlns:a16="http://schemas.microsoft.com/office/drawing/2014/main" id="{E55CA1BC-CE38-B49E-7467-D05192E9CF1B}"/>
              </a:ext>
            </a:extLst>
          </p:cNvPr>
          <p:cNvCxnSpPr>
            <a:cxnSpLocks/>
          </p:cNvCxnSpPr>
          <p:nvPr/>
        </p:nvCxnSpPr>
        <p:spPr>
          <a:xfrm flipV="1">
            <a:off x="3533503" y="2958407"/>
            <a:ext cx="501577" cy="2752060"/>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34" name="Straight Arrow Connector 33">
            <a:extLst>
              <a:ext uri="{FF2B5EF4-FFF2-40B4-BE49-F238E27FC236}">
                <a16:creationId xmlns:a16="http://schemas.microsoft.com/office/drawing/2014/main" id="{86D7DCD8-73CD-66E2-A424-69B48EDC9EA4}"/>
              </a:ext>
            </a:extLst>
          </p:cNvPr>
          <p:cNvCxnSpPr>
            <a:cxnSpLocks/>
          </p:cNvCxnSpPr>
          <p:nvPr/>
        </p:nvCxnSpPr>
        <p:spPr>
          <a:xfrm>
            <a:off x="3796215" y="1772150"/>
            <a:ext cx="2295841" cy="2978271"/>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52C01D-1E7B-2FD3-2A2F-9CB3C4E9F0CC}"/>
              </a:ext>
            </a:extLst>
          </p:cNvPr>
          <p:cNvSpPr txBox="1"/>
          <p:nvPr/>
        </p:nvSpPr>
        <p:spPr>
          <a:xfrm>
            <a:off x="10932851" y="1136061"/>
            <a:ext cx="527999" cy="461665"/>
          </a:xfrm>
          <a:prstGeom prst="rect">
            <a:avLst/>
          </a:prstGeom>
          <a:noFill/>
        </p:spPr>
        <p:txBody>
          <a:bodyPr wrap="square" rtlCol="0">
            <a:spAutoFit/>
          </a:bodyPr>
          <a:lstStyle/>
          <a:p>
            <a:pPr algn="ctr"/>
            <a:r>
              <a:rPr lang="en-US" altLang="zh-CN" sz="2400" b="1"/>
              <a:t>0</a:t>
            </a:r>
            <a:endParaRPr lang="en-US" sz="2400" b="1"/>
          </a:p>
        </p:txBody>
      </p:sp>
      <p:sp>
        <p:nvSpPr>
          <p:cNvPr id="50" name="TextBox 49">
            <a:extLst>
              <a:ext uri="{FF2B5EF4-FFF2-40B4-BE49-F238E27FC236}">
                <a16:creationId xmlns:a16="http://schemas.microsoft.com/office/drawing/2014/main" id="{58564DCE-24AC-1BD4-EAA6-3D3C6703D6B8}"/>
              </a:ext>
            </a:extLst>
          </p:cNvPr>
          <p:cNvSpPr txBox="1"/>
          <p:nvPr/>
        </p:nvSpPr>
        <p:spPr>
          <a:xfrm>
            <a:off x="11081894" y="1130122"/>
            <a:ext cx="301454" cy="461665"/>
          </a:xfrm>
          <a:prstGeom prst="rect">
            <a:avLst/>
          </a:prstGeom>
          <a:solidFill>
            <a:schemeClr val="bg1"/>
          </a:solidFill>
        </p:spPr>
        <p:txBody>
          <a:bodyPr wrap="square" rtlCol="0">
            <a:spAutoFit/>
          </a:bodyPr>
          <a:lstStyle/>
          <a:p>
            <a:pPr algn="ctr"/>
            <a:r>
              <a:rPr lang="en-US" altLang="zh-CN" sz="2400" b="1"/>
              <a:t>9</a:t>
            </a:r>
            <a:endParaRPr lang="en-US" sz="2400" b="1"/>
          </a:p>
        </p:txBody>
      </p:sp>
      <p:cxnSp>
        <p:nvCxnSpPr>
          <p:cNvPr id="71" name="Straight Connector 70">
            <a:extLst>
              <a:ext uri="{FF2B5EF4-FFF2-40B4-BE49-F238E27FC236}">
                <a16:creationId xmlns:a16="http://schemas.microsoft.com/office/drawing/2014/main" id="{C5BD0A79-E2BE-454F-A144-A4457D6D39C6}"/>
              </a:ext>
            </a:extLst>
          </p:cNvPr>
          <p:cNvCxnSpPr>
            <a:cxnSpLocks/>
          </p:cNvCxnSpPr>
          <p:nvPr/>
        </p:nvCxnSpPr>
        <p:spPr>
          <a:xfrm>
            <a:off x="6049016" y="4714941"/>
            <a:ext cx="771458" cy="8794"/>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73" name="Straight Connector 72">
            <a:extLst>
              <a:ext uri="{FF2B5EF4-FFF2-40B4-BE49-F238E27FC236}">
                <a16:creationId xmlns:a16="http://schemas.microsoft.com/office/drawing/2014/main" id="{014636F7-7A49-51AC-39B4-BDF7D6EA2E5A}"/>
              </a:ext>
            </a:extLst>
          </p:cNvPr>
          <p:cNvCxnSpPr>
            <a:cxnSpLocks/>
          </p:cNvCxnSpPr>
          <p:nvPr/>
        </p:nvCxnSpPr>
        <p:spPr>
          <a:xfrm>
            <a:off x="5519440" y="2884834"/>
            <a:ext cx="1301034" cy="14935"/>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sp>
        <p:nvSpPr>
          <p:cNvPr id="75" name="TextBox 74">
            <a:extLst>
              <a:ext uri="{FF2B5EF4-FFF2-40B4-BE49-F238E27FC236}">
                <a16:creationId xmlns:a16="http://schemas.microsoft.com/office/drawing/2014/main" id="{B11EC538-A9D5-F0FE-CE4B-A8BDA93052B9}"/>
              </a:ext>
            </a:extLst>
          </p:cNvPr>
          <p:cNvSpPr txBox="1"/>
          <p:nvPr/>
        </p:nvSpPr>
        <p:spPr>
          <a:xfrm>
            <a:off x="11014049" y="1124092"/>
            <a:ext cx="527999" cy="461665"/>
          </a:xfrm>
          <a:prstGeom prst="rect">
            <a:avLst/>
          </a:prstGeom>
          <a:solidFill>
            <a:schemeClr val="bg1"/>
          </a:solidFill>
        </p:spPr>
        <p:txBody>
          <a:bodyPr wrap="square" rtlCol="0">
            <a:spAutoFit/>
          </a:bodyPr>
          <a:lstStyle/>
          <a:p>
            <a:pPr algn="ctr"/>
            <a:r>
              <a:rPr lang="en-US" altLang="zh-CN" sz="2400" b="1"/>
              <a:t>10</a:t>
            </a:r>
            <a:endParaRPr lang="en-US" sz="2400" b="1"/>
          </a:p>
        </p:txBody>
      </p:sp>
      <p:cxnSp>
        <p:nvCxnSpPr>
          <p:cNvPr id="76" name="Straight Arrow Connector 75">
            <a:extLst>
              <a:ext uri="{FF2B5EF4-FFF2-40B4-BE49-F238E27FC236}">
                <a16:creationId xmlns:a16="http://schemas.microsoft.com/office/drawing/2014/main" id="{D0415306-38FB-ADC4-3DE1-45F526442FBA}"/>
              </a:ext>
            </a:extLst>
          </p:cNvPr>
          <p:cNvCxnSpPr>
            <a:cxnSpLocks/>
          </p:cNvCxnSpPr>
          <p:nvPr/>
        </p:nvCxnSpPr>
        <p:spPr>
          <a:xfrm flipV="1">
            <a:off x="6820474" y="1692898"/>
            <a:ext cx="1448883" cy="1236587"/>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1539AF2-F2F5-2027-E366-92EFE65D2BB2}"/>
              </a:ext>
            </a:extLst>
          </p:cNvPr>
          <p:cNvCxnSpPr>
            <a:cxnSpLocks/>
          </p:cNvCxnSpPr>
          <p:nvPr/>
        </p:nvCxnSpPr>
        <p:spPr>
          <a:xfrm flipV="1">
            <a:off x="6820474" y="1674411"/>
            <a:ext cx="1448883" cy="2179704"/>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31CA1F2-5507-BD08-9DAC-6532FDDA5C3E}"/>
              </a:ext>
            </a:extLst>
          </p:cNvPr>
          <p:cNvCxnSpPr>
            <a:cxnSpLocks/>
          </p:cNvCxnSpPr>
          <p:nvPr/>
        </p:nvCxnSpPr>
        <p:spPr>
          <a:xfrm flipV="1">
            <a:off x="6820474" y="1689558"/>
            <a:ext cx="1448883" cy="3025383"/>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596A4F62-487B-AFE2-81B2-D95DCC5DC07F}"/>
              </a:ext>
            </a:extLst>
          </p:cNvPr>
          <p:cNvSpPr txBox="1"/>
          <p:nvPr/>
        </p:nvSpPr>
        <p:spPr>
          <a:xfrm>
            <a:off x="7622774" y="1321379"/>
            <a:ext cx="1313044" cy="369332"/>
          </a:xfrm>
          <a:prstGeom prst="rect">
            <a:avLst/>
          </a:prstGeom>
          <a:noFill/>
        </p:spPr>
        <p:txBody>
          <a:bodyPr wrap="square" rtlCol="0">
            <a:spAutoFit/>
          </a:bodyPr>
          <a:lstStyle/>
          <a:p>
            <a:pPr algn="ctr"/>
            <a:r>
              <a:rPr lang="en-US" altLang="zh-CN">
                <a:solidFill>
                  <a:schemeClr val="accent1"/>
                </a:solidFill>
              </a:rPr>
              <a:t>Committed</a:t>
            </a:r>
            <a:endParaRPr lang="en-US">
              <a:solidFill>
                <a:schemeClr val="accent1"/>
              </a:solidFill>
            </a:endParaRPr>
          </a:p>
        </p:txBody>
      </p:sp>
      <p:cxnSp>
        <p:nvCxnSpPr>
          <p:cNvPr id="97" name="Straight Connector 96">
            <a:extLst>
              <a:ext uri="{FF2B5EF4-FFF2-40B4-BE49-F238E27FC236}">
                <a16:creationId xmlns:a16="http://schemas.microsoft.com/office/drawing/2014/main" id="{3384FB7C-1C01-4435-29CE-276DD8890751}"/>
              </a:ext>
            </a:extLst>
          </p:cNvPr>
          <p:cNvCxnSpPr>
            <a:cxnSpLocks/>
          </p:cNvCxnSpPr>
          <p:nvPr/>
        </p:nvCxnSpPr>
        <p:spPr>
          <a:xfrm>
            <a:off x="6820474" y="2984176"/>
            <a:ext cx="1263670"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DCF7631E-7B21-7187-C62A-A91AD7D6ED5F}"/>
              </a:ext>
            </a:extLst>
          </p:cNvPr>
          <p:cNvCxnSpPr>
            <a:cxnSpLocks/>
          </p:cNvCxnSpPr>
          <p:nvPr/>
        </p:nvCxnSpPr>
        <p:spPr>
          <a:xfrm>
            <a:off x="6820474" y="3899317"/>
            <a:ext cx="1263670"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C56AD62F-7843-B900-157F-2FDD5F48AC8C}"/>
              </a:ext>
            </a:extLst>
          </p:cNvPr>
          <p:cNvCxnSpPr>
            <a:cxnSpLocks/>
          </p:cNvCxnSpPr>
          <p:nvPr/>
        </p:nvCxnSpPr>
        <p:spPr>
          <a:xfrm>
            <a:off x="6822767" y="4814229"/>
            <a:ext cx="1263670"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109" name="Straight Arrow Connector 108">
            <a:extLst>
              <a:ext uri="{FF2B5EF4-FFF2-40B4-BE49-F238E27FC236}">
                <a16:creationId xmlns:a16="http://schemas.microsoft.com/office/drawing/2014/main" id="{F0595EFF-1366-A71C-31EB-7D0E33A02B18}"/>
              </a:ext>
            </a:extLst>
          </p:cNvPr>
          <p:cNvCxnSpPr>
            <a:cxnSpLocks/>
          </p:cNvCxnSpPr>
          <p:nvPr/>
        </p:nvCxnSpPr>
        <p:spPr>
          <a:xfrm>
            <a:off x="8084144" y="4812246"/>
            <a:ext cx="1157534" cy="904243"/>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12" name="Straight Arrow Connector 111">
            <a:extLst>
              <a:ext uri="{FF2B5EF4-FFF2-40B4-BE49-F238E27FC236}">
                <a16:creationId xmlns:a16="http://schemas.microsoft.com/office/drawing/2014/main" id="{D8DF65A8-4C13-990E-29AF-8058119A1881}"/>
              </a:ext>
            </a:extLst>
          </p:cNvPr>
          <p:cNvCxnSpPr>
            <a:cxnSpLocks/>
          </p:cNvCxnSpPr>
          <p:nvPr/>
        </p:nvCxnSpPr>
        <p:spPr>
          <a:xfrm>
            <a:off x="8064543" y="3853161"/>
            <a:ext cx="1177135" cy="1834405"/>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14" name="Straight Arrow Connector 113">
            <a:extLst>
              <a:ext uri="{FF2B5EF4-FFF2-40B4-BE49-F238E27FC236}">
                <a16:creationId xmlns:a16="http://schemas.microsoft.com/office/drawing/2014/main" id="{D8ABF167-8462-C25F-C70D-F0921941DF38}"/>
              </a:ext>
            </a:extLst>
          </p:cNvPr>
          <p:cNvCxnSpPr>
            <a:cxnSpLocks/>
          </p:cNvCxnSpPr>
          <p:nvPr/>
        </p:nvCxnSpPr>
        <p:spPr>
          <a:xfrm>
            <a:off x="8095417" y="2955786"/>
            <a:ext cx="1146261" cy="2780581"/>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116" name="TextBox 115">
            <a:extLst>
              <a:ext uri="{FF2B5EF4-FFF2-40B4-BE49-F238E27FC236}">
                <a16:creationId xmlns:a16="http://schemas.microsoft.com/office/drawing/2014/main" id="{00191F92-2AF3-2E91-65BD-9FE77B813C30}"/>
              </a:ext>
            </a:extLst>
          </p:cNvPr>
          <p:cNvSpPr txBox="1"/>
          <p:nvPr/>
        </p:nvSpPr>
        <p:spPr>
          <a:xfrm>
            <a:off x="8585156" y="5754207"/>
            <a:ext cx="1313044" cy="369332"/>
          </a:xfrm>
          <a:prstGeom prst="rect">
            <a:avLst/>
          </a:prstGeom>
          <a:noFill/>
        </p:spPr>
        <p:txBody>
          <a:bodyPr wrap="square" rtlCol="0">
            <a:spAutoFit/>
          </a:bodyPr>
          <a:lstStyle/>
          <a:p>
            <a:pPr algn="ctr"/>
            <a:r>
              <a:rPr lang="en-US" altLang="zh-CN">
                <a:solidFill>
                  <a:schemeClr val="accent2"/>
                </a:solidFill>
              </a:rPr>
              <a:t>Committed</a:t>
            </a:r>
            <a:endParaRPr lang="en-US">
              <a:solidFill>
                <a:schemeClr val="accent2"/>
              </a:solidFill>
            </a:endParaRPr>
          </a:p>
        </p:txBody>
      </p:sp>
      <p:cxnSp>
        <p:nvCxnSpPr>
          <p:cNvPr id="121" name="Straight Connector 120">
            <a:extLst>
              <a:ext uri="{FF2B5EF4-FFF2-40B4-BE49-F238E27FC236}">
                <a16:creationId xmlns:a16="http://schemas.microsoft.com/office/drawing/2014/main" id="{280BD55A-6665-0301-DCE0-5498FF3C9447}"/>
              </a:ext>
            </a:extLst>
          </p:cNvPr>
          <p:cNvCxnSpPr>
            <a:cxnSpLocks/>
          </p:cNvCxnSpPr>
          <p:nvPr/>
        </p:nvCxnSpPr>
        <p:spPr>
          <a:xfrm>
            <a:off x="4035080" y="2988235"/>
            <a:ext cx="2774121" cy="8403"/>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124" name="Straight Connector 123">
            <a:extLst>
              <a:ext uri="{FF2B5EF4-FFF2-40B4-BE49-F238E27FC236}">
                <a16:creationId xmlns:a16="http://schemas.microsoft.com/office/drawing/2014/main" id="{2E6A8227-2F8E-8834-D3C9-606E3F00533D}"/>
              </a:ext>
            </a:extLst>
          </p:cNvPr>
          <p:cNvCxnSpPr>
            <a:cxnSpLocks/>
          </p:cNvCxnSpPr>
          <p:nvPr/>
        </p:nvCxnSpPr>
        <p:spPr>
          <a:xfrm>
            <a:off x="5227691" y="4812246"/>
            <a:ext cx="1592783"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7FA9465E-26E6-4F1A-AAB5-DC54378ADE5C}"/>
              </a:ext>
            </a:extLst>
          </p:cNvPr>
          <p:cNvCxnSpPr>
            <a:cxnSpLocks/>
          </p:cNvCxnSpPr>
          <p:nvPr/>
        </p:nvCxnSpPr>
        <p:spPr>
          <a:xfrm flipV="1">
            <a:off x="4453461" y="3811385"/>
            <a:ext cx="2367013" cy="3524"/>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sp>
        <p:nvSpPr>
          <p:cNvPr id="129" name="TextBox 128">
            <a:extLst>
              <a:ext uri="{FF2B5EF4-FFF2-40B4-BE49-F238E27FC236}">
                <a16:creationId xmlns:a16="http://schemas.microsoft.com/office/drawing/2014/main" id="{297D5C59-6728-89DC-6540-4A3BBC57CC36}"/>
              </a:ext>
            </a:extLst>
          </p:cNvPr>
          <p:cNvSpPr txBox="1"/>
          <p:nvPr/>
        </p:nvSpPr>
        <p:spPr>
          <a:xfrm>
            <a:off x="11049819" y="1138405"/>
            <a:ext cx="527999" cy="461665"/>
          </a:xfrm>
          <a:prstGeom prst="rect">
            <a:avLst/>
          </a:prstGeom>
          <a:solidFill>
            <a:schemeClr val="bg1"/>
          </a:solidFill>
        </p:spPr>
        <p:txBody>
          <a:bodyPr wrap="square" rtlCol="0">
            <a:spAutoFit/>
          </a:bodyPr>
          <a:lstStyle/>
          <a:p>
            <a:pPr algn="ctr"/>
            <a:r>
              <a:rPr lang="en-US" altLang="zh-CN" sz="2400" b="1"/>
              <a:t>12</a:t>
            </a:r>
            <a:endParaRPr lang="en-US" sz="2400" b="1"/>
          </a:p>
        </p:txBody>
      </p:sp>
      <p:pic>
        <p:nvPicPr>
          <p:cNvPr id="130" name="Graphic 129" descr="Clock with solid fill">
            <a:extLst>
              <a:ext uri="{FF2B5EF4-FFF2-40B4-BE49-F238E27FC236}">
                <a16:creationId xmlns:a16="http://schemas.microsoft.com/office/drawing/2014/main" id="{87394129-87DC-198F-7FFB-BB52EC4E76C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124217" y="1096894"/>
            <a:ext cx="540000" cy="540000"/>
          </a:xfrm>
          <a:prstGeom prst="rect">
            <a:avLst/>
          </a:prstGeom>
        </p:spPr>
      </p:pic>
    </p:spTree>
    <p:extLst>
      <p:ext uri="{BB962C8B-B14F-4D97-AF65-F5344CB8AC3E}">
        <p14:creationId xmlns:p14="http://schemas.microsoft.com/office/powerpoint/2010/main" val="19683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1"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up)">
                                      <p:cBhvr>
                                        <p:cTn id="10" dur="500"/>
                                        <p:tgtEl>
                                          <p:spTgt spid="32"/>
                                        </p:tgtEl>
                                      </p:cBhvr>
                                    </p:animEffect>
                                  </p:childTnLst>
                                </p:cTn>
                              </p:par>
                              <p:par>
                                <p:cTn id="11" presetID="22" presetClass="entr" presetSubtype="4" fill="hold"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wipe(down)">
                                      <p:cBhvr>
                                        <p:cTn id="13" dur="500"/>
                                        <p:tgtEl>
                                          <p:spTgt spid="60"/>
                                        </p:tgtEl>
                                      </p:cBhvr>
                                    </p:animEffect>
                                  </p:childTnLst>
                                </p:cTn>
                              </p:par>
                              <p:par>
                                <p:cTn id="14" presetID="22" presetClass="entr" presetSubtype="4"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par>
                                <p:cTn id="17" presetID="22" presetClass="entr" presetSubtype="1"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par>
                                <p:cTn id="20" presetID="22" presetClass="entr" presetSubtype="1" fill="hold"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up)">
                                      <p:cBhvr>
                                        <p:cTn id="22" dur="500"/>
                                        <p:tgtEl>
                                          <p:spTgt spid="34"/>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3"/>
                                        </p:tgtEl>
                                        <p:attrNameLst>
                                          <p:attrName>style.visibility</p:attrName>
                                        </p:attrNameLst>
                                      </p:cBhvr>
                                      <p:to>
                                        <p:strVal val="visible"/>
                                      </p:to>
                                    </p:set>
                                    <p:animEffect transition="in" filter="wipe(left)">
                                      <p:cBhvr>
                                        <p:cTn id="29" dur="500"/>
                                        <p:tgtEl>
                                          <p:spTgt spid="73"/>
                                        </p:tgtEl>
                                      </p:cBhvr>
                                    </p:animEffect>
                                  </p:childTnLst>
                                </p:cTn>
                              </p:par>
                              <p:par>
                                <p:cTn id="30" presetID="2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par>
                                <p:cTn id="33" presetID="22" presetClass="entr" presetSubtype="8" fill="hold" nodeType="withEffect">
                                  <p:stCondLst>
                                    <p:cond delay="0"/>
                                  </p:stCondLst>
                                  <p:childTnLst>
                                    <p:set>
                                      <p:cBhvr>
                                        <p:cTn id="34" dur="1" fill="hold">
                                          <p:stCondLst>
                                            <p:cond delay="0"/>
                                          </p:stCondLst>
                                        </p:cTn>
                                        <p:tgtEl>
                                          <p:spTgt spid="71"/>
                                        </p:tgtEl>
                                        <p:attrNameLst>
                                          <p:attrName>style.visibility</p:attrName>
                                        </p:attrNameLst>
                                      </p:cBhvr>
                                      <p:to>
                                        <p:strVal val="visible"/>
                                      </p:to>
                                    </p:set>
                                    <p:animEffect transition="in" filter="wipe(left)">
                                      <p:cBhvr>
                                        <p:cTn id="35" dur="500"/>
                                        <p:tgtEl>
                                          <p:spTgt spid="71"/>
                                        </p:tgtEl>
                                      </p:cBhvr>
                                    </p:animEffect>
                                  </p:childTnLst>
                                </p:cTn>
                              </p:par>
                              <p:par>
                                <p:cTn id="36" presetID="22" presetClass="entr" presetSubtype="8" fill="hold" nodeType="withEffect">
                                  <p:stCondLst>
                                    <p:cond delay="0"/>
                                  </p:stCondLst>
                                  <p:childTnLst>
                                    <p:set>
                                      <p:cBhvr>
                                        <p:cTn id="37" dur="1" fill="hold">
                                          <p:stCondLst>
                                            <p:cond delay="0"/>
                                          </p:stCondLst>
                                        </p:cTn>
                                        <p:tgtEl>
                                          <p:spTgt spid="121"/>
                                        </p:tgtEl>
                                        <p:attrNameLst>
                                          <p:attrName>style.visibility</p:attrName>
                                        </p:attrNameLst>
                                      </p:cBhvr>
                                      <p:to>
                                        <p:strVal val="visible"/>
                                      </p:to>
                                    </p:set>
                                    <p:animEffect transition="in" filter="wipe(left)">
                                      <p:cBhvr>
                                        <p:cTn id="38" dur="500"/>
                                        <p:tgtEl>
                                          <p:spTgt spid="121"/>
                                        </p:tgtEl>
                                      </p:cBhvr>
                                    </p:animEffect>
                                  </p:childTnLst>
                                </p:cTn>
                              </p:par>
                              <p:par>
                                <p:cTn id="39" presetID="22" presetClass="entr" presetSubtype="8" fill="hold" nodeType="withEffect">
                                  <p:stCondLst>
                                    <p:cond delay="0"/>
                                  </p:stCondLst>
                                  <p:childTnLst>
                                    <p:set>
                                      <p:cBhvr>
                                        <p:cTn id="40" dur="1" fill="hold">
                                          <p:stCondLst>
                                            <p:cond delay="0"/>
                                          </p:stCondLst>
                                        </p:cTn>
                                        <p:tgtEl>
                                          <p:spTgt spid="124"/>
                                        </p:tgtEl>
                                        <p:attrNameLst>
                                          <p:attrName>style.visibility</p:attrName>
                                        </p:attrNameLst>
                                      </p:cBhvr>
                                      <p:to>
                                        <p:strVal val="visible"/>
                                      </p:to>
                                    </p:set>
                                    <p:animEffect transition="in" filter="wipe(left)">
                                      <p:cBhvr>
                                        <p:cTn id="41" dur="500"/>
                                        <p:tgtEl>
                                          <p:spTgt spid="124"/>
                                        </p:tgtEl>
                                      </p:cBhvr>
                                    </p:animEffect>
                                  </p:childTnLst>
                                </p:cTn>
                              </p:par>
                              <p:par>
                                <p:cTn id="42" presetID="22" presetClass="entr" presetSubtype="8" fill="hold" nodeType="withEffect">
                                  <p:stCondLst>
                                    <p:cond delay="0"/>
                                  </p:stCondLst>
                                  <p:childTnLst>
                                    <p:set>
                                      <p:cBhvr>
                                        <p:cTn id="43" dur="1" fill="hold">
                                          <p:stCondLst>
                                            <p:cond delay="0"/>
                                          </p:stCondLst>
                                        </p:cTn>
                                        <p:tgtEl>
                                          <p:spTgt spid="127"/>
                                        </p:tgtEl>
                                        <p:attrNameLst>
                                          <p:attrName>style.visibility</p:attrName>
                                        </p:attrNameLst>
                                      </p:cBhvr>
                                      <p:to>
                                        <p:strVal val="visible"/>
                                      </p:to>
                                    </p:set>
                                    <p:animEffect transition="in" filter="wipe(left)">
                                      <p:cBhvr>
                                        <p:cTn id="44" dur="500"/>
                                        <p:tgtEl>
                                          <p:spTgt spid="127"/>
                                        </p:tgtEl>
                                      </p:cBhvr>
                                    </p:animEffec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wipe(down)">
                                      <p:cBhvr>
                                        <p:cTn id="51" dur="500"/>
                                        <p:tgtEl>
                                          <p:spTgt spid="76"/>
                                        </p:tgtEl>
                                      </p:cBhvr>
                                    </p:animEffect>
                                  </p:childTnLst>
                                </p:cTn>
                              </p:par>
                              <p:par>
                                <p:cTn id="52" presetID="22" presetClass="entr" presetSubtype="4" fill="hold" nodeType="with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down)">
                                      <p:cBhvr>
                                        <p:cTn id="54" dur="500"/>
                                        <p:tgtEl>
                                          <p:spTgt spid="80"/>
                                        </p:tgtEl>
                                      </p:cBhvr>
                                    </p:animEffect>
                                  </p:childTnLst>
                                </p:cTn>
                              </p:par>
                              <p:par>
                                <p:cTn id="55" presetID="22" presetClass="entr" presetSubtype="4" fill="hold" nodeType="withEffect">
                                  <p:stCondLst>
                                    <p:cond delay="0"/>
                                  </p:stCondLst>
                                  <p:childTnLst>
                                    <p:set>
                                      <p:cBhvr>
                                        <p:cTn id="56" dur="1" fill="hold">
                                          <p:stCondLst>
                                            <p:cond delay="0"/>
                                          </p:stCondLst>
                                        </p:cTn>
                                        <p:tgtEl>
                                          <p:spTgt spid="83"/>
                                        </p:tgtEl>
                                        <p:attrNameLst>
                                          <p:attrName>style.visibility</p:attrName>
                                        </p:attrNameLst>
                                      </p:cBhvr>
                                      <p:to>
                                        <p:strVal val="visible"/>
                                      </p:to>
                                    </p:set>
                                    <p:animEffect transition="in" filter="wipe(down)">
                                      <p:cBhvr>
                                        <p:cTn id="57" dur="500"/>
                                        <p:tgtEl>
                                          <p:spTgt spid="83"/>
                                        </p:tgtEl>
                                      </p:cBhvr>
                                    </p:animEffect>
                                  </p:childTnLst>
                                </p:cTn>
                              </p:par>
                            </p:childTnLst>
                          </p:cTn>
                        </p:par>
                        <p:par>
                          <p:cTn id="58" fill="hold">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9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97"/>
                                        </p:tgtEl>
                                        <p:attrNameLst>
                                          <p:attrName>style.visibility</p:attrName>
                                        </p:attrNameLst>
                                      </p:cBhvr>
                                      <p:to>
                                        <p:strVal val="visible"/>
                                      </p:to>
                                    </p:set>
                                    <p:animEffect transition="in" filter="wipe(left)">
                                      <p:cBhvr>
                                        <p:cTn id="65" dur="500"/>
                                        <p:tgtEl>
                                          <p:spTgt spid="97"/>
                                        </p:tgtEl>
                                      </p:cBhvr>
                                    </p:animEffect>
                                  </p:childTnLst>
                                </p:cTn>
                              </p:par>
                              <p:par>
                                <p:cTn id="66" presetID="22" presetClass="entr" presetSubtype="8" fill="hold" nodeType="withEffect">
                                  <p:stCondLst>
                                    <p:cond delay="0"/>
                                  </p:stCondLst>
                                  <p:childTnLst>
                                    <p:set>
                                      <p:cBhvr>
                                        <p:cTn id="67" dur="1" fill="hold">
                                          <p:stCondLst>
                                            <p:cond delay="0"/>
                                          </p:stCondLst>
                                        </p:cTn>
                                        <p:tgtEl>
                                          <p:spTgt spid="98"/>
                                        </p:tgtEl>
                                        <p:attrNameLst>
                                          <p:attrName>style.visibility</p:attrName>
                                        </p:attrNameLst>
                                      </p:cBhvr>
                                      <p:to>
                                        <p:strVal val="visible"/>
                                      </p:to>
                                    </p:set>
                                    <p:animEffect transition="in" filter="wipe(left)">
                                      <p:cBhvr>
                                        <p:cTn id="68" dur="500"/>
                                        <p:tgtEl>
                                          <p:spTgt spid="98"/>
                                        </p:tgtEl>
                                      </p:cBhvr>
                                    </p:animEffect>
                                  </p:childTnLst>
                                </p:cTn>
                              </p:par>
                              <p:par>
                                <p:cTn id="69" presetID="22" presetClass="entr" presetSubtype="8" fill="hold" nodeType="with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wipe(left)">
                                      <p:cBhvr>
                                        <p:cTn id="71" dur="500"/>
                                        <p:tgtEl>
                                          <p:spTgt spid="99"/>
                                        </p:tgtEl>
                                      </p:cBhvr>
                                    </p:animEffect>
                                  </p:childTnLst>
                                </p:cTn>
                              </p:par>
                            </p:childTnLst>
                          </p:cTn>
                        </p:par>
                        <p:par>
                          <p:cTn id="72" fill="hold">
                            <p:stCondLst>
                              <p:cond delay="500"/>
                            </p:stCondLst>
                            <p:childTnLst>
                              <p:par>
                                <p:cTn id="73" presetID="22" presetClass="entr" presetSubtype="1" fill="hold" nodeType="afterEffect">
                                  <p:stCondLst>
                                    <p:cond delay="0"/>
                                  </p:stCondLst>
                                  <p:childTnLst>
                                    <p:set>
                                      <p:cBhvr>
                                        <p:cTn id="74" dur="1" fill="hold">
                                          <p:stCondLst>
                                            <p:cond delay="0"/>
                                          </p:stCondLst>
                                        </p:cTn>
                                        <p:tgtEl>
                                          <p:spTgt spid="109"/>
                                        </p:tgtEl>
                                        <p:attrNameLst>
                                          <p:attrName>style.visibility</p:attrName>
                                        </p:attrNameLst>
                                      </p:cBhvr>
                                      <p:to>
                                        <p:strVal val="visible"/>
                                      </p:to>
                                    </p:set>
                                    <p:animEffect transition="in" filter="wipe(up)">
                                      <p:cBhvr>
                                        <p:cTn id="75" dur="500"/>
                                        <p:tgtEl>
                                          <p:spTgt spid="109"/>
                                        </p:tgtEl>
                                      </p:cBhvr>
                                    </p:animEffect>
                                  </p:childTnLst>
                                </p:cTn>
                              </p:par>
                              <p:par>
                                <p:cTn id="76" presetID="22" presetClass="entr" presetSubtype="1" fill="hold" nodeType="withEffect">
                                  <p:stCondLst>
                                    <p:cond delay="0"/>
                                  </p:stCondLst>
                                  <p:childTnLst>
                                    <p:set>
                                      <p:cBhvr>
                                        <p:cTn id="77" dur="1" fill="hold">
                                          <p:stCondLst>
                                            <p:cond delay="0"/>
                                          </p:stCondLst>
                                        </p:cTn>
                                        <p:tgtEl>
                                          <p:spTgt spid="112"/>
                                        </p:tgtEl>
                                        <p:attrNameLst>
                                          <p:attrName>style.visibility</p:attrName>
                                        </p:attrNameLst>
                                      </p:cBhvr>
                                      <p:to>
                                        <p:strVal val="visible"/>
                                      </p:to>
                                    </p:set>
                                    <p:animEffect transition="in" filter="wipe(up)">
                                      <p:cBhvr>
                                        <p:cTn id="78" dur="500"/>
                                        <p:tgtEl>
                                          <p:spTgt spid="112"/>
                                        </p:tgtEl>
                                      </p:cBhvr>
                                    </p:animEffect>
                                  </p:childTnLst>
                                </p:cTn>
                              </p:par>
                              <p:par>
                                <p:cTn id="79" presetID="22" presetClass="entr" presetSubtype="1" fill="hold" nodeType="withEffect">
                                  <p:stCondLst>
                                    <p:cond delay="0"/>
                                  </p:stCondLst>
                                  <p:childTnLst>
                                    <p:set>
                                      <p:cBhvr>
                                        <p:cTn id="80" dur="1" fill="hold">
                                          <p:stCondLst>
                                            <p:cond delay="0"/>
                                          </p:stCondLst>
                                        </p:cTn>
                                        <p:tgtEl>
                                          <p:spTgt spid="114"/>
                                        </p:tgtEl>
                                        <p:attrNameLst>
                                          <p:attrName>style.visibility</p:attrName>
                                        </p:attrNameLst>
                                      </p:cBhvr>
                                      <p:to>
                                        <p:strVal val="visible"/>
                                      </p:to>
                                    </p:set>
                                    <p:animEffect transition="in" filter="wipe(up)">
                                      <p:cBhvr>
                                        <p:cTn id="81" dur="500"/>
                                        <p:tgtEl>
                                          <p:spTgt spid="114"/>
                                        </p:tgtEl>
                                      </p:cBhvr>
                                    </p:animEffect>
                                  </p:childTnLst>
                                </p:cTn>
                              </p:par>
                            </p:childTnLst>
                          </p:cTn>
                        </p:par>
                        <p:par>
                          <p:cTn id="82" fill="hold">
                            <p:stCondLst>
                              <p:cond delay="1000"/>
                            </p:stCondLst>
                            <p:childTnLst>
                              <p:par>
                                <p:cTn id="83" presetID="1" presetClass="entr" presetSubtype="0" fill="hold" grpId="0" nodeType="afterEffect">
                                  <p:stCondLst>
                                    <p:cond delay="0"/>
                                  </p:stCondLst>
                                  <p:childTnLst>
                                    <p:set>
                                      <p:cBhvr>
                                        <p:cTn id="84" dur="1" fill="hold">
                                          <p:stCondLst>
                                            <p:cond delay="0"/>
                                          </p:stCondLst>
                                        </p:cTn>
                                        <p:tgtEl>
                                          <p:spTgt spid="11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75" grpId="0" animBg="1"/>
      <p:bldP spid="96" grpId="0"/>
      <p:bldP spid="116" grpId="0"/>
      <p:bldP spid="1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err="1"/>
              <a:t>Nezha</a:t>
            </a:r>
            <a:r>
              <a:rPr lang="en-US" altLang="zh-CN" sz="3600"/>
              <a:t> slow</a:t>
            </a:r>
            <a:r>
              <a:rPr lang="zh-CN" altLang="en-US" sz="3600"/>
              <a:t> </a:t>
            </a:r>
            <a:r>
              <a:rPr lang="en-US" altLang="zh-CN" sz="3600"/>
              <a:t>path</a:t>
            </a:r>
            <a:endParaRPr lang="en-US" sz="3600"/>
          </a:p>
        </p:txBody>
      </p:sp>
      <p:cxnSp>
        <p:nvCxnSpPr>
          <p:cNvPr id="4" name="Straight Connector 3">
            <a:extLst>
              <a:ext uri="{FF2B5EF4-FFF2-40B4-BE49-F238E27FC236}">
                <a16:creationId xmlns:a16="http://schemas.microsoft.com/office/drawing/2014/main" id="{3E0ECB7F-B964-AA40-AFB6-0991B34EA226}"/>
              </a:ext>
            </a:extLst>
          </p:cNvPr>
          <p:cNvCxnSpPr/>
          <p:nvPr/>
        </p:nvCxnSpPr>
        <p:spPr>
          <a:xfrm>
            <a:off x="3285685" y="3833358"/>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8FEB383-B79D-7842-8226-3D2FD2CDD30E}"/>
              </a:ext>
            </a:extLst>
          </p:cNvPr>
          <p:cNvCxnSpPr/>
          <p:nvPr/>
        </p:nvCxnSpPr>
        <p:spPr>
          <a:xfrm>
            <a:off x="3285685" y="4764030"/>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81C111A-5CE9-974D-8496-7D754A43146D}"/>
              </a:ext>
            </a:extLst>
          </p:cNvPr>
          <p:cNvCxnSpPr/>
          <p:nvPr/>
        </p:nvCxnSpPr>
        <p:spPr>
          <a:xfrm>
            <a:off x="3286607" y="5716489"/>
            <a:ext cx="6698974" cy="0"/>
          </a:xfrm>
          <a:prstGeom prst="line">
            <a:avLst/>
          </a:prstGeom>
          <a:ln>
            <a:solidFill>
              <a:schemeClr val="accent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22CFA25-A8AA-8741-BA91-111303835C13}"/>
              </a:ext>
            </a:extLst>
          </p:cNvPr>
          <p:cNvCxnSpPr/>
          <p:nvPr/>
        </p:nvCxnSpPr>
        <p:spPr>
          <a:xfrm>
            <a:off x="3286607" y="1685652"/>
            <a:ext cx="6698974"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ED1ABEE1-5E9B-6A4D-843D-637C123BC817}"/>
              </a:ext>
            </a:extLst>
          </p:cNvPr>
          <p:cNvCxnSpPr>
            <a:cxnSpLocks/>
          </p:cNvCxnSpPr>
          <p:nvPr/>
        </p:nvCxnSpPr>
        <p:spPr>
          <a:xfrm>
            <a:off x="3722826" y="1678011"/>
            <a:ext cx="2903928" cy="3105897"/>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B69934-4CCB-1E4A-BBB7-2C5E6308771E}"/>
              </a:ext>
            </a:extLst>
          </p:cNvPr>
          <p:cNvCxnSpPr>
            <a:cxnSpLocks/>
          </p:cNvCxnSpPr>
          <p:nvPr/>
        </p:nvCxnSpPr>
        <p:spPr>
          <a:xfrm flipV="1">
            <a:off x="3533503" y="4767587"/>
            <a:ext cx="1658631" cy="942880"/>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9BFA20E8-0A3C-094F-A5A4-043AD5CD8E3B}"/>
              </a:ext>
            </a:extLst>
          </p:cNvPr>
          <p:cNvSpPr txBox="1"/>
          <p:nvPr/>
        </p:nvSpPr>
        <p:spPr>
          <a:xfrm>
            <a:off x="3080403" y="1336969"/>
            <a:ext cx="1313044" cy="369332"/>
          </a:xfrm>
          <a:prstGeom prst="rect">
            <a:avLst/>
          </a:prstGeom>
          <a:noFill/>
        </p:spPr>
        <p:txBody>
          <a:bodyPr wrap="square" rtlCol="0">
            <a:spAutoFit/>
          </a:bodyPr>
          <a:lstStyle/>
          <a:p>
            <a:pPr algn="ctr"/>
            <a:r>
              <a:rPr lang="en-US" altLang="zh-CN" err="1">
                <a:solidFill>
                  <a:schemeClr val="accent1"/>
                </a:solidFill>
              </a:rPr>
              <a:t>ddl</a:t>
            </a:r>
            <a:r>
              <a:rPr lang="en-US" altLang="zh-CN">
                <a:solidFill>
                  <a:schemeClr val="accent1"/>
                </a:solidFill>
              </a:rPr>
              <a:t>=10</a:t>
            </a:r>
            <a:endParaRPr lang="en-US">
              <a:solidFill>
                <a:schemeClr val="accent1"/>
              </a:solidFill>
            </a:endParaRPr>
          </a:p>
        </p:txBody>
      </p:sp>
      <p:sp>
        <p:nvSpPr>
          <p:cNvPr id="28" name="TextBox 27">
            <a:extLst>
              <a:ext uri="{FF2B5EF4-FFF2-40B4-BE49-F238E27FC236}">
                <a16:creationId xmlns:a16="http://schemas.microsoft.com/office/drawing/2014/main" id="{0BAD630B-A759-DA4E-BB4E-1D605A3EAFCE}"/>
              </a:ext>
            </a:extLst>
          </p:cNvPr>
          <p:cNvSpPr txBox="1"/>
          <p:nvPr/>
        </p:nvSpPr>
        <p:spPr>
          <a:xfrm>
            <a:off x="3100985" y="5724076"/>
            <a:ext cx="968644" cy="369332"/>
          </a:xfrm>
          <a:prstGeom prst="rect">
            <a:avLst/>
          </a:prstGeom>
          <a:noFill/>
        </p:spPr>
        <p:txBody>
          <a:bodyPr wrap="square" rtlCol="0">
            <a:spAutoFit/>
          </a:bodyPr>
          <a:lstStyle/>
          <a:p>
            <a:pPr algn="ctr"/>
            <a:r>
              <a:rPr lang="en-US" altLang="zh-CN" err="1">
                <a:solidFill>
                  <a:schemeClr val="accent2"/>
                </a:solidFill>
              </a:rPr>
              <a:t>ddl</a:t>
            </a:r>
            <a:r>
              <a:rPr lang="en-US" altLang="zh-CN">
                <a:solidFill>
                  <a:schemeClr val="accent2"/>
                </a:solidFill>
              </a:rPr>
              <a:t>=12</a:t>
            </a:r>
            <a:endParaRPr lang="en-US">
              <a:solidFill>
                <a:schemeClr val="accent2"/>
              </a:solidFill>
            </a:endParaRPr>
          </a:p>
        </p:txBody>
      </p:sp>
      <p:cxnSp>
        <p:nvCxnSpPr>
          <p:cNvPr id="32" name="Straight Arrow Connector 31">
            <a:extLst>
              <a:ext uri="{FF2B5EF4-FFF2-40B4-BE49-F238E27FC236}">
                <a16:creationId xmlns:a16="http://schemas.microsoft.com/office/drawing/2014/main" id="{8A4BE140-2CD1-8940-9061-DFA4B504AC49}"/>
              </a:ext>
            </a:extLst>
          </p:cNvPr>
          <p:cNvCxnSpPr>
            <a:cxnSpLocks/>
          </p:cNvCxnSpPr>
          <p:nvPr/>
        </p:nvCxnSpPr>
        <p:spPr>
          <a:xfrm>
            <a:off x="3736925" y="1685373"/>
            <a:ext cx="420251" cy="2147985"/>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7E21A4E-23B7-0145-B9B7-F6913E39B53B}"/>
              </a:ext>
            </a:extLst>
          </p:cNvPr>
          <p:cNvCxnSpPr>
            <a:cxnSpLocks/>
          </p:cNvCxnSpPr>
          <p:nvPr/>
        </p:nvCxnSpPr>
        <p:spPr>
          <a:xfrm flipV="1">
            <a:off x="3580540" y="3869024"/>
            <a:ext cx="1566537" cy="1793737"/>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7818E027-C795-61F4-1866-77021D87CF0F}"/>
              </a:ext>
            </a:extLst>
          </p:cNvPr>
          <p:cNvSpPr txBox="1"/>
          <p:nvPr/>
        </p:nvSpPr>
        <p:spPr>
          <a:xfrm>
            <a:off x="10475877" y="1113508"/>
            <a:ext cx="756744" cy="461665"/>
          </a:xfrm>
          <a:prstGeom prst="rect">
            <a:avLst/>
          </a:prstGeom>
          <a:noFill/>
        </p:spPr>
        <p:txBody>
          <a:bodyPr wrap="square" rtlCol="0">
            <a:spAutoFit/>
          </a:bodyPr>
          <a:lstStyle/>
          <a:p>
            <a:pPr algn="ctr"/>
            <a:r>
              <a:rPr lang="en-US" altLang="zh-CN" sz="2400" b="1"/>
              <a:t>t=</a:t>
            </a:r>
            <a:endParaRPr lang="en-US" sz="2400" b="1"/>
          </a:p>
        </p:txBody>
      </p:sp>
      <p:sp>
        <p:nvSpPr>
          <p:cNvPr id="26" name="TextBox 25">
            <a:extLst>
              <a:ext uri="{FF2B5EF4-FFF2-40B4-BE49-F238E27FC236}">
                <a16:creationId xmlns:a16="http://schemas.microsoft.com/office/drawing/2014/main" id="{FDFC6E51-D043-C1C0-7675-2AEF8BDC5040}"/>
              </a:ext>
            </a:extLst>
          </p:cNvPr>
          <p:cNvSpPr txBox="1"/>
          <p:nvPr/>
        </p:nvSpPr>
        <p:spPr>
          <a:xfrm>
            <a:off x="1301517" y="3623500"/>
            <a:ext cx="1039067" cy="461665"/>
          </a:xfrm>
          <a:prstGeom prst="rect">
            <a:avLst/>
          </a:prstGeom>
          <a:noFill/>
        </p:spPr>
        <p:txBody>
          <a:bodyPr wrap="none" rtlCol="0">
            <a:spAutoFit/>
          </a:bodyPr>
          <a:lstStyle/>
          <a:p>
            <a:r>
              <a:rPr lang="en-US" altLang="zh-CN" sz="2400"/>
              <a:t>Leader</a:t>
            </a:r>
            <a:endParaRPr lang="en-US" sz="2400"/>
          </a:p>
        </p:txBody>
      </p:sp>
      <p:sp>
        <p:nvSpPr>
          <p:cNvPr id="27" name="TextBox 26">
            <a:extLst>
              <a:ext uri="{FF2B5EF4-FFF2-40B4-BE49-F238E27FC236}">
                <a16:creationId xmlns:a16="http://schemas.microsoft.com/office/drawing/2014/main" id="{D4DDB890-07CB-0BCC-7ED8-2624DB5657C7}"/>
              </a:ext>
            </a:extLst>
          </p:cNvPr>
          <p:cNvSpPr txBox="1"/>
          <p:nvPr/>
        </p:nvSpPr>
        <p:spPr>
          <a:xfrm>
            <a:off x="1101584" y="4533198"/>
            <a:ext cx="1587436" cy="461665"/>
          </a:xfrm>
          <a:prstGeom prst="rect">
            <a:avLst/>
          </a:prstGeom>
          <a:noFill/>
        </p:spPr>
        <p:txBody>
          <a:bodyPr wrap="square" rtlCol="0">
            <a:spAutoFit/>
          </a:bodyPr>
          <a:lstStyle/>
          <a:p>
            <a:r>
              <a:rPr lang="en-US" altLang="zh-CN" sz="2400"/>
              <a:t>Follower-1</a:t>
            </a:r>
            <a:endParaRPr lang="en-US" sz="2400"/>
          </a:p>
        </p:txBody>
      </p:sp>
      <p:sp>
        <p:nvSpPr>
          <p:cNvPr id="29" name="TextBox 28">
            <a:extLst>
              <a:ext uri="{FF2B5EF4-FFF2-40B4-BE49-F238E27FC236}">
                <a16:creationId xmlns:a16="http://schemas.microsoft.com/office/drawing/2014/main" id="{EBA62E58-CF34-48DB-C348-7FE4D41A6C92}"/>
              </a:ext>
            </a:extLst>
          </p:cNvPr>
          <p:cNvSpPr txBox="1"/>
          <p:nvPr/>
        </p:nvSpPr>
        <p:spPr>
          <a:xfrm>
            <a:off x="865063" y="1443579"/>
            <a:ext cx="1937288" cy="461665"/>
          </a:xfrm>
          <a:prstGeom prst="rect">
            <a:avLst/>
          </a:prstGeom>
          <a:noFill/>
        </p:spPr>
        <p:txBody>
          <a:bodyPr wrap="square" rtlCol="0">
            <a:spAutoFit/>
          </a:bodyPr>
          <a:lstStyle/>
          <a:p>
            <a:pPr algn="ctr"/>
            <a:r>
              <a:rPr lang="en-US" altLang="zh-CN" sz="2400">
                <a:solidFill>
                  <a:schemeClr val="accent1"/>
                </a:solidFill>
              </a:rPr>
              <a:t>Client-1</a:t>
            </a:r>
            <a:endParaRPr lang="en-US" sz="2400">
              <a:solidFill>
                <a:schemeClr val="accent1"/>
              </a:solidFill>
            </a:endParaRPr>
          </a:p>
        </p:txBody>
      </p:sp>
      <p:sp>
        <p:nvSpPr>
          <p:cNvPr id="31" name="TextBox 30">
            <a:extLst>
              <a:ext uri="{FF2B5EF4-FFF2-40B4-BE49-F238E27FC236}">
                <a16:creationId xmlns:a16="http://schemas.microsoft.com/office/drawing/2014/main" id="{AB5755A1-FA79-DA9A-9BAF-3B771BFE9B67}"/>
              </a:ext>
            </a:extLst>
          </p:cNvPr>
          <p:cNvSpPr txBox="1"/>
          <p:nvPr/>
        </p:nvSpPr>
        <p:spPr>
          <a:xfrm>
            <a:off x="811946" y="5509129"/>
            <a:ext cx="2092271" cy="461665"/>
          </a:xfrm>
          <a:prstGeom prst="rect">
            <a:avLst/>
          </a:prstGeom>
          <a:noFill/>
        </p:spPr>
        <p:txBody>
          <a:bodyPr wrap="square" rtlCol="0">
            <a:spAutoFit/>
          </a:bodyPr>
          <a:lstStyle/>
          <a:p>
            <a:pPr algn="ctr"/>
            <a:r>
              <a:rPr lang="en-US" altLang="zh-CN" sz="2400">
                <a:solidFill>
                  <a:schemeClr val="accent2"/>
                </a:solidFill>
              </a:rPr>
              <a:t>Client-2</a:t>
            </a:r>
          </a:p>
        </p:txBody>
      </p:sp>
      <p:sp>
        <p:nvSpPr>
          <p:cNvPr id="7" name="Slide Number Placeholder 6">
            <a:extLst>
              <a:ext uri="{FF2B5EF4-FFF2-40B4-BE49-F238E27FC236}">
                <a16:creationId xmlns:a16="http://schemas.microsoft.com/office/drawing/2014/main" id="{3EF515FC-EAF9-E7E2-C5B3-5EB75595E953}"/>
              </a:ext>
            </a:extLst>
          </p:cNvPr>
          <p:cNvSpPr>
            <a:spLocks noGrp="1"/>
          </p:cNvSpPr>
          <p:nvPr>
            <p:ph type="sldNum" sz="quarter" idx="12"/>
          </p:nvPr>
        </p:nvSpPr>
        <p:spPr/>
        <p:txBody>
          <a:bodyPr/>
          <a:lstStyle/>
          <a:p>
            <a:fld id="{EA7EFB88-B2CB-3F42-A7FB-727E9E84A506}" type="slidenum">
              <a:rPr lang="en-US" smtClean="0"/>
              <a:t>14</a:t>
            </a:fld>
            <a:endParaRPr lang="en-US"/>
          </a:p>
        </p:txBody>
      </p:sp>
      <p:cxnSp>
        <p:nvCxnSpPr>
          <p:cNvPr id="5" name="Straight Connector 4">
            <a:extLst>
              <a:ext uri="{FF2B5EF4-FFF2-40B4-BE49-F238E27FC236}">
                <a16:creationId xmlns:a16="http://schemas.microsoft.com/office/drawing/2014/main" id="{35915354-C213-DA83-359D-7954D3072503}"/>
              </a:ext>
            </a:extLst>
          </p:cNvPr>
          <p:cNvCxnSpPr/>
          <p:nvPr/>
        </p:nvCxnSpPr>
        <p:spPr>
          <a:xfrm>
            <a:off x="3277267" y="2941106"/>
            <a:ext cx="6698974"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D49CFE94-49E3-E0D0-B6A0-32543B12F7ED}"/>
              </a:ext>
            </a:extLst>
          </p:cNvPr>
          <p:cNvSpPr txBox="1"/>
          <p:nvPr/>
        </p:nvSpPr>
        <p:spPr>
          <a:xfrm>
            <a:off x="1093166" y="2710274"/>
            <a:ext cx="1587436" cy="461665"/>
          </a:xfrm>
          <a:prstGeom prst="rect">
            <a:avLst/>
          </a:prstGeom>
          <a:noFill/>
        </p:spPr>
        <p:txBody>
          <a:bodyPr wrap="square" rtlCol="0">
            <a:spAutoFit/>
          </a:bodyPr>
          <a:lstStyle/>
          <a:p>
            <a:r>
              <a:rPr lang="en-US" altLang="zh-CN" sz="2400"/>
              <a:t>Follower-2</a:t>
            </a:r>
            <a:endParaRPr lang="en-US" sz="2400"/>
          </a:p>
        </p:txBody>
      </p:sp>
      <p:cxnSp>
        <p:nvCxnSpPr>
          <p:cNvPr id="15" name="Straight Arrow Connector 14">
            <a:extLst>
              <a:ext uri="{FF2B5EF4-FFF2-40B4-BE49-F238E27FC236}">
                <a16:creationId xmlns:a16="http://schemas.microsoft.com/office/drawing/2014/main" id="{E55CA1BC-CE38-B49E-7467-D05192E9CF1B}"/>
              </a:ext>
            </a:extLst>
          </p:cNvPr>
          <p:cNvCxnSpPr>
            <a:cxnSpLocks/>
          </p:cNvCxnSpPr>
          <p:nvPr/>
        </p:nvCxnSpPr>
        <p:spPr>
          <a:xfrm flipV="1">
            <a:off x="3533503" y="2985733"/>
            <a:ext cx="1648605" cy="272473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34" name="Straight Arrow Connector 33">
            <a:extLst>
              <a:ext uri="{FF2B5EF4-FFF2-40B4-BE49-F238E27FC236}">
                <a16:creationId xmlns:a16="http://schemas.microsoft.com/office/drawing/2014/main" id="{86D7DCD8-73CD-66E2-A424-69B48EDC9EA4}"/>
              </a:ext>
            </a:extLst>
          </p:cNvPr>
          <p:cNvCxnSpPr>
            <a:cxnSpLocks/>
          </p:cNvCxnSpPr>
          <p:nvPr/>
        </p:nvCxnSpPr>
        <p:spPr>
          <a:xfrm>
            <a:off x="3714895" y="1690711"/>
            <a:ext cx="2524600" cy="1241294"/>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52C01D-1E7B-2FD3-2A2F-9CB3C4E9F0CC}"/>
              </a:ext>
            </a:extLst>
          </p:cNvPr>
          <p:cNvSpPr txBox="1"/>
          <p:nvPr/>
        </p:nvSpPr>
        <p:spPr>
          <a:xfrm>
            <a:off x="10939073" y="1133386"/>
            <a:ext cx="527999" cy="461665"/>
          </a:xfrm>
          <a:prstGeom prst="rect">
            <a:avLst/>
          </a:prstGeom>
          <a:noFill/>
        </p:spPr>
        <p:txBody>
          <a:bodyPr wrap="square" rtlCol="0">
            <a:spAutoFit/>
          </a:bodyPr>
          <a:lstStyle/>
          <a:p>
            <a:pPr algn="ctr"/>
            <a:r>
              <a:rPr lang="en-US" altLang="zh-CN" sz="2400" b="1"/>
              <a:t>0</a:t>
            </a:r>
            <a:endParaRPr lang="en-US" sz="2400" b="1"/>
          </a:p>
        </p:txBody>
      </p:sp>
      <p:cxnSp>
        <p:nvCxnSpPr>
          <p:cNvPr id="80" name="Straight Arrow Connector 79">
            <a:extLst>
              <a:ext uri="{FF2B5EF4-FFF2-40B4-BE49-F238E27FC236}">
                <a16:creationId xmlns:a16="http://schemas.microsoft.com/office/drawing/2014/main" id="{E1539AF2-F2F5-2027-E366-92EFE65D2BB2}"/>
              </a:ext>
            </a:extLst>
          </p:cNvPr>
          <p:cNvCxnSpPr>
            <a:cxnSpLocks/>
            <a:endCxn id="96" idx="2"/>
          </p:cNvCxnSpPr>
          <p:nvPr/>
        </p:nvCxnSpPr>
        <p:spPr>
          <a:xfrm flipV="1">
            <a:off x="4589620" y="1723679"/>
            <a:ext cx="692047" cy="2123793"/>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531CA1F2-5507-BD08-9DAC-6532FDDA5C3E}"/>
              </a:ext>
            </a:extLst>
          </p:cNvPr>
          <p:cNvCxnSpPr>
            <a:cxnSpLocks/>
          </p:cNvCxnSpPr>
          <p:nvPr/>
        </p:nvCxnSpPr>
        <p:spPr>
          <a:xfrm flipV="1">
            <a:off x="6939231" y="2989206"/>
            <a:ext cx="565791" cy="814779"/>
          </a:xfrm>
          <a:prstGeom prst="straightConnector1">
            <a:avLst/>
          </a:prstGeom>
          <a:ln>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596A4F62-487B-AFE2-81B2-D95DCC5DC07F}"/>
              </a:ext>
            </a:extLst>
          </p:cNvPr>
          <p:cNvSpPr txBox="1"/>
          <p:nvPr/>
        </p:nvSpPr>
        <p:spPr>
          <a:xfrm>
            <a:off x="4625145" y="1077348"/>
            <a:ext cx="1313044" cy="646331"/>
          </a:xfrm>
          <a:prstGeom prst="rect">
            <a:avLst/>
          </a:prstGeom>
          <a:noFill/>
        </p:spPr>
        <p:txBody>
          <a:bodyPr wrap="square" rtlCol="0">
            <a:spAutoFit/>
          </a:bodyPr>
          <a:lstStyle/>
          <a:p>
            <a:pPr algn="ctr"/>
            <a:r>
              <a:rPr lang="en-US" altLang="zh-CN">
                <a:solidFill>
                  <a:schemeClr val="accent1"/>
                </a:solidFill>
              </a:rPr>
              <a:t>Not</a:t>
            </a:r>
            <a:r>
              <a:rPr lang="zh-CN" altLang="en-US">
                <a:solidFill>
                  <a:schemeClr val="accent1"/>
                </a:solidFill>
              </a:rPr>
              <a:t> </a:t>
            </a:r>
            <a:r>
              <a:rPr lang="en-US" altLang="zh-CN">
                <a:solidFill>
                  <a:schemeClr val="accent1"/>
                </a:solidFill>
              </a:rPr>
              <a:t>Committed</a:t>
            </a:r>
            <a:endParaRPr lang="en-US">
              <a:solidFill>
                <a:schemeClr val="accent1"/>
              </a:solidFill>
            </a:endParaRPr>
          </a:p>
        </p:txBody>
      </p:sp>
      <p:cxnSp>
        <p:nvCxnSpPr>
          <p:cNvPr id="109" name="Straight Arrow Connector 108">
            <a:extLst>
              <a:ext uri="{FF2B5EF4-FFF2-40B4-BE49-F238E27FC236}">
                <a16:creationId xmlns:a16="http://schemas.microsoft.com/office/drawing/2014/main" id="{F0595EFF-1366-A71C-31EB-7D0E33A02B18}"/>
              </a:ext>
            </a:extLst>
          </p:cNvPr>
          <p:cNvCxnSpPr>
            <a:cxnSpLocks/>
          </p:cNvCxnSpPr>
          <p:nvPr/>
        </p:nvCxnSpPr>
        <p:spPr>
          <a:xfrm>
            <a:off x="5642715" y="4783909"/>
            <a:ext cx="1096676" cy="932580"/>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12" name="Straight Arrow Connector 111">
            <a:extLst>
              <a:ext uri="{FF2B5EF4-FFF2-40B4-BE49-F238E27FC236}">
                <a16:creationId xmlns:a16="http://schemas.microsoft.com/office/drawing/2014/main" id="{D8DF65A8-4C13-990E-29AF-8058119A1881}"/>
              </a:ext>
            </a:extLst>
          </p:cNvPr>
          <p:cNvCxnSpPr>
            <a:cxnSpLocks/>
          </p:cNvCxnSpPr>
          <p:nvPr/>
        </p:nvCxnSpPr>
        <p:spPr>
          <a:xfrm>
            <a:off x="5570802" y="3853161"/>
            <a:ext cx="1177135" cy="1834405"/>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14" name="Straight Arrow Connector 113">
            <a:extLst>
              <a:ext uri="{FF2B5EF4-FFF2-40B4-BE49-F238E27FC236}">
                <a16:creationId xmlns:a16="http://schemas.microsoft.com/office/drawing/2014/main" id="{D8ABF167-8462-C25F-C70D-F0921941DF38}"/>
              </a:ext>
            </a:extLst>
          </p:cNvPr>
          <p:cNvCxnSpPr>
            <a:cxnSpLocks/>
          </p:cNvCxnSpPr>
          <p:nvPr/>
        </p:nvCxnSpPr>
        <p:spPr>
          <a:xfrm>
            <a:off x="5601676" y="2955786"/>
            <a:ext cx="1146261" cy="2780581"/>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116" name="TextBox 115">
            <a:extLst>
              <a:ext uri="{FF2B5EF4-FFF2-40B4-BE49-F238E27FC236}">
                <a16:creationId xmlns:a16="http://schemas.microsoft.com/office/drawing/2014/main" id="{00191F92-2AF3-2E91-65BD-9FE77B813C30}"/>
              </a:ext>
            </a:extLst>
          </p:cNvPr>
          <p:cNvSpPr txBox="1"/>
          <p:nvPr/>
        </p:nvSpPr>
        <p:spPr>
          <a:xfrm>
            <a:off x="6020349" y="5754515"/>
            <a:ext cx="1313044" cy="646331"/>
          </a:xfrm>
          <a:prstGeom prst="rect">
            <a:avLst/>
          </a:prstGeom>
          <a:noFill/>
        </p:spPr>
        <p:txBody>
          <a:bodyPr wrap="square" rtlCol="0">
            <a:spAutoFit/>
          </a:bodyPr>
          <a:lstStyle/>
          <a:p>
            <a:pPr algn="ctr"/>
            <a:r>
              <a:rPr lang="en-US" altLang="zh-CN">
                <a:solidFill>
                  <a:schemeClr val="accent2"/>
                </a:solidFill>
              </a:rPr>
              <a:t>Not</a:t>
            </a:r>
          </a:p>
          <a:p>
            <a:pPr algn="ctr"/>
            <a:r>
              <a:rPr lang="en-US" altLang="zh-CN">
                <a:solidFill>
                  <a:schemeClr val="accent2"/>
                </a:solidFill>
              </a:rPr>
              <a:t>Committed</a:t>
            </a:r>
            <a:endParaRPr lang="en-US">
              <a:solidFill>
                <a:schemeClr val="accent2"/>
              </a:solidFill>
            </a:endParaRPr>
          </a:p>
        </p:txBody>
      </p:sp>
      <p:cxnSp>
        <p:nvCxnSpPr>
          <p:cNvPr id="79" name="Straight Connector 78">
            <a:extLst>
              <a:ext uri="{FF2B5EF4-FFF2-40B4-BE49-F238E27FC236}">
                <a16:creationId xmlns:a16="http://schemas.microsoft.com/office/drawing/2014/main" id="{894DD0AE-3577-C932-AE44-91EDDF06D755}"/>
              </a:ext>
            </a:extLst>
          </p:cNvPr>
          <p:cNvCxnSpPr>
            <a:cxnSpLocks/>
          </p:cNvCxnSpPr>
          <p:nvPr/>
        </p:nvCxnSpPr>
        <p:spPr>
          <a:xfrm>
            <a:off x="4157630" y="3802476"/>
            <a:ext cx="431990" cy="0"/>
          </a:xfrm>
          <a:prstGeom prst="line">
            <a:avLst/>
          </a:prstGeom>
          <a:ln w="38100">
            <a:solidFill>
              <a:schemeClr val="accent1"/>
            </a:solidFill>
          </a:ln>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D98D2FCE-1CE0-0190-DEF8-3A9AAF3610EC}"/>
              </a:ext>
            </a:extLst>
          </p:cNvPr>
          <p:cNvCxnSpPr>
            <a:cxnSpLocks/>
          </p:cNvCxnSpPr>
          <p:nvPr/>
        </p:nvCxnSpPr>
        <p:spPr>
          <a:xfrm>
            <a:off x="5192134" y="4797132"/>
            <a:ext cx="440825"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C96C6A57-C17B-9FF4-6E8A-71F827943858}"/>
              </a:ext>
            </a:extLst>
          </p:cNvPr>
          <p:cNvCxnSpPr>
            <a:cxnSpLocks/>
          </p:cNvCxnSpPr>
          <p:nvPr/>
        </p:nvCxnSpPr>
        <p:spPr>
          <a:xfrm>
            <a:off x="5147077" y="3857836"/>
            <a:ext cx="426506"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89" name="Straight Connector 88">
            <a:extLst>
              <a:ext uri="{FF2B5EF4-FFF2-40B4-BE49-F238E27FC236}">
                <a16:creationId xmlns:a16="http://schemas.microsoft.com/office/drawing/2014/main" id="{2426BF0A-DFED-8217-945B-8611F30FEC75}"/>
              </a:ext>
            </a:extLst>
          </p:cNvPr>
          <p:cNvCxnSpPr>
            <a:cxnSpLocks/>
          </p:cNvCxnSpPr>
          <p:nvPr/>
        </p:nvCxnSpPr>
        <p:spPr>
          <a:xfrm>
            <a:off x="5182108" y="2969917"/>
            <a:ext cx="427958" cy="0"/>
          </a:xfrm>
          <a:prstGeom prst="line">
            <a:avLst/>
          </a:prstGeom>
          <a:ln w="38100">
            <a:solidFill>
              <a:schemeClr val="accent2"/>
            </a:solidFill>
          </a:ln>
        </p:spPr>
        <p:style>
          <a:lnRef idx="1">
            <a:schemeClr val="dk1"/>
          </a:lnRef>
          <a:fillRef idx="0">
            <a:schemeClr val="dk1"/>
          </a:fillRef>
          <a:effectRef idx="0">
            <a:schemeClr val="dk1"/>
          </a:effectRef>
          <a:fontRef idx="minor">
            <a:schemeClr val="tx1"/>
          </a:fontRef>
        </p:style>
      </p:cxnSp>
      <p:cxnSp>
        <p:nvCxnSpPr>
          <p:cNvPr id="106" name="Straight Arrow Connector 105">
            <a:extLst>
              <a:ext uri="{FF2B5EF4-FFF2-40B4-BE49-F238E27FC236}">
                <a16:creationId xmlns:a16="http://schemas.microsoft.com/office/drawing/2014/main" id="{BF142387-BFB4-FCE7-FE9F-6C55CE8B2D65}"/>
              </a:ext>
            </a:extLst>
          </p:cNvPr>
          <p:cNvCxnSpPr>
            <a:cxnSpLocks/>
          </p:cNvCxnSpPr>
          <p:nvPr/>
        </p:nvCxnSpPr>
        <p:spPr>
          <a:xfrm>
            <a:off x="6939231" y="3870952"/>
            <a:ext cx="565791" cy="898044"/>
          </a:xfrm>
          <a:prstGeom prst="straightConnector1">
            <a:avLst/>
          </a:prstGeom>
          <a:ln>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126" name="Graphic 125" descr="Wrench outline">
            <a:extLst>
              <a:ext uri="{FF2B5EF4-FFF2-40B4-BE49-F238E27FC236}">
                <a16:creationId xmlns:a16="http://schemas.microsoft.com/office/drawing/2014/main" id="{58662428-B1C2-9568-F88C-2C1C6F7C7D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3938" y="2757547"/>
            <a:ext cx="406831" cy="406831"/>
          </a:xfrm>
          <a:prstGeom prst="rect">
            <a:avLst/>
          </a:prstGeom>
        </p:spPr>
      </p:pic>
      <p:pic>
        <p:nvPicPr>
          <p:cNvPr id="131" name="Graphic 130" descr="Clock with solid fill">
            <a:extLst>
              <a:ext uri="{FF2B5EF4-FFF2-40B4-BE49-F238E27FC236}">
                <a16:creationId xmlns:a16="http://schemas.microsoft.com/office/drawing/2014/main" id="{CDE01471-4FE0-6248-1408-F6E84186DE7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24217" y="1096894"/>
            <a:ext cx="540000" cy="540000"/>
          </a:xfrm>
          <a:prstGeom prst="rect">
            <a:avLst/>
          </a:prstGeom>
        </p:spPr>
      </p:pic>
      <p:pic>
        <p:nvPicPr>
          <p:cNvPr id="132" name="Graphic 131" descr="Wrench outline">
            <a:extLst>
              <a:ext uri="{FF2B5EF4-FFF2-40B4-BE49-F238E27FC236}">
                <a16:creationId xmlns:a16="http://schemas.microsoft.com/office/drawing/2014/main" id="{706FD4DF-3258-1CF3-3632-C412978E679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63670" y="4630014"/>
            <a:ext cx="406831" cy="406831"/>
          </a:xfrm>
          <a:prstGeom prst="rect">
            <a:avLst/>
          </a:prstGeom>
        </p:spPr>
      </p:pic>
      <p:cxnSp>
        <p:nvCxnSpPr>
          <p:cNvPr id="133" name="Straight Arrow Connector 132">
            <a:extLst>
              <a:ext uri="{FF2B5EF4-FFF2-40B4-BE49-F238E27FC236}">
                <a16:creationId xmlns:a16="http://schemas.microsoft.com/office/drawing/2014/main" id="{734FC5D4-BA82-074D-B5D1-7856144C8869}"/>
              </a:ext>
            </a:extLst>
          </p:cNvPr>
          <p:cNvCxnSpPr>
            <a:cxnSpLocks/>
          </p:cNvCxnSpPr>
          <p:nvPr/>
        </p:nvCxnSpPr>
        <p:spPr>
          <a:xfrm flipV="1">
            <a:off x="8286280" y="1714576"/>
            <a:ext cx="500782" cy="1232553"/>
          </a:xfrm>
          <a:prstGeom prst="straightConnector1">
            <a:avLst/>
          </a:prstGeom>
          <a:ln>
            <a:solidFill>
              <a:schemeClr val="accent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92A135FB-084C-6C55-FD0D-76477E30FC08}"/>
              </a:ext>
            </a:extLst>
          </p:cNvPr>
          <p:cNvCxnSpPr>
            <a:cxnSpLocks/>
          </p:cNvCxnSpPr>
          <p:nvPr/>
        </p:nvCxnSpPr>
        <p:spPr>
          <a:xfrm flipV="1">
            <a:off x="8351885" y="1699834"/>
            <a:ext cx="501766" cy="3052788"/>
          </a:xfrm>
          <a:prstGeom prst="straightConnector1">
            <a:avLst/>
          </a:prstGeom>
          <a:ln>
            <a:solidFill>
              <a:schemeClr val="accent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9E68F89F-B329-59F1-7090-B62D916915A3}"/>
              </a:ext>
            </a:extLst>
          </p:cNvPr>
          <p:cNvCxnSpPr>
            <a:cxnSpLocks/>
          </p:cNvCxnSpPr>
          <p:nvPr/>
        </p:nvCxnSpPr>
        <p:spPr>
          <a:xfrm>
            <a:off x="8882945" y="2955786"/>
            <a:ext cx="641107" cy="2768290"/>
          </a:xfrm>
          <a:prstGeom prst="straightConnector1">
            <a:avLst/>
          </a:prstGeom>
          <a:ln>
            <a:solidFill>
              <a:schemeClr val="accent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74A35BF1-5E96-65C5-D306-035FBFAF50A1}"/>
              </a:ext>
            </a:extLst>
          </p:cNvPr>
          <p:cNvCxnSpPr>
            <a:cxnSpLocks/>
          </p:cNvCxnSpPr>
          <p:nvPr/>
        </p:nvCxnSpPr>
        <p:spPr>
          <a:xfrm>
            <a:off x="8975927" y="4783909"/>
            <a:ext cx="492474" cy="926558"/>
          </a:xfrm>
          <a:prstGeom prst="straightConnector1">
            <a:avLst/>
          </a:prstGeom>
          <a:ln>
            <a:solidFill>
              <a:schemeClr val="accent2"/>
            </a:solidFill>
            <a:tailEnd type="triangle" w="lg" len="med"/>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94839EBF-AC24-A1D0-A0C7-8F0F253BC767}"/>
              </a:ext>
            </a:extLst>
          </p:cNvPr>
          <p:cNvSpPr txBox="1"/>
          <p:nvPr/>
        </p:nvSpPr>
        <p:spPr>
          <a:xfrm>
            <a:off x="8205058" y="1308940"/>
            <a:ext cx="1313044" cy="369332"/>
          </a:xfrm>
          <a:prstGeom prst="rect">
            <a:avLst/>
          </a:prstGeom>
          <a:noFill/>
        </p:spPr>
        <p:txBody>
          <a:bodyPr wrap="square" rtlCol="0">
            <a:spAutoFit/>
          </a:bodyPr>
          <a:lstStyle/>
          <a:p>
            <a:pPr algn="ctr"/>
            <a:r>
              <a:rPr lang="en-US" altLang="zh-CN">
                <a:solidFill>
                  <a:schemeClr val="accent1"/>
                </a:solidFill>
              </a:rPr>
              <a:t>Committed</a:t>
            </a:r>
            <a:endParaRPr lang="en-US">
              <a:solidFill>
                <a:schemeClr val="accent1"/>
              </a:solidFill>
            </a:endParaRPr>
          </a:p>
        </p:txBody>
      </p:sp>
      <p:sp>
        <p:nvSpPr>
          <p:cNvPr id="144" name="TextBox 143">
            <a:extLst>
              <a:ext uri="{FF2B5EF4-FFF2-40B4-BE49-F238E27FC236}">
                <a16:creationId xmlns:a16="http://schemas.microsoft.com/office/drawing/2014/main" id="{6E84C1AD-8ADD-2319-53EA-D13946DE3F40}"/>
              </a:ext>
            </a:extLst>
          </p:cNvPr>
          <p:cNvSpPr txBox="1"/>
          <p:nvPr/>
        </p:nvSpPr>
        <p:spPr>
          <a:xfrm>
            <a:off x="8811879" y="5747983"/>
            <a:ext cx="1313044" cy="369332"/>
          </a:xfrm>
          <a:prstGeom prst="rect">
            <a:avLst/>
          </a:prstGeom>
          <a:noFill/>
        </p:spPr>
        <p:txBody>
          <a:bodyPr wrap="square" rtlCol="0">
            <a:spAutoFit/>
          </a:bodyPr>
          <a:lstStyle/>
          <a:p>
            <a:pPr algn="ctr"/>
            <a:r>
              <a:rPr lang="en-US" altLang="zh-CN">
                <a:solidFill>
                  <a:schemeClr val="accent2"/>
                </a:solidFill>
              </a:rPr>
              <a:t>Committed</a:t>
            </a:r>
            <a:endParaRPr lang="en-US">
              <a:solidFill>
                <a:schemeClr val="accent2"/>
              </a:solidFill>
            </a:endParaRPr>
          </a:p>
        </p:txBody>
      </p:sp>
      <p:sp>
        <p:nvSpPr>
          <p:cNvPr id="146" name="TextBox 145">
            <a:extLst>
              <a:ext uri="{FF2B5EF4-FFF2-40B4-BE49-F238E27FC236}">
                <a16:creationId xmlns:a16="http://schemas.microsoft.com/office/drawing/2014/main" id="{8B6F9E5E-2E56-8968-FA7F-FE43B7F6E26B}"/>
              </a:ext>
            </a:extLst>
          </p:cNvPr>
          <p:cNvSpPr txBox="1"/>
          <p:nvPr/>
        </p:nvSpPr>
        <p:spPr>
          <a:xfrm>
            <a:off x="10994688" y="1100305"/>
            <a:ext cx="616663" cy="461665"/>
          </a:xfrm>
          <a:prstGeom prst="rect">
            <a:avLst/>
          </a:prstGeom>
          <a:solidFill>
            <a:schemeClr val="bg1"/>
          </a:solidFill>
        </p:spPr>
        <p:txBody>
          <a:bodyPr wrap="square" rtlCol="0">
            <a:spAutoFit/>
          </a:bodyPr>
          <a:lstStyle/>
          <a:p>
            <a:pPr algn="ctr"/>
            <a:r>
              <a:rPr lang="en-US" altLang="zh-CN" sz="2400" b="1"/>
              <a:t>10</a:t>
            </a:r>
            <a:endParaRPr lang="en-US" sz="2400" b="1"/>
          </a:p>
        </p:txBody>
      </p:sp>
      <p:sp>
        <p:nvSpPr>
          <p:cNvPr id="148" name="TextBox 147">
            <a:extLst>
              <a:ext uri="{FF2B5EF4-FFF2-40B4-BE49-F238E27FC236}">
                <a16:creationId xmlns:a16="http://schemas.microsoft.com/office/drawing/2014/main" id="{6CB9DD81-A251-81BE-3843-32DF9DB8E5A4}"/>
              </a:ext>
            </a:extLst>
          </p:cNvPr>
          <p:cNvSpPr txBox="1"/>
          <p:nvPr/>
        </p:nvSpPr>
        <p:spPr>
          <a:xfrm>
            <a:off x="10990330" y="1130043"/>
            <a:ext cx="616663" cy="461665"/>
          </a:xfrm>
          <a:prstGeom prst="rect">
            <a:avLst/>
          </a:prstGeom>
          <a:solidFill>
            <a:schemeClr val="bg1"/>
          </a:solidFill>
        </p:spPr>
        <p:txBody>
          <a:bodyPr wrap="square" rtlCol="0">
            <a:spAutoFit/>
          </a:bodyPr>
          <a:lstStyle/>
          <a:p>
            <a:pPr algn="ctr"/>
            <a:r>
              <a:rPr lang="en-US" altLang="zh-CN" sz="2400" b="1"/>
              <a:t>12</a:t>
            </a:r>
            <a:endParaRPr lang="en-US" sz="2400" b="1"/>
          </a:p>
        </p:txBody>
      </p:sp>
      <p:sp>
        <p:nvSpPr>
          <p:cNvPr id="149" name="TextBox 148">
            <a:extLst>
              <a:ext uri="{FF2B5EF4-FFF2-40B4-BE49-F238E27FC236}">
                <a16:creationId xmlns:a16="http://schemas.microsoft.com/office/drawing/2014/main" id="{88E02A97-A20B-985B-4FF5-B165379B37CD}"/>
              </a:ext>
            </a:extLst>
          </p:cNvPr>
          <p:cNvSpPr txBox="1"/>
          <p:nvPr/>
        </p:nvSpPr>
        <p:spPr>
          <a:xfrm>
            <a:off x="11019878" y="1120183"/>
            <a:ext cx="527999" cy="461665"/>
          </a:xfrm>
          <a:prstGeom prst="rect">
            <a:avLst/>
          </a:prstGeom>
          <a:solidFill>
            <a:schemeClr val="bg1"/>
          </a:solidFill>
        </p:spPr>
        <p:txBody>
          <a:bodyPr wrap="square" rtlCol="0">
            <a:spAutoFit/>
          </a:bodyPr>
          <a:lstStyle/>
          <a:p>
            <a:pPr algn="ctr"/>
            <a:r>
              <a:rPr lang="en-US" altLang="zh-CN" sz="2400" b="1"/>
              <a:t>13</a:t>
            </a:r>
            <a:endParaRPr lang="en-US" sz="2400" b="1"/>
          </a:p>
        </p:txBody>
      </p:sp>
      <p:sp>
        <p:nvSpPr>
          <p:cNvPr id="150" name="TextBox 149">
            <a:extLst>
              <a:ext uri="{FF2B5EF4-FFF2-40B4-BE49-F238E27FC236}">
                <a16:creationId xmlns:a16="http://schemas.microsoft.com/office/drawing/2014/main" id="{97A368F2-C143-8FE6-01BE-530E49A872C7}"/>
              </a:ext>
            </a:extLst>
          </p:cNvPr>
          <p:cNvSpPr txBox="1"/>
          <p:nvPr/>
        </p:nvSpPr>
        <p:spPr>
          <a:xfrm>
            <a:off x="6306567" y="4397862"/>
            <a:ext cx="1313044" cy="369332"/>
          </a:xfrm>
          <a:prstGeom prst="rect">
            <a:avLst/>
          </a:prstGeom>
          <a:noFill/>
        </p:spPr>
        <p:txBody>
          <a:bodyPr wrap="square" rtlCol="0">
            <a:spAutoFit/>
          </a:bodyPr>
          <a:lstStyle/>
          <a:p>
            <a:pPr algn="ctr"/>
            <a:r>
              <a:rPr lang="en-US" altLang="zh-CN">
                <a:solidFill>
                  <a:schemeClr val="accent1"/>
                </a:solidFill>
              </a:rPr>
              <a:t>Too</a:t>
            </a:r>
            <a:r>
              <a:rPr lang="zh-CN" altLang="en-US">
                <a:solidFill>
                  <a:schemeClr val="accent1"/>
                </a:solidFill>
              </a:rPr>
              <a:t> </a:t>
            </a:r>
            <a:r>
              <a:rPr lang="en-US" altLang="zh-CN">
                <a:solidFill>
                  <a:schemeClr val="accent1"/>
                </a:solidFill>
              </a:rPr>
              <a:t>late!</a:t>
            </a:r>
            <a:endParaRPr lang="en-US">
              <a:solidFill>
                <a:schemeClr val="accent1"/>
              </a:solidFill>
            </a:endParaRPr>
          </a:p>
        </p:txBody>
      </p:sp>
      <p:sp>
        <p:nvSpPr>
          <p:cNvPr id="151" name="TextBox 150">
            <a:extLst>
              <a:ext uri="{FF2B5EF4-FFF2-40B4-BE49-F238E27FC236}">
                <a16:creationId xmlns:a16="http://schemas.microsoft.com/office/drawing/2014/main" id="{CBE07BE5-319F-0F68-773B-667713636711}"/>
              </a:ext>
            </a:extLst>
          </p:cNvPr>
          <p:cNvSpPr txBox="1"/>
          <p:nvPr/>
        </p:nvSpPr>
        <p:spPr>
          <a:xfrm>
            <a:off x="7038993" y="3247234"/>
            <a:ext cx="1559093" cy="646331"/>
          </a:xfrm>
          <a:prstGeom prst="rect">
            <a:avLst/>
          </a:prstGeom>
          <a:noFill/>
        </p:spPr>
        <p:txBody>
          <a:bodyPr wrap="square" rtlCol="0">
            <a:spAutoFit/>
          </a:bodyPr>
          <a:lstStyle/>
          <a:p>
            <a:pPr algn="ctr"/>
            <a:r>
              <a:rPr lang="en-US" altLang="zh-CN"/>
              <a:t>Fix</a:t>
            </a:r>
            <a:r>
              <a:rPr lang="zh-CN" altLang="en-US"/>
              <a:t> </a:t>
            </a:r>
            <a:r>
              <a:rPr lang="en-US" altLang="zh-CN"/>
              <a:t>inconsistency</a:t>
            </a:r>
            <a:endParaRPr lang="en-US"/>
          </a:p>
        </p:txBody>
      </p:sp>
      <p:sp>
        <p:nvSpPr>
          <p:cNvPr id="153" name="TextBox 152">
            <a:extLst>
              <a:ext uri="{FF2B5EF4-FFF2-40B4-BE49-F238E27FC236}">
                <a16:creationId xmlns:a16="http://schemas.microsoft.com/office/drawing/2014/main" id="{13C622AB-5C80-0916-7D5A-20DEEA03CDF5}"/>
              </a:ext>
            </a:extLst>
          </p:cNvPr>
          <p:cNvSpPr txBox="1"/>
          <p:nvPr/>
        </p:nvSpPr>
        <p:spPr>
          <a:xfrm>
            <a:off x="6073682" y="2672693"/>
            <a:ext cx="1313044" cy="369332"/>
          </a:xfrm>
          <a:prstGeom prst="rect">
            <a:avLst/>
          </a:prstGeom>
          <a:noFill/>
        </p:spPr>
        <p:txBody>
          <a:bodyPr wrap="square" rtlCol="0">
            <a:spAutoFit/>
          </a:bodyPr>
          <a:lstStyle/>
          <a:p>
            <a:pPr algn="ctr"/>
            <a:r>
              <a:rPr lang="en-US" altLang="zh-CN">
                <a:solidFill>
                  <a:schemeClr val="accent1"/>
                </a:solidFill>
              </a:rPr>
              <a:t>Too</a:t>
            </a:r>
            <a:r>
              <a:rPr lang="zh-CN" altLang="en-US">
                <a:solidFill>
                  <a:schemeClr val="accent1"/>
                </a:solidFill>
              </a:rPr>
              <a:t> </a:t>
            </a:r>
            <a:r>
              <a:rPr lang="en-US" altLang="zh-CN">
                <a:solidFill>
                  <a:schemeClr val="accent1"/>
                </a:solidFill>
              </a:rPr>
              <a:t>late!</a:t>
            </a:r>
            <a:endParaRPr lang="en-US">
              <a:solidFill>
                <a:schemeClr val="accent1"/>
              </a:solidFill>
            </a:endParaRPr>
          </a:p>
        </p:txBody>
      </p:sp>
      <p:grpSp>
        <p:nvGrpSpPr>
          <p:cNvPr id="12" name="Group 11">
            <a:extLst>
              <a:ext uri="{FF2B5EF4-FFF2-40B4-BE49-F238E27FC236}">
                <a16:creationId xmlns:a16="http://schemas.microsoft.com/office/drawing/2014/main" id="{6EB9AB36-6E42-5144-4512-15DB92664764}"/>
              </a:ext>
            </a:extLst>
          </p:cNvPr>
          <p:cNvGrpSpPr/>
          <p:nvPr/>
        </p:nvGrpSpPr>
        <p:grpSpPr>
          <a:xfrm>
            <a:off x="1127365" y="6340776"/>
            <a:ext cx="10328019" cy="517224"/>
            <a:chOff x="1127365" y="6340776"/>
            <a:chExt cx="10328019" cy="517224"/>
          </a:xfrm>
        </p:grpSpPr>
        <p:sp>
          <p:nvSpPr>
            <p:cNvPr id="3" name="TextBox 2">
              <a:extLst>
                <a:ext uri="{FF2B5EF4-FFF2-40B4-BE49-F238E27FC236}">
                  <a16:creationId xmlns:a16="http://schemas.microsoft.com/office/drawing/2014/main" id="{7B91B739-FAB9-FB30-8CC9-2FE7BDE2C6D3}"/>
                </a:ext>
              </a:extLst>
            </p:cNvPr>
            <p:cNvSpPr txBox="1"/>
            <p:nvPr/>
          </p:nvSpPr>
          <p:spPr>
            <a:xfrm>
              <a:off x="1457325" y="6400846"/>
              <a:ext cx="9607310" cy="369332"/>
            </a:xfrm>
            <a:prstGeom prst="rect">
              <a:avLst/>
            </a:prstGeom>
            <a:noFill/>
          </p:spPr>
          <p:txBody>
            <a:bodyPr wrap="none" rtlCol="0">
              <a:spAutoFit/>
            </a:bodyPr>
            <a:lstStyle/>
            <a:p>
              <a:r>
                <a:rPr lang="en-US"/>
                <a:t>Benefit of fast path vs. slow path structure: Use synchronized clocks for acceleration, not correctness</a:t>
              </a:r>
            </a:p>
          </p:txBody>
        </p:sp>
        <p:sp>
          <p:nvSpPr>
            <p:cNvPr id="11" name="Rounded Rectangle 10">
              <a:extLst>
                <a:ext uri="{FF2B5EF4-FFF2-40B4-BE49-F238E27FC236}">
                  <a16:creationId xmlns:a16="http://schemas.microsoft.com/office/drawing/2014/main" id="{1593DBE8-7C6F-151D-8789-49245E771733}"/>
                </a:ext>
              </a:extLst>
            </p:cNvPr>
            <p:cNvSpPr/>
            <p:nvPr/>
          </p:nvSpPr>
          <p:spPr>
            <a:xfrm>
              <a:off x="1127365" y="6340776"/>
              <a:ext cx="10328019" cy="517224"/>
            </a:xfrm>
            <a:prstGeom prst="round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Arrow Connector 18">
            <a:extLst>
              <a:ext uri="{FF2B5EF4-FFF2-40B4-BE49-F238E27FC236}">
                <a16:creationId xmlns:a16="http://schemas.microsoft.com/office/drawing/2014/main" id="{6B06E4EF-14F1-1313-5F43-4F8663A8DBAA}"/>
              </a:ext>
            </a:extLst>
          </p:cNvPr>
          <p:cNvCxnSpPr>
            <a:cxnSpLocks/>
            <a:endCxn id="144" idx="0"/>
          </p:cNvCxnSpPr>
          <p:nvPr/>
        </p:nvCxnSpPr>
        <p:spPr>
          <a:xfrm>
            <a:off x="8926436" y="3833358"/>
            <a:ext cx="541965" cy="1914625"/>
          </a:xfrm>
          <a:prstGeom prst="straightConnector1">
            <a:avLst/>
          </a:prstGeom>
          <a:ln>
            <a:solidFill>
              <a:schemeClr val="accent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C3F5986-7D8F-BAA2-FE10-E962E3872805}"/>
              </a:ext>
            </a:extLst>
          </p:cNvPr>
          <p:cNvCxnSpPr>
            <a:cxnSpLocks/>
            <a:endCxn id="143" idx="2"/>
          </p:cNvCxnSpPr>
          <p:nvPr/>
        </p:nvCxnSpPr>
        <p:spPr>
          <a:xfrm flipV="1">
            <a:off x="8285593" y="1678272"/>
            <a:ext cx="575987" cy="2094880"/>
          </a:xfrm>
          <a:prstGeom prst="straightConnector1">
            <a:avLst/>
          </a:prstGeom>
          <a:ln>
            <a:solidFill>
              <a:schemeClr val="accent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83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wipe(left)">
                                      <p:cBhvr>
                                        <p:cTn id="11" dur="100"/>
                                        <p:tgtEl>
                                          <p:spTgt spid="79"/>
                                        </p:tgtEl>
                                      </p:cBhvr>
                                    </p:animEffect>
                                  </p:childTnLst>
                                </p:cTn>
                              </p:par>
                            </p:childTnLst>
                          </p:cTn>
                        </p:par>
                        <p:par>
                          <p:cTn id="12" fill="hold">
                            <p:stCondLst>
                              <p:cond delay="600"/>
                            </p:stCondLst>
                            <p:childTnLst>
                              <p:par>
                                <p:cTn id="13" presetID="1" presetClass="entr" presetSubtype="0" fill="hold" grpId="0" nodeType="afterEffect">
                                  <p:stCondLst>
                                    <p:cond delay="0"/>
                                  </p:stCondLst>
                                  <p:childTnLst>
                                    <p:set>
                                      <p:cBhvr>
                                        <p:cTn id="14" dur="1" fill="hold">
                                          <p:stCondLst>
                                            <p:cond delay="0"/>
                                          </p:stCondLst>
                                        </p:cTn>
                                        <p:tgtEl>
                                          <p:spTgt spid="146"/>
                                        </p:tgtEl>
                                        <p:attrNameLst>
                                          <p:attrName>style.visibility</p:attrName>
                                        </p:attrNameLst>
                                      </p:cBhvr>
                                      <p:to>
                                        <p:strVal val="visible"/>
                                      </p:to>
                                    </p:set>
                                  </p:childTnLst>
                                </p:cTn>
                              </p:par>
                              <p:par>
                                <p:cTn id="15" presetID="22" presetClass="entr" presetSubtype="4" fill="hold" nodeType="with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wipe(down)">
                                      <p:cBhvr>
                                        <p:cTn id="17" dur="500"/>
                                        <p:tgtEl>
                                          <p:spTgt spid="80"/>
                                        </p:tgtEl>
                                      </p:cBhvr>
                                    </p:animEffect>
                                  </p:childTnLst>
                                </p:cTn>
                              </p:par>
                            </p:childTnLst>
                          </p:cTn>
                        </p:par>
                        <p:par>
                          <p:cTn id="18" fill="hold">
                            <p:stCondLst>
                              <p:cond delay="1100"/>
                            </p:stCondLst>
                            <p:childTnLst>
                              <p:par>
                                <p:cTn id="19" presetID="1" presetClass="entr" presetSubtype="0" fill="hold" grpId="0" nodeType="after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wipe(down)">
                                      <p:cBhvr>
                                        <p:cTn id="28" dur="500"/>
                                        <p:tgtEl>
                                          <p:spTgt spid="60"/>
                                        </p:tgtEl>
                                      </p:cBhvr>
                                    </p:animEffect>
                                  </p:childTnLst>
                                </p:cTn>
                              </p:par>
                              <p:par>
                                <p:cTn id="29" presetID="2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wipe(left)">
                                      <p:cBhvr>
                                        <p:cTn id="35" dur="500"/>
                                        <p:tgtEl>
                                          <p:spTgt spid="87"/>
                                        </p:tgtEl>
                                      </p:cBhvr>
                                    </p:animEffect>
                                  </p:childTnLst>
                                </p:cTn>
                              </p:par>
                              <p:par>
                                <p:cTn id="36" presetID="22" presetClass="entr" presetSubtype="8" fill="hold" nodeType="with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wipe(left)">
                                      <p:cBhvr>
                                        <p:cTn id="38" dur="500"/>
                                        <p:tgtEl>
                                          <p:spTgt spid="88"/>
                                        </p:tgtEl>
                                      </p:cBhvr>
                                    </p:animEffect>
                                  </p:childTnLst>
                                </p:cTn>
                              </p:par>
                              <p:par>
                                <p:cTn id="39" presetID="22" presetClass="entr" presetSubtype="8" fill="hold" nodeType="withEffect">
                                  <p:stCondLst>
                                    <p:cond delay="0"/>
                                  </p:stCondLst>
                                  <p:childTnLst>
                                    <p:set>
                                      <p:cBhvr>
                                        <p:cTn id="40" dur="1" fill="hold">
                                          <p:stCondLst>
                                            <p:cond delay="0"/>
                                          </p:stCondLst>
                                        </p:cTn>
                                        <p:tgtEl>
                                          <p:spTgt spid="89"/>
                                        </p:tgtEl>
                                        <p:attrNameLst>
                                          <p:attrName>style.visibility</p:attrName>
                                        </p:attrNameLst>
                                      </p:cBhvr>
                                      <p:to>
                                        <p:strVal val="visible"/>
                                      </p:to>
                                    </p:set>
                                    <p:animEffect transition="in" filter="wipe(left)">
                                      <p:cBhvr>
                                        <p:cTn id="41" dur="500"/>
                                        <p:tgtEl>
                                          <p:spTgt spid="89"/>
                                        </p:tgtEl>
                                      </p:cBhvr>
                                    </p:animEffec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148"/>
                                        </p:tgtEl>
                                        <p:attrNameLst>
                                          <p:attrName>style.visibility</p:attrName>
                                        </p:attrNameLst>
                                      </p:cBhvr>
                                      <p:to>
                                        <p:strVal val="visible"/>
                                      </p:to>
                                    </p:set>
                                  </p:childTnLst>
                                </p:cTn>
                              </p:par>
                            </p:childTnLst>
                          </p:cTn>
                        </p:par>
                        <p:par>
                          <p:cTn id="45" fill="hold">
                            <p:stCondLst>
                              <p:cond delay="1000"/>
                            </p:stCondLst>
                            <p:childTnLst>
                              <p:par>
                                <p:cTn id="46" presetID="22" presetClass="entr" presetSubtype="1" fill="hold" nodeType="afterEffect">
                                  <p:stCondLst>
                                    <p:cond delay="0"/>
                                  </p:stCondLst>
                                  <p:childTnLst>
                                    <p:set>
                                      <p:cBhvr>
                                        <p:cTn id="47" dur="1" fill="hold">
                                          <p:stCondLst>
                                            <p:cond delay="0"/>
                                          </p:stCondLst>
                                        </p:cTn>
                                        <p:tgtEl>
                                          <p:spTgt spid="109"/>
                                        </p:tgtEl>
                                        <p:attrNameLst>
                                          <p:attrName>style.visibility</p:attrName>
                                        </p:attrNameLst>
                                      </p:cBhvr>
                                      <p:to>
                                        <p:strVal val="visible"/>
                                      </p:to>
                                    </p:set>
                                    <p:animEffect transition="in" filter="wipe(up)">
                                      <p:cBhvr>
                                        <p:cTn id="48" dur="500"/>
                                        <p:tgtEl>
                                          <p:spTgt spid="109"/>
                                        </p:tgtEl>
                                      </p:cBhvr>
                                    </p:animEffect>
                                  </p:childTnLst>
                                </p:cTn>
                              </p:par>
                              <p:par>
                                <p:cTn id="49" presetID="22" presetClass="entr" presetSubtype="1" fill="hold" nodeType="withEffect">
                                  <p:stCondLst>
                                    <p:cond delay="0"/>
                                  </p:stCondLst>
                                  <p:childTnLst>
                                    <p:set>
                                      <p:cBhvr>
                                        <p:cTn id="50" dur="1" fill="hold">
                                          <p:stCondLst>
                                            <p:cond delay="0"/>
                                          </p:stCondLst>
                                        </p:cTn>
                                        <p:tgtEl>
                                          <p:spTgt spid="112"/>
                                        </p:tgtEl>
                                        <p:attrNameLst>
                                          <p:attrName>style.visibility</p:attrName>
                                        </p:attrNameLst>
                                      </p:cBhvr>
                                      <p:to>
                                        <p:strVal val="visible"/>
                                      </p:to>
                                    </p:set>
                                    <p:animEffect transition="in" filter="wipe(up)">
                                      <p:cBhvr>
                                        <p:cTn id="51" dur="500"/>
                                        <p:tgtEl>
                                          <p:spTgt spid="112"/>
                                        </p:tgtEl>
                                      </p:cBhvr>
                                    </p:animEffect>
                                  </p:childTnLst>
                                </p:cTn>
                              </p:par>
                              <p:par>
                                <p:cTn id="52" presetID="22" presetClass="entr" presetSubtype="1" fill="hold" nodeType="withEffect">
                                  <p:stCondLst>
                                    <p:cond delay="0"/>
                                  </p:stCondLst>
                                  <p:childTnLst>
                                    <p:set>
                                      <p:cBhvr>
                                        <p:cTn id="53" dur="1" fill="hold">
                                          <p:stCondLst>
                                            <p:cond delay="0"/>
                                          </p:stCondLst>
                                        </p:cTn>
                                        <p:tgtEl>
                                          <p:spTgt spid="114"/>
                                        </p:tgtEl>
                                        <p:attrNameLst>
                                          <p:attrName>style.visibility</p:attrName>
                                        </p:attrNameLst>
                                      </p:cBhvr>
                                      <p:to>
                                        <p:strVal val="visible"/>
                                      </p:to>
                                    </p:set>
                                    <p:animEffect transition="in" filter="wipe(up)">
                                      <p:cBhvr>
                                        <p:cTn id="54" dur="500"/>
                                        <p:tgtEl>
                                          <p:spTgt spid="114"/>
                                        </p:tgtEl>
                                      </p:cBhvr>
                                    </p:animEffect>
                                  </p:childTnLst>
                                </p:cTn>
                              </p:par>
                            </p:childTnLst>
                          </p:cTn>
                        </p:par>
                        <p:par>
                          <p:cTn id="55" fill="hold">
                            <p:stCondLst>
                              <p:cond delay="1500"/>
                            </p:stCondLst>
                            <p:childTnLst>
                              <p:par>
                                <p:cTn id="56" presetID="1" presetClass="entr" presetSubtype="0" fill="hold" grpId="0" nodeType="afterEffect">
                                  <p:stCondLst>
                                    <p:cond delay="0"/>
                                  </p:stCondLst>
                                  <p:childTnLst>
                                    <p:set>
                                      <p:cBhvr>
                                        <p:cTn id="57" dur="1" fill="hold">
                                          <p:stCondLst>
                                            <p:cond delay="0"/>
                                          </p:stCondLst>
                                        </p:cTn>
                                        <p:tgtEl>
                                          <p:spTgt spid="11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up)">
                                      <p:cBhvr>
                                        <p:cTn id="62" dur="500"/>
                                        <p:tgtEl>
                                          <p:spTgt spid="34"/>
                                        </p:tgtEl>
                                      </p:cBhvr>
                                    </p:animEffect>
                                  </p:childTnLst>
                                </p:cTn>
                              </p:par>
                              <p:par>
                                <p:cTn id="63" presetID="22" presetClass="entr" presetSubtype="1" fill="hold"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up)">
                                      <p:cBhvr>
                                        <p:cTn id="65" dur="500"/>
                                        <p:tgtEl>
                                          <p:spTgt spid="13"/>
                                        </p:tgtEl>
                                      </p:cBhvr>
                                    </p:animEffect>
                                  </p:childTnLst>
                                </p:cTn>
                              </p:par>
                            </p:childTnLst>
                          </p:cTn>
                        </p:par>
                        <p:par>
                          <p:cTn id="66" fill="hold">
                            <p:stCondLst>
                              <p:cond delay="500"/>
                            </p:stCondLst>
                            <p:childTnLst>
                              <p:par>
                                <p:cTn id="67" presetID="1" presetClass="entr" presetSubtype="0" fill="hold" grpId="0" nodeType="afterEffect">
                                  <p:stCondLst>
                                    <p:cond delay="0"/>
                                  </p:stCondLst>
                                  <p:childTnLst>
                                    <p:set>
                                      <p:cBhvr>
                                        <p:cTn id="68" dur="1" fill="hold">
                                          <p:stCondLst>
                                            <p:cond delay="0"/>
                                          </p:stCondLst>
                                        </p:cTn>
                                        <p:tgtEl>
                                          <p:spTgt spid="149"/>
                                        </p:tgtEl>
                                        <p:attrNameLst>
                                          <p:attrName>style.visibility</p:attrName>
                                        </p:attrNameLst>
                                      </p:cBhvr>
                                      <p:to>
                                        <p:strVal val="visible"/>
                                      </p:to>
                                    </p:set>
                                  </p:childTnLst>
                                </p:cTn>
                              </p:par>
                            </p:childTnLst>
                          </p:cTn>
                        </p:par>
                        <p:par>
                          <p:cTn id="69" fill="hold">
                            <p:stCondLst>
                              <p:cond delay="500"/>
                            </p:stCondLst>
                            <p:childTnLst>
                              <p:par>
                                <p:cTn id="70" presetID="1" presetClass="entr" presetSubtype="0" fill="hold" grpId="0" nodeType="afterEffect">
                                  <p:stCondLst>
                                    <p:cond delay="0"/>
                                  </p:stCondLst>
                                  <p:childTnLst>
                                    <p:set>
                                      <p:cBhvr>
                                        <p:cTn id="71" dur="1" fill="hold">
                                          <p:stCondLst>
                                            <p:cond delay="0"/>
                                          </p:stCondLst>
                                        </p:cTn>
                                        <p:tgtEl>
                                          <p:spTgt spid="15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53"/>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83"/>
                                        </p:tgtEl>
                                        <p:attrNameLst>
                                          <p:attrName>style.visibility</p:attrName>
                                        </p:attrNameLst>
                                      </p:cBhvr>
                                      <p:to>
                                        <p:strVal val="visible"/>
                                      </p:to>
                                    </p:set>
                                    <p:animEffect transition="in" filter="wipe(down)">
                                      <p:cBhvr>
                                        <p:cTn id="78" dur="500"/>
                                        <p:tgtEl>
                                          <p:spTgt spid="83"/>
                                        </p:tgtEl>
                                      </p:cBhvr>
                                    </p:animEffect>
                                  </p:childTnLst>
                                </p:cTn>
                              </p:par>
                              <p:par>
                                <p:cTn id="79" presetID="22" presetClass="entr" presetSubtype="1" fill="hold" nodeType="withEffect">
                                  <p:stCondLst>
                                    <p:cond delay="0"/>
                                  </p:stCondLst>
                                  <p:childTnLst>
                                    <p:set>
                                      <p:cBhvr>
                                        <p:cTn id="80" dur="1" fill="hold">
                                          <p:stCondLst>
                                            <p:cond delay="0"/>
                                          </p:stCondLst>
                                        </p:cTn>
                                        <p:tgtEl>
                                          <p:spTgt spid="106"/>
                                        </p:tgtEl>
                                        <p:attrNameLst>
                                          <p:attrName>style.visibility</p:attrName>
                                        </p:attrNameLst>
                                      </p:cBhvr>
                                      <p:to>
                                        <p:strVal val="visible"/>
                                      </p:to>
                                    </p:set>
                                    <p:animEffect transition="in" filter="wipe(up)">
                                      <p:cBhvr>
                                        <p:cTn id="81" dur="500"/>
                                        <p:tgtEl>
                                          <p:spTgt spid="106"/>
                                        </p:tgtEl>
                                      </p:cBhvr>
                                    </p:animEffect>
                                  </p:childTnLst>
                                </p:cTn>
                              </p:par>
                            </p:childTnLst>
                          </p:cTn>
                        </p:par>
                        <p:par>
                          <p:cTn id="82" fill="hold">
                            <p:stCondLst>
                              <p:cond delay="500"/>
                            </p:stCondLst>
                            <p:childTnLst>
                              <p:par>
                                <p:cTn id="83" presetID="22" presetClass="entr" presetSubtype="4" fill="hold" nodeType="afterEffect">
                                  <p:stCondLst>
                                    <p:cond delay="0"/>
                                  </p:stCondLst>
                                  <p:childTnLst>
                                    <p:set>
                                      <p:cBhvr>
                                        <p:cTn id="84" dur="1" fill="hold">
                                          <p:stCondLst>
                                            <p:cond delay="0"/>
                                          </p:stCondLst>
                                        </p:cTn>
                                        <p:tgtEl>
                                          <p:spTgt spid="126"/>
                                        </p:tgtEl>
                                        <p:attrNameLst>
                                          <p:attrName>style.visibility</p:attrName>
                                        </p:attrNameLst>
                                      </p:cBhvr>
                                      <p:to>
                                        <p:strVal val="visible"/>
                                      </p:to>
                                    </p:set>
                                    <p:animEffect transition="in" filter="wipe(down)">
                                      <p:cBhvr>
                                        <p:cTn id="85" dur="500"/>
                                        <p:tgtEl>
                                          <p:spTgt spid="126"/>
                                        </p:tgtEl>
                                      </p:cBhvr>
                                    </p:animEffect>
                                  </p:childTnLst>
                                </p:cTn>
                              </p:par>
                              <p:par>
                                <p:cTn id="86" presetID="22" presetClass="entr" presetSubtype="4" fill="hold" nodeType="withEffect">
                                  <p:stCondLst>
                                    <p:cond delay="0"/>
                                  </p:stCondLst>
                                  <p:childTnLst>
                                    <p:set>
                                      <p:cBhvr>
                                        <p:cTn id="87" dur="1" fill="hold">
                                          <p:stCondLst>
                                            <p:cond delay="0"/>
                                          </p:stCondLst>
                                        </p:cTn>
                                        <p:tgtEl>
                                          <p:spTgt spid="132"/>
                                        </p:tgtEl>
                                        <p:attrNameLst>
                                          <p:attrName>style.visibility</p:attrName>
                                        </p:attrNameLst>
                                      </p:cBhvr>
                                      <p:to>
                                        <p:strVal val="visible"/>
                                      </p:to>
                                    </p:set>
                                    <p:animEffect transition="in" filter="wipe(down)">
                                      <p:cBhvr>
                                        <p:cTn id="88" dur="500"/>
                                        <p:tgtEl>
                                          <p:spTgt spid="132"/>
                                        </p:tgtEl>
                                      </p:cBhvr>
                                    </p:animEffect>
                                  </p:childTnLst>
                                </p:cTn>
                              </p:par>
                            </p:childTnLst>
                          </p:cTn>
                        </p:par>
                        <p:par>
                          <p:cTn id="89" fill="hold">
                            <p:stCondLst>
                              <p:cond delay="1000"/>
                            </p:stCondLst>
                            <p:childTnLst>
                              <p:par>
                                <p:cTn id="90" presetID="1" presetClass="entr" presetSubtype="0" fill="hold" grpId="0" nodeType="afterEffect">
                                  <p:stCondLst>
                                    <p:cond delay="0"/>
                                  </p:stCondLst>
                                  <p:childTnLst>
                                    <p:set>
                                      <p:cBhvr>
                                        <p:cTn id="91" dur="1" fill="hold">
                                          <p:stCondLst>
                                            <p:cond delay="0"/>
                                          </p:stCondLst>
                                        </p:cTn>
                                        <p:tgtEl>
                                          <p:spTgt spid="151"/>
                                        </p:tgtEl>
                                        <p:attrNameLst>
                                          <p:attrName>style.visibility</p:attrName>
                                        </p:attrNameLst>
                                      </p:cBhvr>
                                      <p:to>
                                        <p:strVal val="visible"/>
                                      </p:to>
                                    </p:set>
                                  </p:childTnLst>
                                </p:cTn>
                              </p:par>
                              <p:par>
                                <p:cTn id="92" presetID="1" presetClass="entr" presetSubtype="0" fill="hold" grpId="1" nodeType="withEffect">
                                  <p:stCondLst>
                                    <p:cond delay="0"/>
                                  </p:stCondLst>
                                  <p:childTnLst>
                                    <p:set>
                                      <p:cBhvr>
                                        <p:cTn id="93" dur="1" fill="hold">
                                          <p:stCondLst>
                                            <p:cond delay="0"/>
                                          </p:stCondLst>
                                        </p:cTn>
                                        <p:tgtEl>
                                          <p:spTgt spid="151"/>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nodeType="clickEffect">
                                  <p:stCondLst>
                                    <p:cond delay="0"/>
                                  </p:stCondLst>
                                  <p:childTnLst>
                                    <p:set>
                                      <p:cBhvr>
                                        <p:cTn id="97" dur="1" fill="hold">
                                          <p:stCondLst>
                                            <p:cond delay="0"/>
                                          </p:stCondLst>
                                        </p:cTn>
                                        <p:tgtEl>
                                          <p:spTgt spid="133"/>
                                        </p:tgtEl>
                                        <p:attrNameLst>
                                          <p:attrName>style.visibility</p:attrName>
                                        </p:attrNameLst>
                                      </p:cBhvr>
                                      <p:to>
                                        <p:strVal val="visible"/>
                                      </p:to>
                                    </p:set>
                                    <p:animEffect transition="in" filter="wipe(down)">
                                      <p:cBhvr>
                                        <p:cTn id="98" dur="500"/>
                                        <p:tgtEl>
                                          <p:spTgt spid="133"/>
                                        </p:tgtEl>
                                      </p:cBhvr>
                                    </p:animEffect>
                                  </p:childTnLst>
                                </p:cTn>
                              </p:par>
                              <p:par>
                                <p:cTn id="99" presetID="22" presetClass="entr" presetSubtype="4" fill="hold" nodeType="withEffect">
                                  <p:stCondLst>
                                    <p:cond delay="0"/>
                                  </p:stCondLst>
                                  <p:childTnLst>
                                    <p:set>
                                      <p:cBhvr>
                                        <p:cTn id="100" dur="1" fill="hold">
                                          <p:stCondLst>
                                            <p:cond delay="0"/>
                                          </p:stCondLst>
                                        </p:cTn>
                                        <p:tgtEl>
                                          <p:spTgt spid="135"/>
                                        </p:tgtEl>
                                        <p:attrNameLst>
                                          <p:attrName>style.visibility</p:attrName>
                                        </p:attrNameLst>
                                      </p:cBhvr>
                                      <p:to>
                                        <p:strVal val="visible"/>
                                      </p:to>
                                    </p:set>
                                    <p:animEffect transition="in" filter="wipe(down)">
                                      <p:cBhvr>
                                        <p:cTn id="101" dur="500"/>
                                        <p:tgtEl>
                                          <p:spTgt spid="135"/>
                                        </p:tgtEl>
                                      </p:cBhvr>
                                    </p:animEffect>
                                  </p:childTnLst>
                                </p:cTn>
                              </p:par>
                              <p:par>
                                <p:cTn id="102" presetID="22" presetClass="entr" presetSubtype="4" fill="hold" nodeType="with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wipe(down)">
                                      <p:cBhvr>
                                        <p:cTn id="104" dur="500"/>
                                        <p:tgtEl>
                                          <p:spTgt spid="25"/>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143"/>
                                        </p:tgtEl>
                                        <p:attrNameLst>
                                          <p:attrName>style.visibility</p:attrName>
                                        </p:attrNameLst>
                                      </p:cBhvr>
                                      <p:to>
                                        <p:strVal val="visible"/>
                                      </p:to>
                                    </p:set>
                                    <p:animEffect transition="in" filter="wipe(down)">
                                      <p:cBhvr>
                                        <p:cTn id="107" dur="500"/>
                                        <p:tgtEl>
                                          <p:spTgt spid="143"/>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nodeType="clickEffect">
                                  <p:stCondLst>
                                    <p:cond delay="0"/>
                                  </p:stCondLst>
                                  <p:childTnLst>
                                    <p:set>
                                      <p:cBhvr>
                                        <p:cTn id="111" dur="1" fill="hold">
                                          <p:stCondLst>
                                            <p:cond delay="0"/>
                                          </p:stCondLst>
                                        </p:cTn>
                                        <p:tgtEl>
                                          <p:spTgt spid="137"/>
                                        </p:tgtEl>
                                        <p:attrNameLst>
                                          <p:attrName>style.visibility</p:attrName>
                                        </p:attrNameLst>
                                      </p:cBhvr>
                                      <p:to>
                                        <p:strVal val="visible"/>
                                      </p:to>
                                    </p:set>
                                    <p:animEffect transition="in" filter="wipe(up)">
                                      <p:cBhvr>
                                        <p:cTn id="112" dur="500"/>
                                        <p:tgtEl>
                                          <p:spTgt spid="137"/>
                                        </p:tgtEl>
                                      </p:cBhvr>
                                    </p:animEffect>
                                  </p:childTnLst>
                                </p:cTn>
                              </p:par>
                              <p:par>
                                <p:cTn id="113" presetID="22" presetClass="entr" presetSubtype="1" fill="hold" nodeType="withEffect">
                                  <p:stCondLst>
                                    <p:cond delay="0"/>
                                  </p:stCondLst>
                                  <p:childTnLst>
                                    <p:set>
                                      <p:cBhvr>
                                        <p:cTn id="114" dur="1" fill="hold">
                                          <p:stCondLst>
                                            <p:cond delay="0"/>
                                          </p:stCondLst>
                                        </p:cTn>
                                        <p:tgtEl>
                                          <p:spTgt spid="19"/>
                                        </p:tgtEl>
                                        <p:attrNameLst>
                                          <p:attrName>style.visibility</p:attrName>
                                        </p:attrNameLst>
                                      </p:cBhvr>
                                      <p:to>
                                        <p:strVal val="visible"/>
                                      </p:to>
                                    </p:set>
                                    <p:animEffect transition="in" filter="wipe(up)">
                                      <p:cBhvr>
                                        <p:cTn id="115" dur="500"/>
                                        <p:tgtEl>
                                          <p:spTgt spid="19"/>
                                        </p:tgtEl>
                                      </p:cBhvr>
                                    </p:animEffect>
                                  </p:childTnLst>
                                </p:cTn>
                              </p:par>
                              <p:par>
                                <p:cTn id="116" presetID="22" presetClass="entr" presetSubtype="1" fill="hold" nodeType="withEffect">
                                  <p:stCondLst>
                                    <p:cond delay="0"/>
                                  </p:stCondLst>
                                  <p:childTnLst>
                                    <p:set>
                                      <p:cBhvr>
                                        <p:cTn id="117" dur="1" fill="hold">
                                          <p:stCondLst>
                                            <p:cond delay="0"/>
                                          </p:stCondLst>
                                        </p:cTn>
                                        <p:tgtEl>
                                          <p:spTgt spid="139"/>
                                        </p:tgtEl>
                                        <p:attrNameLst>
                                          <p:attrName>style.visibility</p:attrName>
                                        </p:attrNameLst>
                                      </p:cBhvr>
                                      <p:to>
                                        <p:strVal val="visible"/>
                                      </p:to>
                                    </p:set>
                                    <p:animEffect transition="in" filter="wipe(up)">
                                      <p:cBhvr>
                                        <p:cTn id="118" dur="500"/>
                                        <p:tgtEl>
                                          <p:spTgt spid="139"/>
                                        </p:tgtEl>
                                      </p:cBhvr>
                                    </p:animEffect>
                                  </p:childTnLst>
                                </p:cTn>
                              </p:par>
                              <p:par>
                                <p:cTn id="119" presetID="22" presetClass="entr" presetSubtype="1" fill="hold" grpId="0" nodeType="withEffect">
                                  <p:stCondLst>
                                    <p:cond delay="0"/>
                                  </p:stCondLst>
                                  <p:childTnLst>
                                    <p:set>
                                      <p:cBhvr>
                                        <p:cTn id="120" dur="1" fill="hold">
                                          <p:stCondLst>
                                            <p:cond delay="0"/>
                                          </p:stCondLst>
                                        </p:cTn>
                                        <p:tgtEl>
                                          <p:spTgt spid="144"/>
                                        </p:tgtEl>
                                        <p:attrNameLst>
                                          <p:attrName>style.visibility</p:attrName>
                                        </p:attrNameLst>
                                      </p:cBhvr>
                                      <p:to>
                                        <p:strVal val="visible"/>
                                      </p:to>
                                    </p:set>
                                    <p:animEffect transition="in" filter="wipe(up)">
                                      <p:cBhvr>
                                        <p:cTn id="121" dur="500"/>
                                        <p:tgtEl>
                                          <p:spTgt spid="144"/>
                                        </p:tgtEl>
                                      </p:cBhvr>
                                    </p:animEffect>
                                  </p:childTnLst>
                                </p:cTn>
                              </p:par>
                            </p:childTnLst>
                          </p:cTn>
                        </p:par>
                      </p:childTnLst>
                    </p:cTn>
                  </p:par>
                  <p:par>
                    <p:cTn id="122" fill="hold">
                      <p:stCondLst>
                        <p:cond delay="indefinite"/>
                      </p:stCondLst>
                      <p:childTnLst>
                        <p:par>
                          <p:cTn id="123" fill="hold">
                            <p:stCondLst>
                              <p:cond delay="0"/>
                            </p:stCondLst>
                            <p:childTnLst>
                              <p:par>
                                <p:cTn id="124" presetID="3" presetClass="entr" presetSubtype="10" fill="hold" nodeType="clickEffect">
                                  <p:stCondLst>
                                    <p:cond delay="0"/>
                                  </p:stCondLst>
                                  <p:childTnLst>
                                    <p:set>
                                      <p:cBhvr>
                                        <p:cTn id="125" dur="1" fill="hold">
                                          <p:stCondLst>
                                            <p:cond delay="0"/>
                                          </p:stCondLst>
                                        </p:cTn>
                                        <p:tgtEl>
                                          <p:spTgt spid="12"/>
                                        </p:tgtEl>
                                        <p:attrNameLst>
                                          <p:attrName>style.visibility</p:attrName>
                                        </p:attrNameLst>
                                      </p:cBhvr>
                                      <p:to>
                                        <p:strVal val="visible"/>
                                      </p:to>
                                    </p:set>
                                    <p:animEffect transition="in" filter="blinds(horizontal)">
                                      <p:cBhvr>
                                        <p:cTn id="1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16" grpId="0"/>
      <p:bldP spid="143" grpId="0"/>
      <p:bldP spid="144" grpId="0"/>
      <p:bldP spid="146" grpId="0" animBg="1"/>
      <p:bldP spid="148" grpId="0" animBg="1"/>
      <p:bldP spid="149" grpId="0" animBg="1"/>
      <p:bldP spid="150" grpId="0"/>
      <p:bldP spid="151" grpId="0"/>
      <p:bldP spid="151" grpId="1"/>
      <p:bldP spid="15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t>Evaluation</a:t>
            </a:r>
            <a:endParaRPr lang="en-US" sz="3600"/>
          </a:p>
        </p:txBody>
      </p:sp>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636317" y="1212545"/>
            <a:ext cx="11808821" cy="5556233"/>
          </a:xfrm>
        </p:spPr>
        <p:txBody>
          <a:bodyPr vert="horz" lIns="91440" tIns="45720" rIns="91440" bIns="45720" rtlCol="0" anchor="t">
            <a:noAutofit/>
          </a:bodyPr>
          <a:lstStyle/>
          <a:p>
            <a:pPr>
              <a:spcAft>
                <a:spcPts val="2000"/>
              </a:spcAft>
            </a:pPr>
            <a:r>
              <a:rPr lang="en-US" altLang="zh-CN" sz="2400" dirty="0"/>
              <a:t>3 baselines:</a:t>
            </a:r>
            <a:r>
              <a:rPr lang="zh-CN" altLang="en-US" sz="2400" dirty="0"/>
              <a:t> </a:t>
            </a:r>
            <a:r>
              <a:rPr lang="en-US" altLang="zh-CN" sz="2400" dirty="0"/>
              <a:t>Multi-</a:t>
            </a:r>
            <a:r>
              <a:rPr lang="en-US" altLang="zh-CN" sz="2400" dirty="0" err="1"/>
              <a:t>Paxos</a:t>
            </a:r>
            <a:r>
              <a:rPr lang="en-US" altLang="zh-CN" sz="2400" dirty="0"/>
              <a:t>,</a:t>
            </a:r>
            <a:r>
              <a:rPr lang="zh-CN" altLang="en-US" sz="2400" dirty="0"/>
              <a:t> </a:t>
            </a:r>
            <a:r>
              <a:rPr lang="en-US" altLang="zh-CN" sz="2400" dirty="0"/>
              <a:t>Fast</a:t>
            </a:r>
            <a:r>
              <a:rPr lang="zh-CN" altLang="en-US" sz="2400" dirty="0"/>
              <a:t> </a:t>
            </a:r>
            <a:r>
              <a:rPr lang="en-US" altLang="zh-CN" sz="2400" dirty="0" err="1"/>
              <a:t>Paxos</a:t>
            </a:r>
            <a:r>
              <a:rPr lang="en-US" altLang="zh-CN" sz="2400" dirty="0"/>
              <a:t>,</a:t>
            </a:r>
            <a:r>
              <a:rPr lang="zh-CN" altLang="en-US" sz="2400" dirty="0"/>
              <a:t> </a:t>
            </a:r>
            <a:r>
              <a:rPr lang="en-US" altLang="zh-CN" sz="2400" dirty="0"/>
              <a:t>Raft (ATC 14)</a:t>
            </a:r>
          </a:p>
          <a:p>
            <a:pPr>
              <a:spcAft>
                <a:spcPts val="1500"/>
              </a:spcAft>
            </a:pPr>
            <a:r>
              <a:rPr lang="en-US" altLang="zh-CN" sz="2400" dirty="0"/>
              <a:t>Workload: each</a:t>
            </a:r>
            <a:r>
              <a:rPr lang="zh-CN" altLang="en-US" sz="2400" dirty="0"/>
              <a:t> </a:t>
            </a:r>
            <a:r>
              <a:rPr lang="en-US" altLang="zh-CN" sz="2400" dirty="0"/>
              <a:t>client</a:t>
            </a:r>
            <a:r>
              <a:rPr lang="zh-CN" altLang="en-US" sz="2400" dirty="0"/>
              <a:t> </a:t>
            </a:r>
            <a:r>
              <a:rPr lang="en-US" altLang="zh-CN" sz="2400" dirty="0"/>
              <a:t>maintains</a:t>
            </a:r>
            <a:r>
              <a:rPr lang="zh-CN" altLang="en-US" sz="2400" dirty="0"/>
              <a:t> </a:t>
            </a:r>
            <a:r>
              <a:rPr lang="en-US" altLang="zh-CN" sz="2400" dirty="0"/>
              <a:t>1</a:t>
            </a:r>
            <a:r>
              <a:rPr lang="zh-CN" altLang="en-US" sz="2400" dirty="0"/>
              <a:t> </a:t>
            </a:r>
            <a:r>
              <a:rPr lang="en-US" altLang="zh-CN" sz="2400" dirty="0"/>
              <a:t>outstanding</a:t>
            </a:r>
            <a:r>
              <a:rPr lang="zh-CN" altLang="en-US" sz="2400" dirty="0"/>
              <a:t> </a:t>
            </a:r>
            <a:r>
              <a:rPr lang="en-US" altLang="zh-CN" sz="2400" dirty="0"/>
              <a:t>request, vary number of clients</a:t>
            </a:r>
          </a:p>
          <a:p>
            <a:pPr lvl="1">
              <a:spcBef>
                <a:spcPts val="0"/>
              </a:spcBef>
              <a:spcAft>
                <a:spcPts val="1500"/>
              </a:spcAft>
            </a:pPr>
            <a:r>
              <a:rPr lang="en-US" altLang="zh-CN" sz="2000" dirty="0"/>
              <a:t>2</a:t>
            </a:r>
            <a:r>
              <a:rPr lang="zh-CN" altLang="en-US" sz="2000" dirty="0"/>
              <a:t> </a:t>
            </a:r>
            <a:r>
              <a:rPr lang="en-US" altLang="zh-CN" sz="2000" dirty="0"/>
              <a:t>versions</a:t>
            </a:r>
            <a:r>
              <a:rPr lang="zh-CN" altLang="en-US" sz="2000" dirty="0"/>
              <a:t> </a:t>
            </a:r>
            <a:r>
              <a:rPr lang="en-US" altLang="zh-CN" sz="2000" dirty="0"/>
              <a:t>of</a:t>
            </a:r>
            <a:r>
              <a:rPr lang="zh-CN" altLang="en-US" sz="2000" dirty="0"/>
              <a:t> </a:t>
            </a:r>
            <a:r>
              <a:rPr lang="en-US" altLang="zh-CN" sz="2000" dirty="0" err="1"/>
              <a:t>Nezha</a:t>
            </a:r>
            <a:r>
              <a:rPr lang="en-US" altLang="zh-CN" sz="2000" dirty="0"/>
              <a:t>: </a:t>
            </a:r>
            <a:r>
              <a:rPr lang="en-US" altLang="zh-CN" sz="2000" dirty="0" err="1"/>
              <a:t>Nezha</a:t>
            </a:r>
            <a:r>
              <a:rPr lang="en-US" altLang="zh-CN" sz="2000" dirty="0"/>
              <a:t>-Proxy</a:t>
            </a:r>
            <a:r>
              <a:rPr lang="zh-CN" altLang="en-US" sz="2000" dirty="0"/>
              <a:t> </a:t>
            </a:r>
            <a:r>
              <a:rPr lang="en-US" altLang="zh-CN" sz="2000" dirty="0"/>
              <a:t>and</a:t>
            </a:r>
            <a:r>
              <a:rPr lang="zh-CN" altLang="en-US" sz="2000" dirty="0"/>
              <a:t> </a:t>
            </a:r>
            <a:r>
              <a:rPr lang="en-US" altLang="zh-CN" sz="2000" dirty="0" err="1"/>
              <a:t>Nezha</a:t>
            </a:r>
            <a:r>
              <a:rPr lang="en-US" altLang="zh-CN" sz="2000" dirty="0"/>
              <a:t>-Client</a:t>
            </a:r>
            <a:endParaRPr lang="en-US" altLang="zh-CN" sz="2400" dirty="0"/>
          </a:p>
          <a:p>
            <a:pPr>
              <a:spcAft>
                <a:spcPts val="2000"/>
              </a:spcAft>
            </a:pPr>
            <a:r>
              <a:rPr lang="en-US" altLang="zh-CN" sz="2400" dirty="0"/>
              <a:t>All</a:t>
            </a:r>
            <a:r>
              <a:rPr lang="zh-CN" altLang="en-US" sz="2400" dirty="0"/>
              <a:t> </a:t>
            </a:r>
            <a:r>
              <a:rPr lang="en-US" altLang="zh-CN" sz="2400" dirty="0"/>
              <a:t>experiments</a:t>
            </a:r>
            <a:r>
              <a:rPr lang="zh-CN" altLang="en-US" sz="2400" dirty="0"/>
              <a:t> </a:t>
            </a:r>
            <a:r>
              <a:rPr lang="en-US" altLang="zh-CN" sz="2400" dirty="0"/>
              <a:t>are</a:t>
            </a:r>
            <a:r>
              <a:rPr lang="zh-CN" altLang="en-US" sz="2400" dirty="0"/>
              <a:t> </a:t>
            </a:r>
            <a:r>
              <a:rPr lang="en-US" altLang="zh-CN" sz="2400" dirty="0"/>
              <a:t>conducted</a:t>
            </a:r>
            <a:r>
              <a:rPr lang="zh-CN" altLang="en-US" sz="2400" dirty="0"/>
              <a:t> </a:t>
            </a:r>
            <a:r>
              <a:rPr lang="en-US" altLang="zh-CN" sz="2400" dirty="0"/>
              <a:t>in</a:t>
            </a:r>
            <a:r>
              <a:rPr lang="zh-CN" altLang="en-US" sz="2400" dirty="0"/>
              <a:t> </a:t>
            </a:r>
            <a:r>
              <a:rPr lang="en-US" altLang="zh-CN" sz="2400" dirty="0"/>
              <a:t>Google</a:t>
            </a:r>
            <a:r>
              <a:rPr lang="zh-CN" altLang="en-US" sz="2400" dirty="0"/>
              <a:t> </a:t>
            </a:r>
            <a:r>
              <a:rPr lang="en-US" altLang="zh-CN" sz="2400" dirty="0"/>
              <a:t>Cloud (us-central-1a)</a:t>
            </a:r>
          </a:p>
          <a:p>
            <a:pPr lvl="1">
              <a:spcAft>
                <a:spcPts val="1000"/>
              </a:spcAft>
            </a:pPr>
            <a:r>
              <a:rPr lang="en-US" altLang="zh-CN" sz="1800" dirty="0"/>
              <a:t>3 Replicas:</a:t>
            </a:r>
            <a:r>
              <a:rPr lang="zh-CN" altLang="en-US" sz="1800" dirty="0"/>
              <a:t> </a:t>
            </a:r>
            <a:r>
              <a:rPr lang="en-US" altLang="zh-CN" sz="1800" dirty="0">
                <a:latin typeface="Courier New" panose="02070309020205020404" pitchFamily="49" charset="0"/>
                <a:cs typeface="Courier New" panose="02070309020205020404" pitchFamily="49" charset="0"/>
              </a:rPr>
              <a:t>n1-standard-16</a:t>
            </a:r>
            <a:r>
              <a:rPr lang="zh-CN" altLang="en-US" sz="1800" dirty="0"/>
              <a:t> </a:t>
            </a:r>
            <a:r>
              <a:rPr lang="en-US" altLang="zh-CN" sz="1800" dirty="0"/>
              <a:t>VMs</a:t>
            </a:r>
          </a:p>
          <a:p>
            <a:pPr lvl="1">
              <a:spcAft>
                <a:spcPts val="1000"/>
              </a:spcAft>
            </a:pPr>
            <a:r>
              <a:rPr lang="en-US" altLang="zh-CN" sz="1800" dirty="0"/>
              <a:t>Clients:</a:t>
            </a:r>
            <a:r>
              <a:rPr lang="zh-CN" altLang="en-US" sz="1800" dirty="0"/>
              <a:t> </a:t>
            </a:r>
            <a:r>
              <a:rPr lang="en-US" altLang="zh-CN" sz="1800" dirty="0">
                <a:latin typeface="Courier New" panose="02070309020205020404" pitchFamily="49" charset="0"/>
                <a:cs typeface="Courier New" panose="02070309020205020404" pitchFamily="49" charset="0"/>
              </a:rPr>
              <a:t>n1-standard-4</a:t>
            </a:r>
            <a:r>
              <a:rPr lang="zh-CN" altLang="en-US" sz="1800" dirty="0"/>
              <a:t> </a:t>
            </a:r>
            <a:r>
              <a:rPr lang="en-US" altLang="zh-CN" sz="1800" dirty="0"/>
              <a:t>VMs</a:t>
            </a:r>
          </a:p>
          <a:p>
            <a:pPr lvl="1">
              <a:spcAft>
                <a:spcPts val="1000"/>
              </a:spcAft>
            </a:pPr>
            <a:r>
              <a:rPr lang="en-US" altLang="zh-CN" sz="1800" dirty="0"/>
              <a:t>5 Proxies:</a:t>
            </a:r>
            <a:r>
              <a:rPr lang="zh-CN" altLang="en-US" sz="1800" dirty="0"/>
              <a:t> </a:t>
            </a:r>
            <a:r>
              <a:rPr lang="en-US" altLang="zh-CN" sz="1800" dirty="0">
                <a:latin typeface="Courier New" panose="02070309020205020404" pitchFamily="49" charset="0"/>
                <a:cs typeface="Courier New" panose="02070309020205020404" pitchFamily="49" charset="0"/>
              </a:rPr>
              <a:t>n1-standard-32</a:t>
            </a:r>
            <a:r>
              <a:rPr lang="zh-CN" altLang="en-US" sz="1800" dirty="0"/>
              <a:t> </a:t>
            </a:r>
            <a:r>
              <a:rPr lang="en-US" altLang="zh-CN" sz="1800" dirty="0"/>
              <a:t>VMs</a:t>
            </a:r>
            <a:r>
              <a:rPr lang="zh-CN" altLang="en-US" sz="1800" dirty="0"/>
              <a:t> </a:t>
            </a:r>
            <a:endParaRPr lang="en-US" altLang="zh-CN" sz="1800" dirty="0"/>
          </a:p>
          <a:p>
            <a:pPr>
              <a:spcAft>
                <a:spcPts val="1000"/>
              </a:spcAft>
            </a:pPr>
            <a:r>
              <a:rPr lang="en-US" altLang="zh-CN" sz="2200" dirty="0">
                <a:hlinkClick r:id="rId3"/>
              </a:rPr>
              <a:t>https://arxiv.org/pdf/2206.03285.pdf</a:t>
            </a:r>
            <a:r>
              <a:rPr lang="en-US" altLang="zh-CN" sz="2200" dirty="0"/>
              <a:t>  has more extensive evaluations with more baselines:  </a:t>
            </a:r>
            <a:r>
              <a:rPr lang="en-US" altLang="zh-CN" sz="2200" dirty="0" err="1"/>
              <a:t>NOPaxos</a:t>
            </a:r>
            <a:r>
              <a:rPr lang="en-US" altLang="zh-CN" sz="2200" dirty="0"/>
              <a:t> reimplemented in software (OSDI 16),</a:t>
            </a:r>
            <a:r>
              <a:rPr lang="zh-CN" altLang="en-US" sz="2200" dirty="0"/>
              <a:t> </a:t>
            </a:r>
            <a:r>
              <a:rPr lang="en-US" altLang="zh-CN" sz="2200" dirty="0"/>
              <a:t>TOQ (NSDI 21), Domino (</a:t>
            </a:r>
            <a:r>
              <a:rPr lang="en-US" altLang="zh-CN" sz="2200" dirty="0" err="1"/>
              <a:t>CoNext</a:t>
            </a:r>
            <a:r>
              <a:rPr lang="en-US" altLang="zh-CN" sz="2200" dirty="0"/>
              <a:t> 20) </a:t>
            </a:r>
          </a:p>
        </p:txBody>
      </p:sp>
      <p:sp>
        <p:nvSpPr>
          <p:cNvPr id="4" name="Slide Number Placeholder 3">
            <a:extLst>
              <a:ext uri="{FF2B5EF4-FFF2-40B4-BE49-F238E27FC236}">
                <a16:creationId xmlns:a16="http://schemas.microsoft.com/office/drawing/2014/main" id="{DAB63E88-6A3A-F303-4434-66AF8C9F55F0}"/>
              </a:ext>
            </a:extLst>
          </p:cNvPr>
          <p:cNvSpPr>
            <a:spLocks noGrp="1"/>
          </p:cNvSpPr>
          <p:nvPr>
            <p:ph type="sldNum" sz="quarter" idx="12"/>
          </p:nvPr>
        </p:nvSpPr>
        <p:spPr/>
        <p:txBody>
          <a:bodyPr/>
          <a:lstStyle/>
          <a:p>
            <a:fld id="{EA7EFB88-B2CB-3F42-A7FB-727E9E84A506}" type="slidenum">
              <a:rPr lang="en-US" smtClean="0"/>
              <a:t>15</a:t>
            </a:fld>
            <a:endParaRPr lang="en-US"/>
          </a:p>
        </p:txBody>
      </p:sp>
    </p:spTree>
    <p:extLst>
      <p:ext uri="{BB962C8B-B14F-4D97-AF65-F5344CB8AC3E}">
        <p14:creationId xmlns:p14="http://schemas.microsoft.com/office/powerpoint/2010/main" val="256195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75A53F1A-F520-2741-A9D0-253C38A2A2D9}"/>
              </a:ext>
            </a:extLst>
          </p:cNvPr>
          <p:cNvSpPr txBox="1">
            <a:spLocks/>
          </p:cNvSpPr>
          <p:nvPr/>
        </p:nvSpPr>
        <p:spPr>
          <a:xfrm>
            <a:off x="57560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a:t>Comparison to memory-based protocols (log is in memory)</a:t>
            </a:r>
            <a:endParaRPr lang="en-US" sz="3600" dirty="0"/>
          </a:p>
        </p:txBody>
      </p:sp>
      <p:sp>
        <p:nvSpPr>
          <p:cNvPr id="3" name="Slide Number Placeholder 2">
            <a:extLst>
              <a:ext uri="{FF2B5EF4-FFF2-40B4-BE49-F238E27FC236}">
                <a16:creationId xmlns:a16="http://schemas.microsoft.com/office/drawing/2014/main" id="{2A464468-8BE5-EB6A-0FBB-FA09CD192AB3}"/>
              </a:ext>
            </a:extLst>
          </p:cNvPr>
          <p:cNvSpPr>
            <a:spLocks noGrp="1"/>
          </p:cNvSpPr>
          <p:nvPr>
            <p:ph type="sldNum" sz="quarter" idx="12"/>
          </p:nvPr>
        </p:nvSpPr>
        <p:spPr/>
        <p:txBody>
          <a:bodyPr/>
          <a:lstStyle/>
          <a:p>
            <a:fld id="{EA7EFB88-B2CB-3F42-A7FB-727E9E84A506}" type="slidenum">
              <a:rPr lang="en-US" smtClean="0"/>
              <a:t>16</a:t>
            </a:fld>
            <a:endParaRPr lang="en-US"/>
          </a:p>
        </p:txBody>
      </p:sp>
      <p:sp>
        <p:nvSpPr>
          <p:cNvPr id="19" name="TextBox 18">
            <a:extLst>
              <a:ext uri="{FF2B5EF4-FFF2-40B4-BE49-F238E27FC236}">
                <a16:creationId xmlns:a16="http://schemas.microsoft.com/office/drawing/2014/main" id="{8ED15C82-F592-E632-AB14-B8689F8776FB}"/>
              </a:ext>
            </a:extLst>
          </p:cNvPr>
          <p:cNvSpPr txBox="1"/>
          <p:nvPr/>
        </p:nvSpPr>
        <p:spPr>
          <a:xfrm>
            <a:off x="319140" y="5669518"/>
            <a:ext cx="959965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err="1"/>
              <a:t>Nezha</a:t>
            </a:r>
            <a:r>
              <a:rPr lang="en-US" altLang="zh-CN" sz="2000" dirty="0"/>
              <a:t>-Proxy</a:t>
            </a:r>
            <a:r>
              <a:rPr lang="zh-CN" altLang="en-US" sz="2000" dirty="0"/>
              <a:t>  </a:t>
            </a:r>
            <a:r>
              <a:rPr lang="en-US" altLang="zh-CN" sz="2000"/>
              <a:t>vs.</a:t>
            </a:r>
            <a:r>
              <a:rPr lang="zh-CN" altLang="en-US" sz="2000"/>
              <a:t> </a:t>
            </a:r>
            <a:r>
              <a:rPr lang="en-US" altLang="zh-CN" sz="2000" dirty="0" err="1"/>
              <a:t>Nezha</a:t>
            </a:r>
            <a:r>
              <a:rPr lang="en-US" altLang="zh-CN" sz="2000" dirty="0"/>
              <a:t>-Client:</a:t>
            </a:r>
            <a:r>
              <a:rPr lang="zh-CN" altLang="en-US" sz="2000" dirty="0"/>
              <a:t>  </a:t>
            </a:r>
            <a:r>
              <a:rPr lang="en-US" altLang="zh-CN" sz="2000" dirty="0"/>
              <a:t>A proxy increases latency, but saves client CPU</a:t>
            </a:r>
            <a:endParaRPr lang="en-CN" sz="2000"/>
          </a:p>
        </p:txBody>
      </p:sp>
      <p:sp>
        <p:nvSpPr>
          <p:cNvPr id="20" name="TextBox 19">
            <a:extLst>
              <a:ext uri="{FF2B5EF4-FFF2-40B4-BE49-F238E27FC236}">
                <a16:creationId xmlns:a16="http://schemas.microsoft.com/office/drawing/2014/main" id="{05F42A1A-1AD9-0FDE-78D1-0867D0DC15D1}"/>
              </a:ext>
            </a:extLst>
          </p:cNvPr>
          <p:cNvSpPr txBox="1"/>
          <p:nvPr/>
        </p:nvSpPr>
        <p:spPr>
          <a:xfrm>
            <a:off x="319139" y="5301667"/>
            <a:ext cx="10566675"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err="1"/>
              <a:t>Nezha’s</a:t>
            </a:r>
            <a:r>
              <a:rPr lang="zh-CN" altLang="en-US" sz="2000"/>
              <a:t> </a:t>
            </a:r>
            <a:r>
              <a:rPr lang="en-US" altLang="zh-CN" sz="2000"/>
              <a:t>improves performance because of (1) reordering reduction + (2) reducing load on leader</a:t>
            </a:r>
            <a:r>
              <a:rPr lang="zh-CN" altLang="en-US" sz="2000"/>
              <a:t> </a:t>
            </a:r>
            <a:endParaRPr lang="en-US" altLang="zh-CN" sz="2000">
              <a:sym typeface="Wingdings" pitchFamily="2" charset="2"/>
            </a:endParaRPr>
          </a:p>
        </p:txBody>
      </p:sp>
      <p:graphicFrame>
        <p:nvGraphicFramePr>
          <p:cNvPr id="4" name="Chart 3">
            <a:extLst>
              <a:ext uri="{FF2B5EF4-FFF2-40B4-BE49-F238E27FC236}">
                <a16:creationId xmlns:a16="http://schemas.microsoft.com/office/drawing/2014/main" id="{347BE176-BE7B-2D42-A91F-31E620F38971}"/>
              </a:ext>
            </a:extLst>
          </p:cNvPr>
          <p:cNvGraphicFramePr>
            <a:graphicFrameLocks/>
          </p:cNvGraphicFramePr>
          <p:nvPr>
            <p:extLst>
              <p:ext uri="{D42A27DB-BD31-4B8C-83A1-F6EECF244321}">
                <p14:modId xmlns:p14="http://schemas.microsoft.com/office/powerpoint/2010/main" val="2099176511"/>
              </p:ext>
            </p:extLst>
          </p:nvPr>
        </p:nvGraphicFramePr>
        <p:xfrm>
          <a:off x="609600" y="685800"/>
          <a:ext cx="9599650" cy="46969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36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185F0F3-C382-3E4B-A5CA-8AED1FEDE47F}"/>
              </a:ext>
            </a:extLst>
          </p:cNvPr>
          <p:cNvSpPr>
            <a:spLocks noGrp="1"/>
          </p:cNvSpPr>
          <p:nvPr>
            <p:ph idx="1"/>
          </p:nvPr>
        </p:nvSpPr>
        <p:spPr>
          <a:xfrm>
            <a:off x="562986" y="967300"/>
            <a:ext cx="11019414" cy="1383027"/>
          </a:xfrm>
        </p:spPr>
        <p:txBody>
          <a:bodyPr vert="horz" lIns="91440" tIns="45720" rIns="91440" bIns="45720" rtlCol="0" anchor="t">
            <a:noAutofit/>
          </a:bodyPr>
          <a:lstStyle/>
          <a:p>
            <a:pPr>
              <a:lnSpc>
                <a:spcPct val="100000"/>
              </a:lnSpc>
              <a:spcBef>
                <a:spcPts val="0"/>
              </a:spcBef>
              <a:spcAft>
                <a:spcPts val="1500"/>
              </a:spcAft>
            </a:pPr>
            <a:r>
              <a:rPr lang="en-US" altLang="zh-CN" sz="2000"/>
              <a:t>We</a:t>
            </a:r>
            <a:r>
              <a:rPr lang="zh-CN" altLang="en-US" sz="2000"/>
              <a:t> </a:t>
            </a:r>
            <a:r>
              <a:rPr lang="en-US" altLang="zh-CN" sz="2000"/>
              <a:t>equip</a:t>
            </a:r>
            <a:r>
              <a:rPr lang="zh-CN" altLang="en-US" sz="2000"/>
              <a:t> </a:t>
            </a:r>
            <a:r>
              <a:rPr lang="en-US" altLang="zh-CN" sz="2000" err="1"/>
              <a:t>Nezha</a:t>
            </a:r>
            <a:r>
              <a:rPr lang="zh-CN" altLang="en-US" sz="2000"/>
              <a:t> </a:t>
            </a:r>
            <a:r>
              <a:rPr lang="en-US" altLang="zh-CN" sz="2000"/>
              <a:t>with</a:t>
            </a:r>
            <a:r>
              <a:rPr lang="zh-CN" altLang="en-US" sz="2000"/>
              <a:t> </a:t>
            </a:r>
            <a:r>
              <a:rPr lang="en-US" altLang="zh-CN" sz="2000"/>
              <a:t>disk</a:t>
            </a:r>
            <a:r>
              <a:rPr lang="zh-CN" altLang="en-US" sz="2000"/>
              <a:t> </a:t>
            </a:r>
            <a:r>
              <a:rPr lang="en-US" altLang="zh-CN" sz="2000"/>
              <a:t>persistence</a:t>
            </a:r>
            <a:r>
              <a:rPr lang="zh-CN" altLang="en-US" sz="2000"/>
              <a:t> </a:t>
            </a:r>
            <a:r>
              <a:rPr lang="en-US" altLang="zh-CN" sz="2000">
                <a:sym typeface="Wingdings" pitchFamily="2" charset="2"/>
              </a:rPr>
              <a:t></a:t>
            </a:r>
            <a:r>
              <a:rPr lang="zh-CN" altLang="en-US" sz="2000">
                <a:sym typeface="Wingdings" pitchFamily="2" charset="2"/>
              </a:rPr>
              <a:t> </a:t>
            </a:r>
            <a:r>
              <a:rPr lang="en-US" altLang="zh-CN" sz="2000">
                <a:sym typeface="Wingdings" pitchFamily="2" charset="2"/>
              </a:rPr>
              <a:t>Achieve</a:t>
            </a:r>
            <a:r>
              <a:rPr lang="zh-CN" altLang="en-US" sz="2000">
                <a:sym typeface="Wingdings" pitchFamily="2" charset="2"/>
              </a:rPr>
              <a:t> </a:t>
            </a:r>
            <a:r>
              <a:rPr lang="en-US" altLang="zh-CN" sz="2000">
                <a:sym typeface="Wingdings" pitchFamily="2" charset="2"/>
              </a:rPr>
              <a:t>same</a:t>
            </a:r>
            <a:r>
              <a:rPr lang="zh-CN" altLang="en-US" sz="2000">
                <a:sym typeface="Wingdings" pitchFamily="2" charset="2"/>
              </a:rPr>
              <a:t> </a:t>
            </a:r>
            <a:r>
              <a:rPr lang="en-US" altLang="zh-CN" sz="2000">
                <a:sym typeface="Wingdings" pitchFamily="2" charset="2"/>
              </a:rPr>
              <a:t>fault</a:t>
            </a:r>
            <a:r>
              <a:rPr lang="zh-CN" altLang="en-US" sz="2000">
                <a:sym typeface="Wingdings" pitchFamily="2" charset="2"/>
              </a:rPr>
              <a:t> </a:t>
            </a:r>
            <a:r>
              <a:rPr lang="en-US" altLang="zh-CN" sz="2000">
                <a:sym typeface="Wingdings" pitchFamily="2" charset="2"/>
              </a:rPr>
              <a:t>tolerance</a:t>
            </a:r>
            <a:r>
              <a:rPr lang="zh-CN" altLang="en-US" sz="2000">
                <a:sym typeface="Wingdings" pitchFamily="2" charset="2"/>
              </a:rPr>
              <a:t> </a:t>
            </a:r>
            <a:r>
              <a:rPr lang="en-US" altLang="zh-CN" sz="2000">
                <a:sym typeface="Wingdings" pitchFamily="2" charset="2"/>
              </a:rPr>
              <a:t>guarantee</a:t>
            </a:r>
            <a:r>
              <a:rPr lang="zh-CN" altLang="en-US" sz="2000">
                <a:sym typeface="Wingdings" pitchFamily="2" charset="2"/>
              </a:rPr>
              <a:t> </a:t>
            </a:r>
            <a:r>
              <a:rPr lang="en-US" altLang="zh-CN" sz="2000">
                <a:sym typeface="Wingdings" pitchFamily="2" charset="2"/>
              </a:rPr>
              <a:t>as</a:t>
            </a:r>
            <a:r>
              <a:rPr lang="zh-CN" altLang="en-US" sz="2000">
                <a:sym typeface="Wingdings" pitchFamily="2" charset="2"/>
              </a:rPr>
              <a:t> </a:t>
            </a:r>
            <a:r>
              <a:rPr lang="en-US" altLang="zh-CN" sz="2000">
                <a:sym typeface="Wingdings" pitchFamily="2" charset="2"/>
              </a:rPr>
              <a:t>Raft</a:t>
            </a:r>
            <a:endParaRPr lang="en-US" altLang="zh-CN" sz="2000"/>
          </a:p>
          <a:p>
            <a:pPr>
              <a:lnSpc>
                <a:spcPct val="100000"/>
              </a:lnSpc>
              <a:spcBef>
                <a:spcPts val="0"/>
              </a:spcBef>
              <a:spcAft>
                <a:spcPts val="1500"/>
              </a:spcAft>
            </a:pPr>
            <a:r>
              <a:rPr lang="en-US" altLang="zh-CN" sz="2000"/>
              <a:t>Raft-1: Diego </a:t>
            </a:r>
            <a:r>
              <a:rPr lang="en-US" altLang="zh-CN" sz="2000" err="1"/>
              <a:t>Ongaro’s</a:t>
            </a:r>
            <a:r>
              <a:rPr lang="en-US" altLang="zh-CN" sz="2000"/>
              <a:t> implementation; Raft-2: Our implementation based on Multi-</a:t>
            </a:r>
            <a:r>
              <a:rPr lang="en-US" altLang="zh-CN" sz="2000" err="1"/>
              <a:t>Paxos</a:t>
            </a:r>
            <a:endParaRPr lang="en-US" altLang="zh-CN" sz="2000"/>
          </a:p>
        </p:txBody>
      </p:sp>
      <p:sp>
        <p:nvSpPr>
          <p:cNvPr id="8" name="Title 1">
            <a:extLst>
              <a:ext uri="{FF2B5EF4-FFF2-40B4-BE49-F238E27FC236}">
                <a16:creationId xmlns:a16="http://schemas.microsoft.com/office/drawing/2014/main" id="{F92712D2-53F2-CE49-B040-B73B94A7FEF5}"/>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dirty="0"/>
              <a:t>Comparison to disk-based protocols</a:t>
            </a:r>
            <a:endParaRPr lang="en-US" sz="3600" dirty="0"/>
          </a:p>
        </p:txBody>
      </p:sp>
      <p:sp>
        <p:nvSpPr>
          <p:cNvPr id="3" name="Slide Number Placeholder 2">
            <a:extLst>
              <a:ext uri="{FF2B5EF4-FFF2-40B4-BE49-F238E27FC236}">
                <a16:creationId xmlns:a16="http://schemas.microsoft.com/office/drawing/2014/main" id="{D0A2C4B6-8C97-F2A0-4C22-8696C4245E29}"/>
              </a:ext>
            </a:extLst>
          </p:cNvPr>
          <p:cNvSpPr>
            <a:spLocks noGrp="1"/>
          </p:cNvSpPr>
          <p:nvPr>
            <p:ph type="sldNum" sz="quarter" idx="12"/>
          </p:nvPr>
        </p:nvSpPr>
        <p:spPr/>
        <p:txBody>
          <a:bodyPr/>
          <a:lstStyle/>
          <a:p>
            <a:fld id="{EA7EFB88-B2CB-3F42-A7FB-727E9E84A506}" type="slidenum">
              <a:rPr lang="en-US" smtClean="0"/>
              <a:t>17</a:t>
            </a:fld>
            <a:endParaRPr lang="en-US"/>
          </a:p>
        </p:txBody>
      </p:sp>
      <p:graphicFrame>
        <p:nvGraphicFramePr>
          <p:cNvPr id="2" name="Chart 1">
            <a:extLst>
              <a:ext uri="{FF2B5EF4-FFF2-40B4-BE49-F238E27FC236}">
                <a16:creationId xmlns:a16="http://schemas.microsoft.com/office/drawing/2014/main" id="{D7BF25D1-3838-1842-9AAF-4CD7503BDC1D}"/>
              </a:ext>
            </a:extLst>
          </p:cNvPr>
          <p:cNvGraphicFramePr>
            <a:graphicFrameLocks/>
          </p:cNvGraphicFramePr>
          <p:nvPr>
            <p:extLst>
              <p:ext uri="{D42A27DB-BD31-4B8C-83A1-F6EECF244321}">
                <p14:modId xmlns:p14="http://schemas.microsoft.com/office/powerpoint/2010/main" val="1727437530"/>
              </p:ext>
            </p:extLst>
          </p:nvPr>
        </p:nvGraphicFramePr>
        <p:xfrm>
          <a:off x="2396045" y="2080808"/>
          <a:ext cx="73152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F244064D-6785-C2C7-7249-1E249DC555B1}"/>
              </a:ext>
            </a:extLst>
          </p:cNvPr>
          <p:cNvSpPr txBox="1"/>
          <p:nvPr/>
        </p:nvSpPr>
        <p:spPr>
          <a:xfrm>
            <a:off x="1211870" y="5555460"/>
            <a:ext cx="9400971"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a:sym typeface="Wingdings" pitchFamily="2" charset="2"/>
              </a:rPr>
              <a:t>Again, </a:t>
            </a:r>
            <a:r>
              <a:rPr lang="en-US" altLang="zh-CN" sz="2000" err="1">
                <a:sym typeface="Wingdings" pitchFamily="2" charset="2"/>
              </a:rPr>
              <a:t>Nezha</a:t>
            </a:r>
            <a:r>
              <a:rPr lang="en-US" altLang="zh-CN" sz="2000">
                <a:sym typeface="Wingdings" pitchFamily="2" charset="2"/>
              </a:rPr>
              <a:t> improves performance, but absolute numbers are worse because of disk</a:t>
            </a:r>
          </a:p>
        </p:txBody>
      </p:sp>
    </p:spTree>
    <p:extLst>
      <p:ext uri="{BB962C8B-B14F-4D97-AF65-F5344CB8AC3E}">
        <p14:creationId xmlns:p14="http://schemas.microsoft.com/office/powerpoint/2010/main" val="131161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t>Conclusion</a:t>
            </a:r>
            <a:endParaRPr lang="en-US" sz="3600"/>
          </a:p>
        </p:txBody>
      </p:sp>
      <p:sp>
        <p:nvSpPr>
          <p:cNvPr id="5" name="Content Placeholder 2">
            <a:extLst>
              <a:ext uri="{FF2B5EF4-FFF2-40B4-BE49-F238E27FC236}">
                <a16:creationId xmlns:a16="http://schemas.microsoft.com/office/drawing/2014/main" id="{02686AAE-327E-2E45-A670-39C778DDD4B8}"/>
              </a:ext>
            </a:extLst>
          </p:cNvPr>
          <p:cNvSpPr txBox="1">
            <a:spLocks/>
          </p:cNvSpPr>
          <p:nvPr/>
        </p:nvSpPr>
        <p:spPr>
          <a:xfrm>
            <a:off x="636318" y="1298056"/>
            <a:ext cx="10717482" cy="370315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2000"/>
              </a:spcAft>
            </a:pPr>
            <a:r>
              <a:rPr lang="en-US" altLang="zh-CN" sz="2400" dirty="0">
                <a:ea typeface="等线"/>
              </a:rPr>
              <a:t>Simple idea to accelerate optimistic consensus protocols:</a:t>
            </a:r>
          </a:p>
          <a:p>
            <a:pPr lvl="1">
              <a:spcBef>
                <a:spcPts val="0"/>
              </a:spcBef>
              <a:spcAft>
                <a:spcPts val="2000"/>
              </a:spcAft>
            </a:pPr>
            <a:r>
              <a:rPr lang="en-US" altLang="zh-CN" sz="2000" b="1" dirty="0">
                <a:ea typeface="等线"/>
              </a:rPr>
              <a:t>Synchronize</a:t>
            </a:r>
            <a:r>
              <a:rPr lang="en-US" altLang="zh-CN" sz="2000" dirty="0">
                <a:ea typeface="等线"/>
              </a:rPr>
              <a:t> client and replica clocks.</a:t>
            </a:r>
          </a:p>
          <a:p>
            <a:pPr lvl="1">
              <a:spcBef>
                <a:spcPts val="0"/>
              </a:spcBef>
              <a:spcAft>
                <a:spcPts val="2000"/>
              </a:spcAft>
            </a:pPr>
            <a:r>
              <a:rPr lang="en-US" altLang="zh-CN" sz="2000" b="1" dirty="0">
                <a:ea typeface="等线"/>
              </a:rPr>
              <a:t>Deadline</a:t>
            </a:r>
            <a:r>
              <a:rPr lang="en-US" altLang="zh-CN" sz="2000" dirty="0">
                <a:ea typeface="等线"/>
              </a:rPr>
              <a:t> based on one-way delay attached to each operation, multicast operation to replicas.</a:t>
            </a:r>
          </a:p>
          <a:p>
            <a:pPr lvl="1">
              <a:spcBef>
                <a:spcPts val="0"/>
              </a:spcBef>
              <a:spcAft>
                <a:spcPts val="2000"/>
              </a:spcAft>
            </a:pPr>
            <a:r>
              <a:rPr lang="en-US" altLang="zh-CN" sz="2000" b="1" dirty="0">
                <a:ea typeface="等线"/>
              </a:rPr>
              <a:t>Delay</a:t>
            </a:r>
            <a:r>
              <a:rPr lang="en-US" altLang="zh-CN" sz="2000" dirty="0">
                <a:ea typeface="等线"/>
              </a:rPr>
              <a:t> operation processing at replicas until deadline.</a:t>
            </a:r>
          </a:p>
          <a:p>
            <a:pPr lvl="1">
              <a:spcBef>
                <a:spcPts val="0"/>
              </a:spcBef>
              <a:spcAft>
                <a:spcPts val="2000"/>
              </a:spcAft>
            </a:pPr>
            <a:r>
              <a:rPr lang="en-US" altLang="zh-CN" sz="2000" b="1" dirty="0">
                <a:ea typeface="等线"/>
              </a:rPr>
              <a:t>Order</a:t>
            </a:r>
            <a:r>
              <a:rPr lang="en-US" altLang="zh-CN" sz="2000" dirty="0">
                <a:ea typeface="等线"/>
              </a:rPr>
              <a:t> operations by deadline.</a:t>
            </a:r>
          </a:p>
          <a:p>
            <a:pPr>
              <a:spcBef>
                <a:spcPts val="0"/>
              </a:spcBef>
              <a:spcAft>
                <a:spcPts val="2000"/>
              </a:spcAft>
            </a:pPr>
            <a:r>
              <a:rPr lang="en-US" altLang="zh-CN" sz="2400" dirty="0">
                <a:ea typeface="等线"/>
              </a:rPr>
              <a:t>Increases fast path frequency at the cost of some increase in fast path latency</a:t>
            </a:r>
          </a:p>
          <a:p>
            <a:pPr>
              <a:spcBef>
                <a:spcPts val="0"/>
              </a:spcBef>
              <a:spcAft>
                <a:spcPts val="2000"/>
              </a:spcAft>
            </a:pPr>
            <a:r>
              <a:rPr lang="en-US" altLang="zh-CN" sz="2400" dirty="0">
                <a:ea typeface="等线"/>
              </a:rPr>
              <a:t>Future</a:t>
            </a:r>
            <a:r>
              <a:rPr lang="zh-CN" altLang="en-US" sz="2400" dirty="0">
                <a:ea typeface="等线"/>
              </a:rPr>
              <a:t> </a:t>
            </a:r>
            <a:r>
              <a:rPr lang="en-US" altLang="zh-CN" sz="2400" dirty="0">
                <a:ea typeface="等线"/>
              </a:rPr>
              <a:t>work:</a:t>
            </a:r>
            <a:r>
              <a:rPr lang="zh-CN" altLang="en-US" sz="2400" dirty="0">
                <a:ea typeface="等线"/>
              </a:rPr>
              <a:t> </a:t>
            </a:r>
            <a:r>
              <a:rPr lang="en-US" altLang="zh-CN" sz="2400" dirty="0">
                <a:ea typeface="等线"/>
              </a:rPr>
              <a:t>(1)</a:t>
            </a:r>
            <a:r>
              <a:rPr lang="zh-CN" altLang="en-US" sz="2400" dirty="0">
                <a:ea typeface="等线"/>
              </a:rPr>
              <a:t> </a:t>
            </a:r>
            <a:r>
              <a:rPr lang="en-US" altLang="zh-CN" sz="2400" dirty="0">
                <a:ea typeface="等线"/>
              </a:rPr>
              <a:t>Integrate</a:t>
            </a:r>
            <a:r>
              <a:rPr lang="zh-CN" altLang="en-US" sz="2400" dirty="0">
                <a:ea typeface="等线"/>
              </a:rPr>
              <a:t> </a:t>
            </a:r>
            <a:r>
              <a:rPr lang="en-US" altLang="zh-CN" sz="2400" dirty="0">
                <a:ea typeface="等线"/>
              </a:rPr>
              <a:t>with</a:t>
            </a:r>
            <a:r>
              <a:rPr lang="zh-CN" altLang="en-US" sz="2400" dirty="0">
                <a:ea typeface="等线"/>
              </a:rPr>
              <a:t> </a:t>
            </a:r>
            <a:r>
              <a:rPr lang="en-US" altLang="zh-CN" sz="2400" dirty="0">
                <a:ea typeface="等线"/>
              </a:rPr>
              <a:t>industrial</a:t>
            </a:r>
            <a:r>
              <a:rPr lang="zh-CN" altLang="en-US" sz="2400" dirty="0">
                <a:ea typeface="等线"/>
              </a:rPr>
              <a:t> </a:t>
            </a:r>
            <a:r>
              <a:rPr lang="en-US" altLang="zh-CN" sz="2400" dirty="0">
                <a:ea typeface="等线"/>
              </a:rPr>
              <a:t>systems</a:t>
            </a:r>
            <a:r>
              <a:rPr lang="zh-CN" altLang="en-US" sz="2400" dirty="0">
                <a:ea typeface="等线"/>
              </a:rPr>
              <a:t> </a:t>
            </a:r>
            <a:r>
              <a:rPr lang="en-US" altLang="zh-CN" sz="2400" dirty="0">
                <a:ea typeface="等线"/>
              </a:rPr>
              <a:t>(e.g.,</a:t>
            </a:r>
            <a:r>
              <a:rPr lang="zh-CN" altLang="en-US" sz="2400" dirty="0">
                <a:ea typeface="等线"/>
              </a:rPr>
              <a:t> </a:t>
            </a:r>
            <a:r>
              <a:rPr lang="en-US" altLang="zh-CN" sz="2400" dirty="0">
                <a:ea typeface="等线"/>
              </a:rPr>
              <a:t>Kubernetes,</a:t>
            </a:r>
            <a:r>
              <a:rPr lang="zh-CN" altLang="en-US" sz="2400" dirty="0">
                <a:ea typeface="等线"/>
              </a:rPr>
              <a:t> </a:t>
            </a:r>
            <a:r>
              <a:rPr lang="en-US" altLang="zh-CN" sz="2400" dirty="0">
                <a:ea typeface="等线"/>
              </a:rPr>
              <a:t>cloud stock</a:t>
            </a:r>
            <a:r>
              <a:rPr lang="zh-CN" altLang="en-US" sz="2400" dirty="0">
                <a:ea typeface="等线"/>
              </a:rPr>
              <a:t> </a:t>
            </a:r>
            <a:r>
              <a:rPr lang="en-US" altLang="zh-CN" sz="2400" dirty="0">
                <a:ea typeface="等线"/>
              </a:rPr>
              <a:t>exchanges (CloudEx, HotOS’21))</a:t>
            </a:r>
            <a:r>
              <a:rPr lang="zh-CN" altLang="en-US" sz="2400" dirty="0">
                <a:ea typeface="等线"/>
              </a:rPr>
              <a:t>  </a:t>
            </a:r>
            <a:r>
              <a:rPr lang="en-US" altLang="zh-CN" sz="2400" dirty="0">
                <a:ea typeface="等线"/>
              </a:rPr>
              <a:t>(2)</a:t>
            </a:r>
            <a:r>
              <a:rPr lang="zh-CN" altLang="en-US" sz="2400" dirty="0">
                <a:ea typeface="等线"/>
              </a:rPr>
              <a:t>  </a:t>
            </a:r>
            <a:r>
              <a:rPr lang="en-US" altLang="zh-CN" sz="2400" dirty="0">
                <a:ea typeface="等线"/>
              </a:rPr>
              <a:t>Integrate</a:t>
            </a:r>
            <a:r>
              <a:rPr lang="zh-CN" altLang="en-US" sz="2400" dirty="0">
                <a:ea typeface="等线"/>
              </a:rPr>
              <a:t> </a:t>
            </a:r>
            <a:r>
              <a:rPr lang="en-US" altLang="zh-CN" sz="2400" dirty="0">
                <a:ea typeface="等线"/>
              </a:rPr>
              <a:t>with</a:t>
            </a:r>
            <a:r>
              <a:rPr lang="zh-CN" altLang="en-US" sz="2400" dirty="0">
                <a:ea typeface="等线"/>
              </a:rPr>
              <a:t> </a:t>
            </a:r>
            <a:r>
              <a:rPr lang="en-US" altLang="zh-CN" sz="2400" dirty="0">
                <a:ea typeface="等线"/>
              </a:rPr>
              <a:t>concurrency</a:t>
            </a:r>
            <a:r>
              <a:rPr lang="zh-CN" altLang="en-US" sz="2400" dirty="0">
                <a:ea typeface="等线"/>
              </a:rPr>
              <a:t> </a:t>
            </a:r>
            <a:r>
              <a:rPr lang="en-US" altLang="zh-CN" sz="2400" dirty="0">
                <a:ea typeface="等线"/>
              </a:rPr>
              <a:t>control</a:t>
            </a:r>
            <a:r>
              <a:rPr lang="zh-CN" altLang="en-US" sz="2400" dirty="0">
                <a:ea typeface="等线"/>
              </a:rPr>
              <a:t> </a:t>
            </a:r>
            <a:r>
              <a:rPr lang="en-US" altLang="zh-CN" sz="2400" dirty="0">
                <a:ea typeface="等线"/>
              </a:rPr>
              <a:t>to</a:t>
            </a:r>
            <a:r>
              <a:rPr lang="zh-CN" altLang="en-US" sz="2400" dirty="0">
                <a:ea typeface="等线"/>
              </a:rPr>
              <a:t> </a:t>
            </a:r>
            <a:r>
              <a:rPr lang="en-US" altLang="zh-CN" sz="2400" dirty="0">
                <a:ea typeface="等线"/>
              </a:rPr>
              <a:t>support</a:t>
            </a:r>
            <a:r>
              <a:rPr lang="zh-CN" altLang="en-US" sz="2400" dirty="0">
                <a:ea typeface="等线"/>
              </a:rPr>
              <a:t> </a:t>
            </a:r>
            <a:r>
              <a:rPr lang="en-US" altLang="zh-CN" sz="2400" dirty="0">
                <a:ea typeface="等线"/>
              </a:rPr>
              <a:t>multi-sharded</a:t>
            </a:r>
            <a:r>
              <a:rPr lang="zh-CN" altLang="en-US" sz="2400" dirty="0">
                <a:ea typeface="等线"/>
              </a:rPr>
              <a:t> </a:t>
            </a:r>
            <a:r>
              <a:rPr lang="en-US" altLang="zh-CN" sz="2400" dirty="0">
                <a:ea typeface="等线"/>
              </a:rPr>
              <a:t>systems</a:t>
            </a:r>
          </a:p>
          <a:p>
            <a:pPr>
              <a:spcBef>
                <a:spcPts val="0"/>
              </a:spcBef>
              <a:spcAft>
                <a:spcPts val="2000"/>
              </a:spcAft>
            </a:pPr>
            <a:r>
              <a:rPr lang="en-US" altLang="zh-CN" sz="2400" dirty="0">
                <a:ea typeface="等线"/>
              </a:rPr>
              <a:t>Code + FAQ: </a:t>
            </a:r>
            <a:r>
              <a:rPr lang="en-US" altLang="zh-CN" sz="2400" dirty="0">
                <a:ea typeface="等线"/>
                <a:hlinkClick r:id="rId3"/>
              </a:rPr>
              <a:t>https://github.com/Steamgjk/Nezha</a:t>
            </a:r>
            <a:endParaRPr lang="en-US" altLang="zh-CN" sz="2400" dirty="0">
              <a:ea typeface="等线"/>
            </a:endParaRPr>
          </a:p>
          <a:p>
            <a:endParaRPr lang="en-US" altLang="zh-CN" sz="3200" dirty="0">
              <a:ea typeface="等线"/>
            </a:endParaRPr>
          </a:p>
          <a:p>
            <a:endParaRPr lang="en-US" altLang="zh-CN" sz="3200" dirty="0">
              <a:ea typeface="等线"/>
            </a:endParaRPr>
          </a:p>
          <a:p>
            <a:endParaRPr lang="en-US" altLang="zh-CN" sz="3200" dirty="0">
              <a:ea typeface="等线"/>
            </a:endParaRPr>
          </a:p>
          <a:p>
            <a:pPr marL="457200" lvl="1" indent="0">
              <a:buFont typeface="Arial" panose="020B0604020202020204" pitchFamily="34" charset="0"/>
              <a:buNone/>
            </a:pPr>
            <a:endParaRPr lang="en-US" altLang="zh-CN" sz="2800" dirty="0">
              <a:latin typeface="Calibri" panose="020F0502020204030204"/>
              <a:ea typeface="等线" panose="02010600030101010101" pitchFamily="2" charset="-122"/>
              <a:cs typeface="Calibri"/>
            </a:endParaRPr>
          </a:p>
          <a:p>
            <a:pPr marL="457200" lvl="1" indent="0">
              <a:buFont typeface="Arial" panose="020B0604020202020204" pitchFamily="34" charset="0"/>
              <a:buNone/>
            </a:pPr>
            <a:endParaRPr lang="en-US" dirty="0">
              <a:latin typeface="Calibri Light" panose="020F0302020204030204"/>
              <a:ea typeface="等线" panose="02010600030101010101" pitchFamily="2" charset="-122"/>
              <a:cs typeface="Calibri Light" panose="020F0302020204030204"/>
            </a:endParaRPr>
          </a:p>
        </p:txBody>
      </p:sp>
      <p:pic>
        <p:nvPicPr>
          <p:cNvPr id="3" name="Picture 2" descr="A qr code with colorful squares&#10;&#10;Description automatically generated">
            <a:extLst>
              <a:ext uri="{FF2B5EF4-FFF2-40B4-BE49-F238E27FC236}">
                <a16:creationId xmlns:a16="http://schemas.microsoft.com/office/drawing/2014/main" id="{076F7F40-79CD-5A0C-7FC9-3C99CD89C543}"/>
              </a:ext>
            </a:extLst>
          </p:cNvPr>
          <p:cNvPicPr>
            <a:picLocks noChangeAspect="1"/>
          </p:cNvPicPr>
          <p:nvPr/>
        </p:nvPicPr>
        <p:blipFill>
          <a:blip r:embed="rId4"/>
          <a:stretch>
            <a:fillRect/>
          </a:stretch>
        </p:blipFill>
        <p:spPr>
          <a:xfrm>
            <a:off x="7956481" y="5382426"/>
            <a:ext cx="1308237" cy="1308237"/>
          </a:xfrm>
          <a:prstGeom prst="rect">
            <a:avLst/>
          </a:prstGeom>
        </p:spPr>
      </p:pic>
      <p:sp>
        <p:nvSpPr>
          <p:cNvPr id="4" name="Slide Number Placeholder 3">
            <a:extLst>
              <a:ext uri="{FF2B5EF4-FFF2-40B4-BE49-F238E27FC236}">
                <a16:creationId xmlns:a16="http://schemas.microsoft.com/office/drawing/2014/main" id="{72608868-3308-9E2B-93C2-E3C4261BC572}"/>
              </a:ext>
            </a:extLst>
          </p:cNvPr>
          <p:cNvSpPr>
            <a:spLocks noGrp="1"/>
          </p:cNvSpPr>
          <p:nvPr>
            <p:ph type="sldNum" sz="quarter" idx="12"/>
          </p:nvPr>
        </p:nvSpPr>
        <p:spPr/>
        <p:txBody>
          <a:bodyPr/>
          <a:lstStyle/>
          <a:p>
            <a:fld id="{EA7EFB88-B2CB-3F42-A7FB-727E9E84A506}" type="slidenum">
              <a:rPr lang="en-US" smtClean="0"/>
              <a:t>18</a:t>
            </a:fld>
            <a:endParaRPr lang="en-US" dirty="0"/>
          </a:p>
        </p:txBody>
      </p:sp>
    </p:spTree>
    <p:extLst>
      <p:ext uri="{BB962C8B-B14F-4D97-AF65-F5344CB8AC3E}">
        <p14:creationId xmlns:p14="http://schemas.microsoft.com/office/powerpoint/2010/main" val="343988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75A53F1A-F520-2741-A9D0-253C38A2A2D9}"/>
              </a:ext>
            </a:extLst>
          </p:cNvPr>
          <p:cNvSpPr txBox="1">
            <a:spLocks/>
          </p:cNvSpPr>
          <p:nvPr/>
        </p:nvSpPr>
        <p:spPr>
          <a:xfrm>
            <a:off x="57560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Comparison for diskless protocols (final copy in memory)</a:t>
            </a:r>
            <a:endParaRPr lang="en-US" sz="3600"/>
          </a:p>
        </p:txBody>
      </p:sp>
      <p:sp>
        <p:nvSpPr>
          <p:cNvPr id="3" name="Slide Number Placeholder 2">
            <a:extLst>
              <a:ext uri="{FF2B5EF4-FFF2-40B4-BE49-F238E27FC236}">
                <a16:creationId xmlns:a16="http://schemas.microsoft.com/office/drawing/2014/main" id="{2A464468-8BE5-EB6A-0FBB-FA09CD192AB3}"/>
              </a:ext>
            </a:extLst>
          </p:cNvPr>
          <p:cNvSpPr>
            <a:spLocks noGrp="1"/>
          </p:cNvSpPr>
          <p:nvPr>
            <p:ph type="sldNum" sz="quarter" idx="12"/>
          </p:nvPr>
        </p:nvSpPr>
        <p:spPr/>
        <p:txBody>
          <a:bodyPr/>
          <a:lstStyle/>
          <a:p>
            <a:fld id="{EA7EFB88-B2CB-3F42-A7FB-727E9E84A506}" type="slidenum">
              <a:rPr lang="en-US" smtClean="0"/>
              <a:t>19</a:t>
            </a:fld>
            <a:endParaRPr lang="en-US"/>
          </a:p>
        </p:txBody>
      </p:sp>
      <p:sp>
        <p:nvSpPr>
          <p:cNvPr id="19" name="TextBox 18">
            <a:extLst>
              <a:ext uri="{FF2B5EF4-FFF2-40B4-BE49-F238E27FC236}">
                <a16:creationId xmlns:a16="http://schemas.microsoft.com/office/drawing/2014/main" id="{8ED15C82-F592-E632-AB14-B8689F8776FB}"/>
              </a:ext>
            </a:extLst>
          </p:cNvPr>
          <p:cNvSpPr txBox="1"/>
          <p:nvPr/>
        </p:nvSpPr>
        <p:spPr>
          <a:xfrm>
            <a:off x="319140" y="5669518"/>
            <a:ext cx="959965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err="1"/>
              <a:t>Nezha</a:t>
            </a:r>
            <a:r>
              <a:rPr lang="en-US" altLang="zh-CN" sz="2000"/>
              <a:t>-Proxy</a:t>
            </a:r>
            <a:r>
              <a:rPr lang="zh-CN" altLang="en-US" sz="2000"/>
              <a:t>  </a:t>
            </a:r>
            <a:r>
              <a:rPr lang="en-US" altLang="zh-CN" sz="2000"/>
              <a:t>vs</a:t>
            </a:r>
            <a:r>
              <a:rPr lang="zh-CN" altLang="en-US" sz="2000"/>
              <a:t> </a:t>
            </a:r>
            <a:r>
              <a:rPr lang="en-US" altLang="zh-CN" sz="2000" err="1"/>
              <a:t>Nezha</a:t>
            </a:r>
            <a:r>
              <a:rPr lang="en-US" altLang="zh-CN" sz="2000"/>
              <a:t>-Client:</a:t>
            </a:r>
            <a:r>
              <a:rPr lang="zh-CN" altLang="en-US" sz="2000"/>
              <a:t>  </a:t>
            </a:r>
            <a:r>
              <a:rPr lang="en-US" altLang="zh-CN" sz="2000"/>
              <a:t>A proxy increases latency, but saves client CPUs</a:t>
            </a:r>
            <a:endParaRPr lang="en-CN" sz="2000"/>
          </a:p>
        </p:txBody>
      </p:sp>
      <p:sp>
        <p:nvSpPr>
          <p:cNvPr id="20" name="TextBox 19">
            <a:extLst>
              <a:ext uri="{FF2B5EF4-FFF2-40B4-BE49-F238E27FC236}">
                <a16:creationId xmlns:a16="http://schemas.microsoft.com/office/drawing/2014/main" id="{05F42A1A-1AD9-0FDE-78D1-0867D0DC15D1}"/>
              </a:ext>
            </a:extLst>
          </p:cNvPr>
          <p:cNvSpPr txBox="1"/>
          <p:nvPr/>
        </p:nvSpPr>
        <p:spPr>
          <a:xfrm>
            <a:off x="319139" y="5301667"/>
            <a:ext cx="11489427"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err="1"/>
              <a:t>Nezha’s</a:t>
            </a:r>
            <a:r>
              <a:rPr lang="zh-CN" altLang="en-US" sz="2000"/>
              <a:t> </a:t>
            </a:r>
            <a:r>
              <a:rPr lang="en-US" altLang="zh-CN" sz="2000"/>
              <a:t>throughput</a:t>
            </a:r>
            <a:r>
              <a:rPr lang="zh-CN" altLang="en-US" sz="2000"/>
              <a:t> </a:t>
            </a:r>
            <a:r>
              <a:rPr lang="en-US" altLang="zh-CN" sz="2000"/>
              <a:t>speedup:</a:t>
            </a:r>
            <a:r>
              <a:rPr lang="zh-CN" altLang="en-US" sz="2000"/>
              <a:t> </a:t>
            </a:r>
            <a:r>
              <a:rPr lang="en-US" altLang="zh-CN" sz="2000">
                <a:solidFill>
                  <a:srgbClr val="FF0000"/>
                </a:solidFill>
              </a:rPr>
              <a:t>1.9-20.9x</a:t>
            </a:r>
            <a:r>
              <a:rPr lang="en-US" altLang="zh-CN" sz="2000"/>
              <a:t> because of (1) reordering reduction + (2) reducing load on leader</a:t>
            </a:r>
            <a:r>
              <a:rPr lang="zh-CN" altLang="en-US" sz="2000"/>
              <a:t> </a:t>
            </a:r>
            <a:endParaRPr lang="en-US" altLang="zh-CN" sz="2000">
              <a:sym typeface="Wingdings" pitchFamily="2" charset="2"/>
            </a:endParaRPr>
          </a:p>
        </p:txBody>
      </p:sp>
      <p:sp>
        <p:nvSpPr>
          <p:cNvPr id="24" name="TextBox 23">
            <a:extLst>
              <a:ext uri="{FF2B5EF4-FFF2-40B4-BE49-F238E27FC236}">
                <a16:creationId xmlns:a16="http://schemas.microsoft.com/office/drawing/2014/main" id="{4303612B-AAB9-9050-9EE4-64DBE168C332}"/>
              </a:ext>
            </a:extLst>
          </p:cNvPr>
          <p:cNvSpPr txBox="1"/>
          <p:nvPr/>
        </p:nvSpPr>
        <p:spPr>
          <a:xfrm>
            <a:off x="9943388" y="1906764"/>
            <a:ext cx="2384683" cy="2308324"/>
          </a:xfrm>
          <a:prstGeom prst="rect">
            <a:avLst/>
          </a:prstGeom>
          <a:noFill/>
        </p:spPr>
        <p:txBody>
          <a:bodyPr wrap="square" rtlCol="0">
            <a:spAutoFit/>
          </a:bodyPr>
          <a:lstStyle/>
          <a:p>
            <a:r>
              <a:rPr lang="en-US" altLang="zh-CN" sz="2000">
                <a:solidFill>
                  <a:srgbClr val="FF0000"/>
                </a:solidFill>
              </a:rPr>
              <a:t>* </a:t>
            </a:r>
            <a:r>
              <a:rPr lang="en-US" altLang="zh-CN" sz="2000" err="1">
                <a:solidFill>
                  <a:srgbClr val="FF0000"/>
                </a:solidFill>
              </a:rPr>
              <a:t>NOPaxos</a:t>
            </a:r>
            <a:r>
              <a:rPr lang="zh-CN" altLang="en-US" sz="2000">
                <a:solidFill>
                  <a:srgbClr val="FF0000"/>
                </a:solidFill>
              </a:rPr>
              <a:t> </a:t>
            </a:r>
            <a:r>
              <a:rPr lang="en-US" altLang="zh-CN" sz="2000">
                <a:solidFill>
                  <a:srgbClr val="FF0000"/>
                </a:solidFill>
              </a:rPr>
              <a:t>with a</a:t>
            </a:r>
            <a:r>
              <a:rPr lang="zh-CN" altLang="en-US" sz="2000">
                <a:solidFill>
                  <a:srgbClr val="FF0000"/>
                </a:solidFill>
              </a:rPr>
              <a:t> </a:t>
            </a:r>
            <a:r>
              <a:rPr lang="en-US" altLang="zh-CN" sz="2000">
                <a:solidFill>
                  <a:srgbClr val="FF0000"/>
                </a:solidFill>
              </a:rPr>
              <a:t>software</a:t>
            </a:r>
          </a:p>
          <a:p>
            <a:r>
              <a:rPr lang="en-US" altLang="zh-CN" sz="2000">
                <a:solidFill>
                  <a:srgbClr val="FF0000"/>
                </a:solidFill>
              </a:rPr>
              <a:t>sequencer</a:t>
            </a:r>
            <a:r>
              <a:rPr lang="zh-CN" altLang="en-US" sz="2000">
                <a:solidFill>
                  <a:srgbClr val="FF0000"/>
                </a:solidFill>
              </a:rPr>
              <a:t> </a:t>
            </a:r>
            <a:r>
              <a:rPr lang="en-US" altLang="zh-CN" sz="2000">
                <a:solidFill>
                  <a:srgbClr val="FF0000"/>
                </a:solidFill>
              </a:rPr>
              <a:t>because </a:t>
            </a:r>
          </a:p>
          <a:p>
            <a:r>
              <a:rPr lang="en-US" altLang="zh-CN" sz="2000">
                <a:solidFill>
                  <a:srgbClr val="FF0000"/>
                </a:solidFill>
              </a:rPr>
              <a:t>programmable</a:t>
            </a:r>
            <a:r>
              <a:rPr lang="zh-CN" altLang="en-US" sz="2000">
                <a:solidFill>
                  <a:srgbClr val="FF0000"/>
                </a:solidFill>
              </a:rPr>
              <a:t> </a:t>
            </a:r>
            <a:r>
              <a:rPr lang="en-US" altLang="zh-CN" sz="2000">
                <a:solidFill>
                  <a:srgbClr val="FF0000"/>
                </a:solidFill>
              </a:rPr>
              <a:t>switches </a:t>
            </a:r>
          </a:p>
          <a:p>
            <a:r>
              <a:rPr lang="en-US" altLang="zh-CN" sz="2000">
                <a:solidFill>
                  <a:srgbClr val="FF0000"/>
                </a:solidFill>
              </a:rPr>
              <a:t>are</a:t>
            </a:r>
            <a:r>
              <a:rPr lang="zh-CN" altLang="en-US" sz="2000">
                <a:solidFill>
                  <a:srgbClr val="FF0000"/>
                </a:solidFill>
              </a:rPr>
              <a:t> </a:t>
            </a:r>
            <a:r>
              <a:rPr lang="en-US" altLang="zh-CN" sz="2000">
                <a:solidFill>
                  <a:srgbClr val="FF0000"/>
                </a:solidFill>
              </a:rPr>
              <a:t>not</a:t>
            </a:r>
            <a:r>
              <a:rPr lang="zh-CN" altLang="en-US" sz="2000">
                <a:solidFill>
                  <a:srgbClr val="FF0000"/>
                </a:solidFill>
              </a:rPr>
              <a:t> </a:t>
            </a:r>
            <a:r>
              <a:rPr lang="en-US" altLang="zh-CN" sz="2000">
                <a:solidFill>
                  <a:srgbClr val="FF0000"/>
                </a:solidFill>
              </a:rPr>
              <a:t>available</a:t>
            </a:r>
            <a:r>
              <a:rPr lang="zh-CN" altLang="en-US" sz="2000">
                <a:solidFill>
                  <a:srgbClr val="FF0000"/>
                </a:solidFill>
              </a:rPr>
              <a:t> </a:t>
            </a:r>
            <a:r>
              <a:rPr lang="en-US" altLang="zh-CN" sz="2000">
                <a:solidFill>
                  <a:srgbClr val="FF0000"/>
                </a:solidFill>
              </a:rPr>
              <a:t>in</a:t>
            </a:r>
            <a:r>
              <a:rPr lang="zh-CN" altLang="en-US" sz="2000">
                <a:solidFill>
                  <a:srgbClr val="FF0000"/>
                </a:solidFill>
              </a:rPr>
              <a:t> </a:t>
            </a:r>
            <a:r>
              <a:rPr lang="en-US" altLang="zh-CN" sz="2000">
                <a:solidFill>
                  <a:srgbClr val="FF0000"/>
                </a:solidFill>
              </a:rPr>
              <a:t>the public</a:t>
            </a:r>
            <a:r>
              <a:rPr lang="zh-CN" altLang="en-US" sz="2000">
                <a:solidFill>
                  <a:srgbClr val="FF0000"/>
                </a:solidFill>
              </a:rPr>
              <a:t> </a:t>
            </a:r>
            <a:r>
              <a:rPr lang="en-US" altLang="zh-CN" sz="2000">
                <a:solidFill>
                  <a:srgbClr val="FF0000"/>
                </a:solidFill>
              </a:rPr>
              <a:t>cloud</a:t>
            </a:r>
            <a:r>
              <a:rPr lang="en-US" altLang="zh-CN" sz="2400">
                <a:solidFill>
                  <a:srgbClr val="FF0000"/>
                </a:solidFill>
              </a:rPr>
              <a:t>.</a:t>
            </a:r>
            <a:r>
              <a:rPr lang="zh-CN" altLang="en-US" sz="2400">
                <a:solidFill>
                  <a:srgbClr val="FF0000"/>
                </a:solidFill>
              </a:rPr>
              <a:t> </a:t>
            </a:r>
            <a:endParaRPr lang="en-CN" sz="1600">
              <a:solidFill>
                <a:srgbClr val="FF0000"/>
              </a:solidFill>
            </a:endParaRPr>
          </a:p>
        </p:txBody>
      </p:sp>
      <p:graphicFrame>
        <p:nvGraphicFramePr>
          <p:cNvPr id="25" name="Chart 24">
            <a:extLst>
              <a:ext uri="{FF2B5EF4-FFF2-40B4-BE49-F238E27FC236}">
                <a16:creationId xmlns:a16="http://schemas.microsoft.com/office/drawing/2014/main" id="{347BE176-BE7B-2D42-A91F-31E620F38971}"/>
              </a:ext>
            </a:extLst>
          </p:cNvPr>
          <p:cNvGraphicFramePr>
            <a:graphicFrameLocks/>
          </p:cNvGraphicFramePr>
          <p:nvPr/>
        </p:nvGraphicFramePr>
        <p:xfrm>
          <a:off x="208706" y="874630"/>
          <a:ext cx="10080000" cy="4860000"/>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A99B94AF-DED2-67C6-A602-90512C2AD290}"/>
              </a:ext>
            </a:extLst>
          </p:cNvPr>
          <p:cNvSpPr txBox="1"/>
          <p:nvPr/>
        </p:nvSpPr>
        <p:spPr>
          <a:xfrm>
            <a:off x="6878001" y="1113508"/>
            <a:ext cx="312906" cy="400110"/>
          </a:xfrm>
          <a:prstGeom prst="rect">
            <a:avLst/>
          </a:prstGeom>
          <a:noFill/>
        </p:spPr>
        <p:txBody>
          <a:bodyPr wrap="none" rtlCol="0">
            <a:spAutoFit/>
          </a:bodyPr>
          <a:lstStyle/>
          <a:p>
            <a:r>
              <a:rPr lang="zh-CN" altLang="en-US" sz="2000">
                <a:solidFill>
                  <a:srgbClr val="FF0000"/>
                </a:solidFill>
                <a:latin typeface="+mj-lt"/>
              </a:rPr>
              <a:t>*</a:t>
            </a:r>
            <a:endParaRPr lang="en-CN" sz="2000">
              <a:solidFill>
                <a:srgbClr val="FF0000"/>
              </a:solidFill>
              <a:latin typeface="+mj-lt"/>
            </a:endParaRPr>
          </a:p>
        </p:txBody>
      </p:sp>
      <p:sp>
        <p:nvSpPr>
          <p:cNvPr id="27" name="TextBox 26">
            <a:extLst>
              <a:ext uri="{FF2B5EF4-FFF2-40B4-BE49-F238E27FC236}">
                <a16:creationId xmlns:a16="http://schemas.microsoft.com/office/drawing/2014/main" id="{EEA7EC98-DC78-43AA-9B25-1E960348E90C}"/>
              </a:ext>
            </a:extLst>
          </p:cNvPr>
          <p:cNvSpPr txBox="1"/>
          <p:nvPr/>
        </p:nvSpPr>
        <p:spPr>
          <a:xfrm>
            <a:off x="9605884" y="1117200"/>
            <a:ext cx="312906" cy="400110"/>
          </a:xfrm>
          <a:prstGeom prst="rect">
            <a:avLst/>
          </a:prstGeom>
          <a:noFill/>
        </p:spPr>
        <p:txBody>
          <a:bodyPr wrap="none" rtlCol="0">
            <a:spAutoFit/>
          </a:bodyPr>
          <a:lstStyle/>
          <a:p>
            <a:r>
              <a:rPr lang="zh-CN" altLang="en-US" sz="2000">
                <a:solidFill>
                  <a:srgbClr val="FF0000"/>
                </a:solidFill>
                <a:latin typeface="+mj-lt"/>
              </a:rPr>
              <a:t>*</a:t>
            </a:r>
            <a:endParaRPr lang="en-CN" sz="2000">
              <a:solidFill>
                <a:srgbClr val="FF0000"/>
              </a:solidFill>
              <a:latin typeface="+mj-lt"/>
            </a:endParaRPr>
          </a:p>
        </p:txBody>
      </p:sp>
    </p:spTree>
    <p:extLst>
      <p:ext uri="{BB962C8B-B14F-4D97-AF65-F5344CB8AC3E}">
        <p14:creationId xmlns:p14="http://schemas.microsoft.com/office/powerpoint/2010/main" val="184236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sz="3600"/>
              <a:t>Crash-</a:t>
            </a:r>
            <a:r>
              <a:rPr lang="en-US" altLang="zh-CN" sz="3600"/>
              <a:t>F</a:t>
            </a:r>
            <a:r>
              <a:rPr lang="en-US" sz="3600"/>
              <a:t>ault-</a:t>
            </a:r>
            <a:r>
              <a:rPr lang="en-US" altLang="zh-CN" sz="3600"/>
              <a:t>T</a:t>
            </a:r>
            <a:r>
              <a:rPr lang="en-US" sz="3600"/>
              <a:t>olerant</a:t>
            </a:r>
            <a:r>
              <a:rPr lang="zh-CN" altLang="en-US" sz="3600"/>
              <a:t> </a:t>
            </a:r>
            <a:r>
              <a:rPr lang="en-US" altLang="zh-CN" sz="3600"/>
              <a:t>(CFT)</a:t>
            </a:r>
            <a:r>
              <a:rPr lang="en-US" sz="3600"/>
              <a:t> Consensus</a:t>
            </a:r>
          </a:p>
        </p:txBody>
      </p:sp>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636318" y="1010969"/>
            <a:ext cx="10539682" cy="442241"/>
          </a:xfrm>
        </p:spPr>
        <p:txBody>
          <a:bodyPr vert="horz" lIns="91440" tIns="45720" rIns="91440" bIns="45720" rtlCol="0" anchor="t">
            <a:noAutofit/>
          </a:bodyPr>
          <a:lstStyle/>
          <a:p>
            <a:pPr>
              <a:spcBef>
                <a:spcPts val="0"/>
              </a:spcBef>
              <a:spcAft>
                <a:spcPts val="1000"/>
              </a:spcAft>
            </a:pPr>
            <a:r>
              <a:rPr lang="en-US" altLang="zh-CN" sz="2400">
                <a:ea typeface="等线"/>
              </a:rPr>
              <a:t>A long and rich research literature</a:t>
            </a:r>
          </a:p>
          <a:p>
            <a:pPr marL="0" indent="0">
              <a:spcBef>
                <a:spcPts val="0"/>
              </a:spcBef>
              <a:spcAft>
                <a:spcPts val="1000"/>
              </a:spcAft>
              <a:buNone/>
            </a:pPr>
            <a:endParaRPr lang="en-US" altLang="zh-CN" sz="2400">
              <a:ea typeface="等线"/>
            </a:endParaRPr>
          </a:p>
          <a:p>
            <a:pPr marL="0" indent="0">
              <a:spcBef>
                <a:spcPts val="0"/>
              </a:spcBef>
              <a:spcAft>
                <a:spcPts val="1000"/>
              </a:spcAft>
              <a:buNone/>
            </a:pPr>
            <a:endParaRPr lang="en-US" altLang="zh-CN" sz="2400">
              <a:ea typeface="等线"/>
            </a:endParaRPr>
          </a:p>
          <a:p>
            <a:pPr marL="457200" lvl="1" indent="0">
              <a:buNone/>
            </a:pPr>
            <a:endParaRPr lang="en-US" altLang="zh-CN" sz="3200">
              <a:latin typeface="Calibri" panose="020F0502020204030204"/>
              <a:ea typeface="等线" panose="02010600030101010101" pitchFamily="2" charset="-122"/>
              <a:cs typeface="Calibri"/>
            </a:endParaRPr>
          </a:p>
          <a:p>
            <a:pPr marL="457200" lvl="1" indent="0">
              <a:buNone/>
            </a:pPr>
            <a:endParaRPr lang="en-US" sz="2800">
              <a:latin typeface="Calibri Light" panose="020F0302020204030204"/>
              <a:ea typeface="等线" panose="02010600030101010101" pitchFamily="2" charset="-122"/>
              <a:cs typeface="Calibri Light" panose="020F0302020204030204"/>
            </a:endParaRPr>
          </a:p>
        </p:txBody>
      </p:sp>
      <p:sp>
        <p:nvSpPr>
          <p:cNvPr id="4" name="TextBox 3">
            <a:extLst>
              <a:ext uri="{FF2B5EF4-FFF2-40B4-BE49-F238E27FC236}">
                <a16:creationId xmlns:a16="http://schemas.microsoft.com/office/drawing/2014/main" id="{5812FA0E-7061-21D4-82B2-A878B3E334BE}"/>
              </a:ext>
            </a:extLst>
          </p:cNvPr>
          <p:cNvSpPr txBox="1"/>
          <p:nvPr/>
        </p:nvSpPr>
        <p:spPr>
          <a:xfrm>
            <a:off x="636317" y="3739932"/>
            <a:ext cx="9536381" cy="2487861"/>
          </a:xfrm>
          <a:prstGeom prst="rect">
            <a:avLst/>
          </a:prstGeom>
          <a:noFill/>
        </p:spPr>
        <p:txBody>
          <a:bodyPr wrap="square">
            <a:spAutoFit/>
          </a:bodyPr>
          <a:lstStyle/>
          <a:p>
            <a:pPr marL="342900" indent="-342900">
              <a:spcBef>
                <a:spcPts val="0"/>
              </a:spcBef>
              <a:spcAft>
                <a:spcPts val="1000"/>
              </a:spcAft>
              <a:buFont typeface="Arial" panose="020B0604020202020204" pitchFamily="34" charset="0"/>
              <a:buChar char="•"/>
            </a:pPr>
            <a:r>
              <a:rPr lang="en-US" altLang="zh-CN" sz="2400">
                <a:ea typeface="等线"/>
              </a:rPr>
              <a:t>Substantial impact on the practice of distributed systems</a:t>
            </a:r>
          </a:p>
          <a:p>
            <a:pPr lvl="1">
              <a:spcBef>
                <a:spcPts val="0"/>
              </a:spcBef>
              <a:spcAft>
                <a:spcPts val="1000"/>
              </a:spcAft>
            </a:pPr>
            <a:r>
              <a:rPr lang="en-US" altLang="zh-CN" b="1">
                <a:ea typeface="等线"/>
              </a:rPr>
              <a:t>Storage/DBs</a:t>
            </a:r>
            <a:r>
              <a:rPr lang="en-US" altLang="zh-CN">
                <a:ea typeface="等线"/>
              </a:rPr>
              <a:t>:</a:t>
            </a:r>
            <a:r>
              <a:rPr lang="zh-CN" altLang="en-US">
                <a:ea typeface="等线"/>
              </a:rPr>
              <a:t> </a:t>
            </a:r>
            <a:r>
              <a:rPr lang="en-US" altLang="zh-CN" err="1">
                <a:ea typeface="等线"/>
              </a:rPr>
              <a:t>BigTable</a:t>
            </a:r>
            <a:r>
              <a:rPr lang="en-US" altLang="zh-CN">
                <a:ea typeface="等线"/>
              </a:rPr>
              <a:t>,</a:t>
            </a:r>
            <a:r>
              <a:rPr lang="zh-CN" altLang="en-US">
                <a:ea typeface="等线"/>
              </a:rPr>
              <a:t> </a:t>
            </a:r>
            <a:r>
              <a:rPr lang="en-US" altLang="zh-CN" err="1">
                <a:ea typeface="等线"/>
              </a:rPr>
              <a:t>TiKV</a:t>
            </a:r>
            <a:r>
              <a:rPr lang="en-US" altLang="zh-CN">
                <a:ea typeface="等线"/>
              </a:rPr>
              <a:t>,</a:t>
            </a:r>
            <a:r>
              <a:rPr lang="zh-CN" altLang="en-US">
                <a:ea typeface="等线"/>
              </a:rPr>
              <a:t> </a:t>
            </a:r>
            <a:r>
              <a:rPr lang="en-US" err="1"/>
              <a:t>CockroachDB</a:t>
            </a:r>
            <a:r>
              <a:rPr lang="en-US" altLang="zh-CN"/>
              <a:t>,</a:t>
            </a:r>
            <a:r>
              <a:rPr lang="zh-CN" altLang="en-US"/>
              <a:t> </a:t>
            </a:r>
            <a:r>
              <a:rPr lang="en-US" altLang="zh-CN"/>
              <a:t>MongoDB,</a:t>
            </a:r>
            <a:r>
              <a:rPr lang="zh-CN" altLang="en-US"/>
              <a:t> </a:t>
            </a:r>
            <a:r>
              <a:rPr lang="en-US" altLang="zh-CN" err="1"/>
              <a:t>RedisRaft</a:t>
            </a:r>
            <a:r>
              <a:rPr lang="en-US" altLang="zh-CN"/>
              <a:t>,</a:t>
            </a:r>
            <a:r>
              <a:rPr lang="zh-CN" altLang="en-US"/>
              <a:t> </a:t>
            </a:r>
            <a:r>
              <a:rPr lang="en-US" altLang="zh-CN"/>
              <a:t>Delos, </a:t>
            </a:r>
            <a:r>
              <a:rPr lang="en-US" altLang="zh-CN" err="1"/>
              <a:t>TiDB</a:t>
            </a:r>
            <a:r>
              <a:rPr lang="en-US" altLang="zh-CN"/>
              <a:t>,</a:t>
            </a:r>
            <a:r>
              <a:rPr lang="zh-CN" altLang="en-US"/>
              <a:t> </a:t>
            </a:r>
            <a:r>
              <a:rPr lang="en-US" altLang="zh-CN"/>
              <a:t>Spanner</a:t>
            </a:r>
            <a:endParaRPr lang="en-US"/>
          </a:p>
          <a:p>
            <a:pPr lvl="1">
              <a:spcBef>
                <a:spcPts val="0"/>
              </a:spcBef>
              <a:spcAft>
                <a:spcPts val="1000"/>
              </a:spcAft>
            </a:pPr>
            <a:r>
              <a:rPr lang="en-US" altLang="zh-CN" sz="1800">
                <a:ea typeface="等线"/>
              </a:rPr>
              <a:t>Coordination:</a:t>
            </a:r>
            <a:r>
              <a:rPr lang="zh-CN" altLang="en-US" sz="1800">
                <a:ea typeface="等线"/>
              </a:rPr>
              <a:t> </a:t>
            </a:r>
            <a:r>
              <a:rPr lang="en-US" altLang="zh-CN" sz="1800">
                <a:ea typeface="等线"/>
              </a:rPr>
              <a:t>Chubby,</a:t>
            </a:r>
            <a:r>
              <a:rPr lang="zh-CN" altLang="en-US" sz="1800">
                <a:ea typeface="等线"/>
              </a:rPr>
              <a:t> </a:t>
            </a:r>
            <a:r>
              <a:rPr lang="en-US" altLang="zh-CN" sz="1800">
                <a:ea typeface="等线"/>
              </a:rPr>
              <a:t>Zookeeper,</a:t>
            </a:r>
            <a:r>
              <a:rPr lang="zh-CN" altLang="en-US" sz="1800">
                <a:ea typeface="等线"/>
              </a:rPr>
              <a:t> </a:t>
            </a:r>
            <a:r>
              <a:rPr lang="en-US" altLang="zh-CN" sz="1800" err="1">
                <a:ea typeface="等线"/>
              </a:rPr>
              <a:t>etcd</a:t>
            </a:r>
            <a:endParaRPr lang="en-US" altLang="zh-CN" sz="1800">
              <a:ea typeface="等线"/>
            </a:endParaRPr>
          </a:p>
          <a:p>
            <a:pPr lvl="1">
              <a:spcBef>
                <a:spcPts val="0"/>
              </a:spcBef>
              <a:spcAft>
                <a:spcPts val="1000"/>
              </a:spcAft>
            </a:pPr>
            <a:r>
              <a:rPr lang="en-US" altLang="zh-CN" sz="1800">
                <a:ea typeface="等线"/>
              </a:rPr>
              <a:t>Messaging:</a:t>
            </a:r>
            <a:r>
              <a:rPr lang="zh-CN" altLang="en-US" sz="1800">
                <a:ea typeface="等线"/>
              </a:rPr>
              <a:t> </a:t>
            </a:r>
            <a:r>
              <a:rPr lang="en-US" altLang="zh-CN" sz="1800">
                <a:ea typeface="等线"/>
              </a:rPr>
              <a:t>RabbitMQ,</a:t>
            </a:r>
            <a:r>
              <a:rPr lang="zh-CN" altLang="en-US" sz="1800">
                <a:ea typeface="等线"/>
              </a:rPr>
              <a:t> </a:t>
            </a:r>
            <a:r>
              <a:rPr lang="en-US" altLang="zh-CN" sz="1800">
                <a:ea typeface="等线"/>
              </a:rPr>
              <a:t>Apache</a:t>
            </a:r>
            <a:r>
              <a:rPr lang="zh-CN" altLang="en-US" sz="1800">
                <a:ea typeface="等线"/>
              </a:rPr>
              <a:t> </a:t>
            </a:r>
            <a:r>
              <a:rPr lang="en-US" altLang="zh-CN" sz="1800">
                <a:ea typeface="等线"/>
              </a:rPr>
              <a:t>Kafka</a:t>
            </a:r>
          </a:p>
          <a:p>
            <a:pPr lvl="1">
              <a:spcBef>
                <a:spcPts val="0"/>
              </a:spcBef>
              <a:spcAft>
                <a:spcPts val="1000"/>
              </a:spcAft>
            </a:pPr>
            <a:r>
              <a:rPr lang="en-US" altLang="zh-CN" sz="1800">
                <a:ea typeface="等线"/>
              </a:rPr>
              <a:t>DNS</a:t>
            </a:r>
            <a:r>
              <a:rPr lang="zh-CN" altLang="en-US" sz="1800">
                <a:ea typeface="等线"/>
              </a:rPr>
              <a:t> </a:t>
            </a:r>
            <a:r>
              <a:rPr lang="en-US" altLang="zh-CN" sz="1800">
                <a:ea typeface="等线"/>
              </a:rPr>
              <a:t>Servers:</a:t>
            </a:r>
            <a:r>
              <a:rPr lang="zh-CN" altLang="en-US" sz="1800">
                <a:ea typeface="等线"/>
              </a:rPr>
              <a:t> </a:t>
            </a:r>
            <a:r>
              <a:rPr lang="en-US" altLang="zh-CN" sz="1800" err="1">
                <a:ea typeface="等线"/>
              </a:rPr>
              <a:t>CoreDNS</a:t>
            </a:r>
            <a:endParaRPr lang="en-US" altLang="zh-CN" sz="1800">
              <a:ea typeface="等线"/>
            </a:endParaRPr>
          </a:p>
          <a:p>
            <a:pPr lvl="1">
              <a:spcBef>
                <a:spcPts val="0"/>
              </a:spcBef>
              <a:spcAft>
                <a:spcPts val="1000"/>
              </a:spcAft>
            </a:pPr>
            <a:r>
              <a:rPr lang="en-US" altLang="zh-CN" sz="1800">
                <a:ea typeface="等线"/>
              </a:rPr>
              <a:t>Container</a:t>
            </a:r>
            <a:r>
              <a:rPr lang="zh-CN" altLang="en-US" sz="1800">
                <a:ea typeface="等线"/>
              </a:rPr>
              <a:t> </a:t>
            </a:r>
            <a:r>
              <a:rPr lang="en-US" altLang="zh-CN" sz="1800">
                <a:ea typeface="等线"/>
              </a:rPr>
              <a:t>orchestrion</a:t>
            </a:r>
            <a:r>
              <a:rPr lang="zh-CN" altLang="en-US" sz="1800">
                <a:ea typeface="等线"/>
              </a:rPr>
              <a:t> </a:t>
            </a:r>
            <a:r>
              <a:rPr lang="en-US" altLang="zh-CN" sz="1800">
                <a:ea typeface="等线"/>
              </a:rPr>
              <a:t>tools:</a:t>
            </a:r>
            <a:r>
              <a:rPr lang="zh-CN" altLang="en-US" sz="1800">
                <a:ea typeface="等线"/>
              </a:rPr>
              <a:t> </a:t>
            </a:r>
            <a:r>
              <a:rPr lang="en-US" altLang="zh-CN" sz="1800">
                <a:ea typeface="等线"/>
              </a:rPr>
              <a:t>Docker</a:t>
            </a:r>
            <a:r>
              <a:rPr lang="zh-CN" altLang="en-US" sz="1800">
                <a:ea typeface="等线"/>
              </a:rPr>
              <a:t> </a:t>
            </a:r>
            <a:r>
              <a:rPr lang="en-US" altLang="zh-CN" sz="1800">
                <a:ea typeface="等线"/>
              </a:rPr>
              <a:t>Swarm,</a:t>
            </a:r>
            <a:r>
              <a:rPr lang="zh-CN" altLang="en-US" sz="1800">
                <a:ea typeface="等线"/>
              </a:rPr>
              <a:t> </a:t>
            </a:r>
            <a:r>
              <a:rPr lang="en-US" altLang="zh-CN" sz="1800">
                <a:ea typeface="等线"/>
              </a:rPr>
              <a:t>Kubernetes …</a:t>
            </a:r>
            <a:endParaRPr lang="en-US" altLang="zh-CN" sz="3200">
              <a:ea typeface="等线"/>
            </a:endParaRPr>
          </a:p>
        </p:txBody>
      </p:sp>
      <p:grpSp>
        <p:nvGrpSpPr>
          <p:cNvPr id="5" name="Group 4">
            <a:extLst>
              <a:ext uri="{FF2B5EF4-FFF2-40B4-BE49-F238E27FC236}">
                <a16:creationId xmlns:a16="http://schemas.microsoft.com/office/drawing/2014/main" id="{4C9A8485-E5F8-B44E-7DE5-354F06E0A843}"/>
              </a:ext>
            </a:extLst>
          </p:cNvPr>
          <p:cNvGrpSpPr/>
          <p:nvPr/>
        </p:nvGrpSpPr>
        <p:grpSpPr>
          <a:xfrm>
            <a:off x="1178458" y="921732"/>
            <a:ext cx="9997542" cy="2888799"/>
            <a:chOff x="1178458" y="921732"/>
            <a:chExt cx="9997542" cy="2888799"/>
          </a:xfrm>
        </p:grpSpPr>
        <p:cxnSp>
          <p:nvCxnSpPr>
            <p:cNvPr id="7" name="Straight Connector 6">
              <a:extLst>
                <a:ext uri="{FF2B5EF4-FFF2-40B4-BE49-F238E27FC236}">
                  <a16:creationId xmlns:a16="http://schemas.microsoft.com/office/drawing/2014/main" id="{BE52ACB9-3CC7-197E-C4DF-65AF21730CC3}"/>
                </a:ext>
              </a:extLst>
            </p:cNvPr>
            <p:cNvCxnSpPr>
              <a:cxnSpLocks/>
            </p:cNvCxnSpPr>
            <p:nvPr/>
          </p:nvCxnSpPr>
          <p:spPr>
            <a:xfrm>
              <a:off x="1193369" y="3068664"/>
              <a:ext cx="9982631" cy="34228"/>
            </a:xfrm>
            <a:prstGeom prst="line">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3D30405-C69D-BED4-68A6-B8468D09DDC3}"/>
                </a:ext>
              </a:extLst>
            </p:cNvPr>
            <p:cNvSpPr txBox="1"/>
            <p:nvPr/>
          </p:nvSpPr>
          <p:spPr>
            <a:xfrm rot="18496127">
              <a:off x="991868" y="3254610"/>
              <a:ext cx="742511" cy="369332"/>
            </a:xfrm>
            <a:prstGeom prst="rect">
              <a:avLst/>
            </a:prstGeom>
            <a:noFill/>
          </p:spPr>
          <p:txBody>
            <a:bodyPr wrap="none" rtlCol="0">
              <a:spAutoFit/>
            </a:bodyPr>
            <a:lstStyle/>
            <a:p>
              <a:r>
                <a:rPr lang="en-US" altLang="zh-CN"/>
                <a:t>1980s</a:t>
              </a:r>
              <a:endParaRPr lang="en-CN"/>
            </a:p>
          </p:txBody>
        </p:sp>
        <p:grpSp>
          <p:nvGrpSpPr>
            <p:cNvPr id="13" name="Group 12">
              <a:extLst>
                <a:ext uri="{FF2B5EF4-FFF2-40B4-BE49-F238E27FC236}">
                  <a16:creationId xmlns:a16="http://schemas.microsoft.com/office/drawing/2014/main" id="{25885FC6-B04C-0290-696C-D72525A4DA5B}"/>
                </a:ext>
              </a:extLst>
            </p:cNvPr>
            <p:cNvGrpSpPr/>
            <p:nvPr/>
          </p:nvGrpSpPr>
          <p:grpSpPr>
            <a:xfrm>
              <a:off x="1309123" y="2014076"/>
              <a:ext cx="108000" cy="1054587"/>
              <a:chOff x="1309123" y="2014076"/>
              <a:chExt cx="108000" cy="1054587"/>
            </a:xfrm>
          </p:grpSpPr>
          <p:cxnSp>
            <p:nvCxnSpPr>
              <p:cNvPr id="11" name="Straight Connector 10">
                <a:extLst>
                  <a:ext uri="{FF2B5EF4-FFF2-40B4-BE49-F238E27FC236}">
                    <a16:creationId xmlns:a16="http://schemas.microsoft.com/office/drawing/2014/main" id="{6EEE0978-00B0-A366-F983-5ECD0BCF9186}"/>
                  </a:ext>
                </a:extLst>
              </p:cNvPr>
              <p:cNvCxnSpPr/>
              <p:nvPr/>
            </p:nvCxnSpPr>
            <p:spPr>
              <a:xfrm flipV="1">
                <a:off x="1363123" y="2124477"/>
                <a:ext cx="0" cy="9441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iamond 11">
                <a:extLst>
                  <a:ext uri="{FF2B5EF4-FFF2-40B4-BE49-F238E27FC236}">
                    <a16:creationId xmlns:a16="http://schemas.microsoft.com/office/drawing/2014/main" id="{D678964C-ADC1-D1B9-ED58-94C6EA152886}"/>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14" name="TextBox 13">
              <a:extLst>
                <a:ext uri="{FF2B5EF4-FFF2-40B4-BE49-F238E27FC236}">
                  <a16:creationId xmlns:a16="http://schemas.microsoft.com/office/drawing/2014/main" id="{51B564D4-3C7E-B142-30C1-172E707FFD38}"/>
                </a:ext>
              </a:extLst>
            </p:cNvPr>
            <p:cNvSpPr txBox="1"/>
            <p:nvPr/>
          </p:nvSpPr>
          <p:spPr>
            <a:xfrm>
              <a:off x="1408442" y="1891605"/>
              <a:ext cx="1461682" cy="923330"/>
            </a:xfrm>
            <a:prstGeom prst="rect">
              <a:avLst/>
            </a:prstGeom>
            <a:noFill/>
          </p:spPr>
          <p:txBody>
            <a:bodyPr wrap="none" rtlCol="0">
              <a:spAutoFit/>
            </a:bodyPr>
            <a:lstStyle/>
            <a:p>
              <a:r>
                <a:rPr lang="en-US" altLang="zh-CN" err="1"/>
                <a:t>Paxos</a:t>
              </a:r>
              <a:r>
                <a:rPr lang="en-US" altLang="zh-CN"/>
                <a:t>,</a:t>
              </a:r>
            </a:p>
            <a:p>
              <a:r>
                <a:rPr lang="en-US" altLang="zh-CN" err="1"/>
                <a:t>Viewstamped</a:t>
              </a:r>
              <a:endParaRPr lang="en-US" altLang="zh-CN"/>
            </a:p>
            <a:p>
              <a:r>
                <a:rPr lang="en-US" altLang="zh-CN"/>
                <a:t>Replication</a:t>
              </a:r>
              <a:endParaRPr lang="en-CN"/>
            </a:p>
          </p:txBody>
        </p:sp>
        <p:grpSp>
          <p:nvGrpSpPr>
            <p:cNvPr id="15" name="Group 14">
              <a:extLst>
                <a:ext uri="{FF2B5EF4-FFF2-40B4-BE49-F238E27FC236}">
                  <a16:creationId xmlns:a16="http://schemas.microsoft.com/office/drawing/2014/main" id="{933A777F-3A7A-4DE1-6556-0F78143007E7}"/>
                </a:ext>
              </a:extLst>
            </p:cNvPr>
            <p:cNvGrpSpPr/>
            <p:nvPr/>
          </p:nvGrpSpPr>
          <p:grpSpPr>
            <a:xfrm>
              <a:off x="2967594" y="1660823"/>
              <a:ext cx="108000" cy="1407840"/>
              <a:chOff x="1309123" y="2014076"/>
              <a:chExt cx="108000" cy="1407840"/>
            </a:xfrm>
          </p:grpSpPr>
          <p:cxnSp>
            <p:nvCxnSpPr>
              <p:cNvPr id="16" name="Straight Connector 15">
                <a:extLst>
                  <a:ext uri="{FF2B5EF4-FFF2-40B4-BE49-F238E27FC236}">
                    <a16:creationId xmlns:a16="http://schemas.microsoft.com/office/drawing/2014/main" id="{742F0A50-652F-3608-DA4B-93FF9F59EEE0}"/>
                  </a:ext>
                </a:extLst>
              </p:cNvPr>
              <p:cNvCxnSpPr>
                <a:cxnSpLocks/>
              </p:cNvCxnSpPr>
              <p:nvPr/>
            </p:nvCxnSpPr>
            <p:spPr>
              <a:xfrm flipV="1">
                <a:off x="1363123" y="2124477"/>
                <a:ext cx="0" cy="12974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Diamond 16">
                <a:extLst>
                  <a:ext uri="{FF2B5EF4-FFF2-40B4-BE49-F238E27FC236}">
                    <a16:creationId xmlns:a16="http://schemas.microsoft.com/office/drawing/2014/main" id="{E6FED3BB-1E9D-56FC-C55F-6BF7C6AB3513}"/>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18" name="TextBox 17">
              <a:extLst>
                <a:ext uri="{FF2B5EF4-FFF2-40B4-BE49-F238E27FC236}">
                  <a16:creationId xmlns:a16="http://schemas.microsoft.com/office/drawing/2014/main" id="{E92BEE85-44E2-457C-CBBB-C729DA034259}"/>
                </a:ext>
              </a:extLst>
            </p:cNvPr>
            <p:cNvSpPr txBox="1"/>
            <p:nvPr/>
          </p:nvSpPr>
          <p:spPr>
            <a:xfrm rot="18496127">
              <a:off x="2538947" y="3217562"/>
              <a:ext cx="652743" cy="369332"/>
            </a:xfrm>
            <a:prstGeom prst="rect">
              <a:avLst/>
            </a:prstGeom>
            <a:noFill/>
          </p:spPr>
          <p:txBody>
            <a:bodyPr wrap="none" rtlCol="0">
              <a:spAutoFit/>
            </a:bodyPr>
            <a:lstStyle/>
            <a:p>
              <a:r>
                <a:rPr lang="en-US" altLang="zh-CN"/>
                <a:t>2003</a:t>
              </a:r>
              <a:endParaRPr lang="en-CN"/>
            </a:p>
          </p:txBody>
        </p:sp>
        <p:sp>
          <p:nvSpPr>
            <p:cNvPr id="19" name="TextBox 18">
              <a:extLst>
                <a:ext uri="{FF2B5EF4-FFF2-40B4-BE49-F238E27FC236}">
                  <a16:creationId xmlns:a16="http://schemas.microsoft.com/office/drawing/2014/main" id="{5C7823D4-5175-009F-D1FB-080213F26281}"/>
                </a:ext>
              </a:extLst>
            </p:cNvPr>
            <p:cNvSpPr txBox="1"/>
            <p:nvPr/>
          </p:nvSpPr>
          <p:spPr>
            <a:xfrm>
              <a:off x="3021594" y="1499759"/>
              <a:ext cx="1138838" cy="369332"/>
            </a:xfrm>
            <a:prstGeom prst="rect">
              <a:avLst/>
            </a:prstGeom>
            <a:noFill/>
          </p:spPr>
          <p:txBody>
            <a:bodyPr wrap="none" rtlCol="0">
              <a:spAutoFit/>
            </a:bodyPr>
            <a:lstStyle/>
            <a:p>
              <a:r>
                <a:rPr lang="en-US" altLang="zh-CN"/>
                <a:t>Fast</a:t>
              </a:r>
              <a:r>
                <a:rPr lang="zh-CN" altLang="en-US"/>
                <a:t> </a:t>
              </a:r>
              <a:r>
                <a:rPr lang="en-US" altLang="zh-CN" err="1"/>
                <a:t>Paxos</a:t>
              </a:r>
              <a:endParaRPr lang="en-CN"/>
            </a:p>
          </p:txBody>
        </p:sp>
        <p:grpSp>
          <p:nvGrpSpPr>
            <p:cNvPr id="21" name="Group 20">
              <a:extLst>
                <a:ext uri="{FF2B5EF4-FFF2-40B4-BE49-F238E27FC236}">
                  <a16:creationId xmlns:a16="http://schemas.microsoft.com/office/drawing/2014/main" id="{2E44C6AB-7D80-F1D9-7471-3DEF8EA34A1E}"/>
                </a:ext>
              </a:extLst>
            </p:cNvPr>
            <p:cNvGrpSpPr/>
            <p:nvPr/>
          </p:nvGrpSpPr>
          <p:grpSpPr>
            <a:xfrm>
              <a:off x="3483013" y="2048305"/>
              <a:ext cx="108000" cy="1054587"/>
              <a:chOff x="1309123" y="2014076"/>
              <a:chExt cx="108000" cy="1054587"/>
            </a:xfrm>
          </p:grpSpPr>
          <p:cxnSp>
            <p:nvCxnSpPr>
              <p:cNvPr id="22" name="Straight Connector 21">
                <a:extLst>
                  <a:ext uri="{FF2B5EF4-FFF2-40B4-BE49-F238E27FC236}">
                    <a16:creationId xmlns:a16="http://schemas.microsoft.com/office/drawing/2014/main" id="{82304755-8E4F-2DEA-D69E-9F4298A0236E}"/>
                  </a:ext>
                </a:extLst>
              </p:cNvPr>
              <p:cNvCxnSpPr/>
              <p:nvPr/>
            </p:nvCxnSpPr>
            <p:spPr>
              <a:xfrm flipV="1">
                <a:off x="1363123" y="2124477"/>
                <a:ext cx="0" cy="9441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Diamond 22">
                <a:extLst>
                  <a:ext uri="{FF2B5EF4-FFF2-40B4-BE49-F238E27FC236}">
                    <a16:creationId xmlns:a16="http://schemas.microsoft.com/office/drawing/2014/main" id="{2FAEC32B-3FF6-C422-313C-858096D5F198}"/>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24" name="TextBox 23">
              <a:extLst>
                <a:ext uri="{FF2B5EF4-FFF2-40B4-BE49-F238E27FC236}">
                  <a16:creationId xmlns:a16="http://schemas.microsoft.com/office/drawing/2014/main" id="{A724BC80-D45F-2F7E-74BF-4ACE60D29D59}"/>
                </a:ext>
              </a:extLst>
            </p:cNvPr>
            <p:cNvSpPr txBox="1"/>
            <p:nvPr/>
          </p:nvSpPr>
          <p:spPr>
            <a:xfrm rot="18496127">
              <a:off x="3070143" y="3244334"/>
              <a:ext cx="652743" cy="369332"/>
            </a:xfrm>
            <a:prstGeom prst="rect">
              <a:avLst/>
            </a:prstGeom>
            <a:noFill/>
          </p:spPr>
          <p:txBody>
            <a:bodyPr wrap="none" rtlCol="0">
              <a:spAutoFit/>
            </a:bodyPr>
            <a:lstStyle/>
            <a:p>
              <a:r>
                <a:rPr lang="en-US" altLang="zh-CN"/>
                <a:t>2004</a:t>
              </a:r>
              <a:endParaRPr lang="en-CN"/>
            </a:p>
          </p:txBody>
        </p:sp>
        <p:sp>
          <p:nvSpPr>
            <p:cNvPr id="25" name="TextBox 24">
              <a:extLst>
                <a:ext uri="{FF2B5EF4-FFF2-40B4-BE49-F238E27FC236}">
                  <a16:creationId xmlns:a16="http://schemas.microsoft.com/office/drawing/2014/main" id="{6112DF0A-042D-FEC1-CDFC-F70B72E24BD1}"/>
                </a:ext>
              </a:extLst>
            </p:cNvPr>
            <p:cNvSpPr txBox="1"/>
            <p:nvPr/>
          </p:nvSpPr>
          <p:spPr>
            <a:xfrm>
              <a:off x="3580167" y="1940612"/>
              <a:ext cx="1351332" cy="646331"/>
            </a:xfrm>
            <a:prstGeom prst="rect">
              <a:avLst/>
            </a:prstGeom>
            <a:noFill/>
          </p:spPr>
          <p:txBody>
            <a:bodyPr wrap="none" rtlCol="0">
              <a:spAutoFit/>
            </a:bodyPr>
            <a:lstStyle/>
            <a:p>
              <a:r>
                <a:rPr lang="en-US" altLang="zh-CN"/>
                <a:t>Generalized</a:t>
              </a:r>
              <a:r>
                <a:rPr lang="zh-CN" altLang="en-US"/>
                <a:t> </a:t>
              </a:r>
              <a:endParaRPr lang="en-US" altLang="zh-CN"/>
            </a:p>
            <a:p>
              <a:r>
                <a:rPr lang="en-US" altLang="zh-CN" err="1"/>
                <a:t>Paxos</a:t>
              </a:r>
              <a:endParaRPr lang="en-CN"/>
            </a:p>
          </p:txBody>
        </p:sp>
        <p:grpSp>
          <p:nvGrpSpPr>
            <p:cNvPr id="26" name="Group 25">
              <a:extLst>
                <a:ext uri="{FF2B5EF4-FFF2-40B4-BE49-F238E27FC236}">
                  <a16:creationId xmlns:a16="http://schemas.microsoft.com/office/drawing/2014/main" id="{4363BEB6-49DB-93EB-F6F0-C6142DEE05A2}"/>
                </a:ext>
              </a:extLst>
            </p:cNvPr>
            <p:cNvGrpSpPr/>
            <p:nvPr/>
          </p:nvGrpSpPr>
          <p:grpSpPr>
            <a:xfrm>
              <a:off x="5247710" y="1659634"/>
              <a:ext cx="108000" cy="1407840"/>
              <a:chOff x="1309123" y="2014076"/>
              <a:chExt cx="108000" cy="1407840"/>
            </a:xfrm>
          </p:grpSpPr>
          <p:cxnSp>
            <p:nvCxnSpPr>
              <p:cNvPr id="27" name="Straight Connector 26">
                <a:extLst>
                  <a:ext uri="{FF2B5EF4-FFF2-40B4-BE49-F238E27FC236}">
                    <a16:creationId xmlns:a16="http://schemas.microsoft.com/office/drawing/2014/main" id="{9095BBAD-8A66-754F-C8FA-4A22B8412794}"/>
                  </a:ext>
                </a:extLst>
              </p:cNvPr>
              <p:cNvCxnSpPr>
                <a:cxnSpLocks/>
              </p:cNvCxnSpPr>
              <p:nvPr/>
            </p:nvCxnSpPr>
            <p:spPr>
              <a:xfrm flipV="1">
                <a:off x="1363123" y="2124477"/>
                <a:ext cx="0" cy="12974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Diamond 27">
                <a:extLst>
                  <a:ext uri="{FF2B5EF4-FFF2-40B4-BE49-F238E27FC236}">
                    <a16:creationId xmlns:a16="http://schemas.microsoft.com/office/drawing/2014/main" id="{860A1571-F458-E8ED-97D0-2CB6D5BAE49C}"/>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29" name="TextBox 28">
              <a:extLst>
                <a:ext uri="{FF2B5EF4-FFF2-40B4-BE49-F238E27FC236}">
                  <a16:creationId xmlns:a16="http://schemas.microsoft.com/office/drawing/2014/main" id="{ACE39A38-28A2-C219-14C0-33758D299DAC}"/>
                </a:ext>
              </a:extLst>
            </p:cNvPr>
            <p:cNvSpPr txBox="1"/>
            <p:nvPr/>
          </p:nvSpPr>
          <p:spPr>
            <a:xfrm rot="18496127">
              <a:off x="4819063" y="3180515"/>
              <a:ext cx="652743" cy="369332"/>
            </a:xfrm>
            <a:prstGeom prst="rect">
              <a:avLst/>
            </a:prstGeom>
            <a:noFill/>
          </p:spPr>
          <p:txBody>
            <a:bodyPr wrap="none" rtlCol="0">
              <a:spAutoFit/>
            </a:bodyPr>
            <a:lstStyle/>
            <a:p>
              <a:r>
                <a:rPr lang="en-US" altLang="zh-CN"/>
                <a:t>2008</a:t>
              </a:r>
              <a:endParaRPr lang="en-CN"/>
            </a:p>
          </p:txBody>
        </p:sp>
        <p:sp>
          <p:nvSpPr>
            <p:cNvPr id="30" name="TextBox 29">
              <a:extLst>
                <a:ext uri="{FF2B5EF4-FFF2-40B4-BE49-F238E27FC236}">
                  <a16:creationId xmlns:a16="http://schemas.microsoft.com/office/drawing/2014/main" id="{49F632C9-EAB6-3074-9E31-5072276C0B0C}"/>
                </a:ext>
              </a:extLst>
            </p:cNvPr>
            <p:cNvSpPr txBox="1"/>
            <p:nvPr/>
          </p:nvSpPr>
          <p:spPr>
            <a:xfrm>
              <a:off x="5301710" y="1512015"/>
              <a:ext cx="981359" cy="369332"/>
            </a:xfrm>
            <a:prstGeom prst="rect">
              <a:avLst/>
            </a:prstGeom>
            <a:noFill/>
          </p:spPr>
          <p:txBody>
            <a:bodyPr wrap="none" rtlCol="0">
              <a:spAutoFit/>
            </a:bodyPr>
            <a:lstStyle/>
            <a:p>
              <a:r>
                <a:rPr lang="en-US" altLang="zh-CN"/>
                <a:t>Mencius</a:t>
              </a:r>
              <a:endParaRPr lang="en-CN"/>
            </a:p>
          </p:txBody>
        </p:sp>
        <p:grpSp>
          <p:nvGrpSpPr>
            <p:cNvPr id="35" name="Group 34">
              <a:extLst>
                <a:ext uri="{FF2B5EF4-FFF2-40B4-BE49-F238E27FC236}">
                  <a16:creationId xmlns:a16="http://schemas.microsoft.com/office/drawing/2014/main" id="{BFA556BE-FEF4-AC31-8C22-E6FD6A83D0A9}"/>
                </a:ext>
              </a:extLst>
            </p:cNvPr>
            <p:cNvGrpSpPr/>
            <p:nvPr/>
          </p:nvGrpSpPr>
          <p:grpSpPr>
            <a:xfrm>
              <a:off x="6580425" y="1633775"/>
              <a:ext cx="108000" cy="1407840"/>
              <a:chOff x="1309123" y="2014076"/>
              <a:chExt cx="108000" cy="1407840"/>
            </a:xfrm>
          </p:grpSpPr>
          <p:cxnSp>
            <p:nvCxnSpPr>
              <p:cNvPr id="36" name="Straight Connector 35">
                <a:extLst>
                  <a:ext uri="{FF2B5EF4-FFF2-40B4-BE49-F238E27FC236}">
                    <a16:creationId xmlns:a16="http://schemas.microsoft.com/office/drawing/2014/main" id="{E5563E94-A338-1529-D6FA-13683991AE8E}"/>
                  </a:ext>
                </a:extLst>
              </p:cNvPr>
              <p:cNvCxnSpPr>
                <a:cxnSpLocks/>
              </p:cNvCxnSpPr>
              <p:nvPr/>
            </p:nvCxnSpPr>
            <p:spPr>
              <a:xfrm flipV="1">
                <a:off x="1363123" y="2124477"/>
                <a:ext cx="0" cy="129743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Diamond 36">
                <a:extLst>
                  <a:ext uri="{FF2B5EF4-FFF2-40B4-BE49-F238E27FC236}">
                    <a16:creationId xmlns:a16="http://schemas.microsoft.com/office/drawing/2014/main" id="{754C5E39-44B6-E0EF-5FAF-6A0F347E3246}"/>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38" name="TextBox 37">
              <a:extLst>
                <a:ext uri="{FF2B5EF4-FFF2-40B4-BE49-F238E27FC236}">
                  <a16:creationId xmlns:a16="http://schemas.microsoft.com/office/drawing/2014/main" id="{A59B1D93-F472-C80C-0DF2-6658063457F4}"/>
                </a:ext>
              </a:extLst>
            </p:cNvPr>
            <p:cNvSpPr txBox="1"/>
            <p:nvPr/>
          </p:nvSpPr>
          <p:spPr>
            <a:xfrm>
              <a:off x="6634425" y="1472711"/>
              <a:ext cx="823815" cy="369332"/>
            </a:xfrm>
            <a:prstGeom prst="rect">
              <a:avLst/>
            </a:prstGeom>
            <a:noFill/>
          </p:spPr>
          <p:txBody>
            <a:bodyPr wrap="none" rtlCol="0">
              <a:spAutoFit/>
            </a:bodyPr>
            <a:lstStyle/>
            <a:p>
              <a:r>
                <a:rPr lang="en-US" altLang="zh-CN" err="1"/>
                <a:t>EPaxos</a:t>
              </a:r>
              <a:endParaRPr lang="en-CN"/>
            </a:p>
          </p:txBody>
        </p:sp>
        <p:sp>
          <p:nvSpPr>
            <p:cNvPr id="39" name="TextBox 38">
              <a:extLst>
                <a:ext uri="{FF2B5EF4-FFF2-40B4-BE49-F238E27FC236}">
                  <a16:creationId xmlns:a16="http://schemas.microsoft.com/office/drawing/2014/main" id="{C438486F-8267-A1AE-9D8A-1C0677A4A688}"/>
                </a:ext>
              </a:extLst>
            </p:cNvPr>
            <p:cNvSpPr txBox="1"/>
            <p:nvPr/>
          </p:nvSpPr>
          <p:spPr>
            <a:xfrm rot="18496127">
              <a:off x="6116751" y="3261108"/>
              <a:ext cx="652743" cy="369332"/>
            </a:xfrm>
            <a:prstGeom prst="rect">
              <a:avLst/>
            </a:prstGeom>
            <a:noFill/>
          </p:spPr>
          <p:txBody>
            <a:bodyPr wrap="square" rtlCol="0">
              <a:spAutoFit/>
            </a:bodyPr>
            <a:lstStyle/>
            <a:p>
              <a:r>
                <a:rPr lang="en-US" altLang="zh-CN"/>
                <a:t>2013</a:t>
              </a:r>
              <a:endParaRPr lang="en-CN"/>
            </a:p>
          </p:txBody>
        </p:sp>
        <p:grpSp>
          <p:nvGrpSpPr>
            <p:cNvPr id="45" name="Group 44">
              <a:extLst>
                <a:ext uri="{FF2B5EF4-FFF2-40B4-BE49-F238E27FC236}">
                  <a16:creationId xmlns:a16="http://schemas.microsoft.com/office/drawing/2014/main" id="{65956FB6-D4BA-863B-F7D1-9C6C1ABF54D9}"/>
                </a:ext>
              </a:extLst>
            </p:cNvPr>
            <p:cNvGrpSpPr/>
            <p:nvPr/>
          </p:nvGrpSpPr>
          <p:grpSpPr>
            <a:xfrm>
              <a:off x="7022338" y="2021257"/>
              <a:ext cx="108000" cy="1054587"/>
              <a:chOff x="1309123" y="2014076"/>
              <a:chExt cx="108000" cy="1054587"/>
            </a:xfrm>
          </p:grpSpPr>
          <p:cxnSp>
            <p:nvCxnSpPr>
              <p:cNvPr id="46" name="Straight Connector 45">
                <a:extLst>
                  <a:ext uri="{FF2B5EF4-FFF2-40B4-BE49-F238E27FC236}">
                    <a16:creationId xmlns:a16="http://schemas.microsoft.com/office/drawing/2014/main" id="{23BB035E-919D-6DA5-C55C-D3EF6DA091C2}"/>
                  </a:ext>
                </a:extLst>
              </p:cNvPr>
              <p:cNvCxnSpPr/>
              <p:nvPr/>
            </p:nvCxnSpPr>
            <p:spPr>
              <a:xfrm flipV="1">
                <a:off x="1363123" y="2124477"/>
                <a:ext cx="0" cy="9441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Diamond 46">
                <a:extLst>
                  <a:ext uri="{FF2B5EF4-FFF2-40B4-BE49-F238E27FC236}">
                    <a16:creationId xmlns:a16="http://schemas.microsoft.com/office/drawing/2014/main" id="{E3B6954A-8CD6-9AED-C05A-683EDB10811B}"/>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48" name="TextBox 47">
              <a:extLst>
                <a:ext uri="{FF2B5EF4-FFF2-40B4-BE49-F238E27FC236}">
                  <a16:creationId xmlns:a16="http://schemas.microsoft.com/office/drawing/2014/main" id="{2B51794A-A100-FFF5-E1AC-41BF7D4A04AE}"/>
                </a:ext>
              </a:extLst>
            </p:cNvPr>
            <p:cNvSpPr txBox="1"/>
            <p:nvPr/>
          </p:nvSpPr>
          <p:spPr>
            <a:xfrm rot="18496127">
              <a:off x="6609468" y="3217286"/>
              <a:ext cx="652743" cy="369332"/>
            </a:xfrm>
            <a:prstGeom prst="rect">
              <a:avLst/>
            </a:prstGeom>
            <a:noFill/>
          </p:spPr>
          <p:txBody>
            <a:bodyPr wrap="none" rtlCol="0">
              <a:spAutoFit/>
            </a:bodyPr>
            <a:lstStyle/>
            <a:p>
              <a:r>
                <a:rPr lang="en-US" altLang="zh-CN"/>
                <a:t>2014</a:t>
              </a:r>
              <a:endParaRPr lang="en-CN"/>
            </a:p>
          </p:txBody>
        </p:sp>
        <p:sp>
          <p:nvSpPr>
            <p:cNvPr id="49" name="TextBox 48">
              <a:extLst>
                <a:ext uri="{FF2B5EF4-FFF2-40B4-BE49-F238E27FC236}">
                  <a16:creationId xmlns:a16="http://schemas.microsoft.com/office/drawing/2014/main" id="{FBD68879-989F-1D16-A61C-F28679228EEC}"/>
                </a:ext>
              </a:extLst>
            </p:cNvPr>
            <p:cNvSpPr txBox="1"/>
            <p:nvPr/>
          </p:nvSpPr>
          <p:spPr>
            <a:xfrm>
              <a:off x="7119492" y="1913564"/>
              <a:ext cx="566437" cy="369332"/>
            </a:xfrm>
            <a:prstGeom prst="rect">
              <a:avLst/>
            </a:prstGeom>
            <a:noFill/>
          </p:spPr>
          <p:txBody>
            <a:bodyPr wrap="none" rtlCol="0">
              <a:spAutoFit/>
            </a:bodyPr>
            <a:lstStyle/>
            <a:p>
              <a:r>
                <a:rPr lang="en-US" altLang="zh-CN"/>
                <a:t>Raft</a:t>
              </a:r>
              <a:endParaRPr lang="en-CN"/>
            </a:p>
          </p:txBody>
        </p:sp>
        <p:grpSp>
          <p:nvGrpSpPr>
            <p:cNvPr id="50" name="Group 49">
              <a:extLst>
                <a:ext uri="{FF2B5EF4-FFF2-40B4-BE49-F238E27FC236}">
                  <a16:creationId xmlns:a16="http://schemas.microsoft.com/office/drawing/2014/main" id="{C131F299-5668-40CE-D616-527544A8D067}"/>
                </a:ext>
              </a:extLst>
            </p:cNvPr>
            <p:cNvGrpSpPr/>
            <p:nvPr/>
          </p:nvGrpSpPr>
          <p:grpSpPr>
            <a:xfrm>
              <a:off x="7447280" y="1082796"/>
              <a:ext cx="108000" cy="1972323"/>
              <a:chOff x="1309123" y="2014076"/>
              <a:chExt cx="108000" cy="1972323"/>
            </a:xfrm>
          </p:grpSpPr>
          <p:cxnSp>
            <p:nvCxnSpPr>
              <p:cNvPr id="51" name="Straight Connector 50">
                <a:extLst>
                  <a:ext uri="{FF2B5EF4-FFF2-40B4-BE49-F238E27FC236}">
                    <a16:creationId xmlns:a16="http://schemas.microsoft.com/office/drawing/2014/main" id="{4B8BD8A3-A868-4317-4E4A-C2C7440252FB}"/>
                  </a:ext>
                </a:extLst>
              </p:cNvPr>
              <p:cNvCxnSpPr>
                <a:cxnSpLocks/>
              </p:cNvCxnSpPr>
              <p:nvPr/>
            </p:nvCxnSpPr>
            <p:spPr>
              <a:xfrm flipH="1" flipV="1">
                <a:off x="1363123" y="2124477"/>
                <a:ext cx="34203" cy="1861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Diamond 51">
                <a:extLst>
                  <a:ext uri="{FF2B5EF4-FFF2-40B4-BE49-F238E27FC236}">
                    <a16:creationId xmlns:a16="http://schemas.microsoft.com/office/drawing/2014/main" id="{6FB54022-F603-0EBA-A0BA-649FDA528D55}"/>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53" name="TextBox 52">
              <a:extLst>
                <a:ext uri="{FF2B5EF4-FFF2-40B4-BE49-F238E27FC236}">
                  <a16:creationId xmlns:a16="http://schemas.microsoft.com/office/drawing/2014/main" id="{A9E52B43-BAB1-2738-702E-90DB35B115FF}"/>
                </a:ext>
              </a:extLst>
            </p:cNvPr>
            <p:cNvSpPr txBox="1"/>
            <p:nvPr/>
          </p:nvSpPr>
          <p:spPr>
            <a:xfrm>
              <a:off x="7501280" y="921732"/>
              <a:ext cx="1893467" cy="646331"/>
            </a:xfrm>
            <a:prstGeom prst="rect">
              <a:avLst/>
            </a:prstGeom>
            <a:noFill/>
          </p:spPr>
          <p:txBody>
            <a:bodyPr wrap="none" rtlCol="0">
              <a:spAutoFit/>
            </a:bodyPr>
            <a:lstStyle/>
            <a:p>
              <a:r>
                <a:rPr lang="en-US" altLang="zh-CN"/>
                <a:t>Speculative</a:t>
              </a:r>
              <a:r>
                <a:rPr lang="zh-CN" altLang="en-US"/>
                <a:t> </a:t>
              </a:r>
              <a:r>
                <a:rPr lang="en-US" altLang="zh-CN" err="1"/>
                <a:t>Paxos</a:t>
              </a:r>
              <a:r>
                <a:rPr lang="en-US" altLang="zh-CN"/>
                <a:t>,</a:t>
              </a:r>
            </a:p>
            <a:p>
              <a:r>
                <a:rPr lang="en-US" altLang="zh-CN" err="1"/>
                <a:t>NetPaxos</a:t>
              </a:r>
              <a:endParaRPr lang="en-CN"/>
            </a:p>
          </p:txBody>
        </p:sp>
        <p:sp>
          <p:nvSpPr>
            <p:cNvPr id="54" name="TextBox 53">
              <a:extLst>
                <a:ext uri="{FF2B5EF4-FFF2-40B4-BE49-F238E27FC236}">
                  <a16:creationId xmlns:a16="http://schemas.microsoft.com/office/drawing/2014/main" id="{C890D1BC-7863-09C7-CE6C-26BDC7DAECEB}"/>
                </a:ext>
              </a:extLst>
            </p:cNvPr>
            <p:cNvSpPr txBox="1"/>
            <p:nvPr/>
          </p:nvSpPr>
          <p:spPr>
            <a:xfrm rot="18496127">
              <a:off x="6983606" y="3265932"/>
              <a:ext cx="652743" cy="369332"/>
            </a:xfrm>
            <a:prstGeom prst="rect">
              <a:avLst/>
            </a:prstGeom>
            <a:noFill/>
          </p:spPr>
          <p:txBody>
            <a:bodyPr wrap="square" rtlCol="0">
              <a:spAutoFit/>
            </a:bodyPr>
            <a:lstStyle/>
            <a:p>
              <a:r>
                <a:rPr lang="en-US" altLang="zh-CN"/>
                <a:t>2015</a:t>
              </a:r>
              <a:endParaRPr lang="en-CN"/>
            </a:p>
          </p:txBody>
        </p:sp>
        <p:grpSp>
          <p:nvGrpSpPr>
            <p:cNvPr id="55" name="Group 54">
              <a:extLst>
                <a:ext uri="{FF2B5EF4-FFF2-40B4-BE49-F238E27FC236}">
                  <a16:creationId xmlns:a16="http://schemas.microsoft.com/office/drawing/2014/main" id="{DADF2644-428F-D928-0DD5-D400D0FD5039}"/>
                </a:ext>
              </a:extLst>
            </p:cNvPr>
            <p:cNvGrpSpPr/>
            <p:nvPr/>
          </p:nvGrpSpPr>
          <p:grpSpPr>
            <a:xfrm>
              <a:off x="7928234" y="1686191"/>
              <a:ext cx="108000" cy="1381283"/>
              <a:chOff x="1309123" y="2014076"/>
              <a:chExt cx="108000" cy="1381283"/>
            </a:xfrm>
          </p:grpSpPr>
          <p:cxnSp>
            <p:nvCxnSpPr>
              <p:cNvPr id="56" name="Straight Connector 55">
                <a:extLst>
                  <a:ext uri="{FF2B5EF4-FFF2-40B4-BE49-F238E27FC236}">
                    <a16:creationId xmlns:a16="http://schemas.microsoft.com/office/drawing/2014/main" id="{B3FE41B2-35D5-ADBB-70F0-33A1BC89ADE4}"/>
                  </a:ext>
                </a:extLst>
              </p:cNvPr>
              <p:cNvCxnSpPr>
                <a:cxnSpLocks/>
              </p:cNvCxnSpPr>
              <p:nvPr/>
            </p:nvCxnSpPr>
            <p:spPr>
              <a:xfrm flipV="1">
                <a:off x="1363123" y="2124477"/>
                <a:ext cx="0" cy="12708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Diamond 56">
                <a:extLst>
                  <a:ext uri="{FF2B5EF4-FFF2-40B4-BE49-F238E27FC236}">
                    <a16:creationId xmlns:a16="http://schemas.microsoft.com/office/drawing/2014/main" id="{FD34C5B3-9AB6-17A2-A062-6825D42E1A85}"/>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58" name="TextBox 57">
              <a:extLst>
                <a:ext uri="{FF2B5EF4-FFF2-40B4-BE49-F238E27FC236}">
                  <a16:creationId xmlns:a16="http://schemas.microsoft.com/office/drawing/2014/main" id="{1BF019E2-42F0-E745-9BB6-8A8D1B70B785}"/>
                </a:ext>
              </a:extLst>
            </p:cNvPr>
            <p:cNvSpPr txBox="1"/>
            <p:nvPr/>
          </p:nvSpPr>
          <p:spPr>
            <a:xfrm rot="18496127">
              <a:off x="7515364" y="3222875"/>
              <a:ext cx="652743" cy="369332"/>
            </a:xfrm>
            <a:prstGeom prst="rect">
              <a:avLst/>
            </a:prstGeom>
            <a:noFill/>
          </p:spPr>
          <p:txBody>
            <a:bodyPr wrap="none" rtlCol="0">
              <a:spAutoFit/>
            </a:bodyPr>
            <a:lstStyle/>
            <a:p>
              <a:r>
                <a:rPr lang="en-US" altLang="zh-CN"/>
                <a:t>2016</a:t>
              </a:r>
              <a:endParaRPr lang="en-CN"/>
            </a:p>
          </p:txBody>
        </p:sp>
        <p:sp>
          <p:nvSpPr>
            <p:cNvPr id="59" name="TextBox 58">
              <a:extLst>
                <a:ext uri="{FF2B5EF4-FFF2-40B4-BE49-F238E27FC236}">
                  <a16:creationId xmlns:a16="http://schemas.microsoft.com/office/drawing/2014/main" id="{E945BDC4-7540-C67D-040D-7A3631F1B189}"/>
                </a:ext>
              </a:extLst>
            </p:cNvPr>
            <p:cNvSpPr txBox="1"/>
            <p:nvPr/>
          </p:nvSpPr>
          <p:spPr>
            <a:xfrm>
              <a:off x="8025388" y="1578498"/>
              <a:ext cx="1012970" cy="369332"/>
            </a:xfrm>
            <a:prstGeom prst="rect">
              <a:avLst/>
            </a:prstGeom>
            <a:noFill/>
          </p:spPr>
          <p:txBody>
            <a:bodyPr wrap="none" rtlCol="0">
              <a:spAutoFit/>
            </a:bodyPr>
            <a:lstStyle/>
            <a:p>
              <a:r>
                <a:rPr lang="en-US" altLang="zh-CN" err="1"/>
                <a:t>NOPaxos</a:t>
              </a:r>
              <a:endParaRPr lang="en-CN"/>
            </a:p>
          </p:txBody>
        </p:sp>
        <p:grpSp>
          <p:nvGrpSpPr>
            <p:cNvPr id="61" name="Group 60">
              <a:extLst>
                <a:ext uri="{FF2B5EF4-FFF2-40B4-BE49-F238E27FC236}">
                  <a16:creationId xmlns:a16="http://schemas.microsoft.com/office/drawing/2014/main" id="{C56F2B64-A23E-0854-CEAF-793EC866B42B}"/>
                </a:ext>
              </a:extLst>
            </p:cNvPr>
            <p:cNvGrpSpPr/>
            <p:nvPr/>
          </p:nvGrpSpPr>
          <p:grpSpPr>
            <a:xfrm>
              <a:off x="8344225" y="2051738"/>
              <a:ext cx="108000" cy="1054587"/>
              <a:chOff x="1309123" y="2014076"/>
              <a:chExt cx="108000" cy="1054587"/>
            </a:xfrm>
          </p:grpSpPr>
          <p:cxnSp>
            <p:nvCxnSpPr>
              <p:cNvPr id="62" name="Straight Connector 61">
                <a:extLst>
                  <a:ext uri="{FF2B5EF4-FFF2-40B4-BE49-F238E27FC236}">
                    <a16:creationId xmlns:a16="http://schemas.microsoft.com/office/drawing/2014/main" id="{F1E1EAEA-130B-DD72-47C9-55335C46D567}"/>
                  </a:ext>
                </a:extLst>
              </p:cNvPr>
              <p:cNvCxnSpPr/>
              <p:nvPr/>
            </p:nvCxnSpPr>
            <p:spPr>
              <a:xfrm flipV="1">
                <a:off x="1363123" y="2124477"/>
                <a:ext cx="0" cy="9441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Diamond 62">
                <a:extLst>
                  <a:ext uri="{FF2B5EF4-FFF2-40B4-BE49-F238E27FC236}">
                    <a16:creationId xmlns:a16="http://schemas.microsoft.com/office/drawing/2014/main" id="{257C0AAD-882C-24DD-532D-AFE8CBE4EEC8}"/>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64" name="TextBox 63">
              <a:extLst>
                <a:ext uri="{FF2B5EF4-FFF2-40B4-BE49-F238E27FC236}">
                  <a16:creationId xmlns:a16="http://schemas.microsoft.com/office/drawing/2014/main" id="{A7BE6F16-94F4-CC94-2833-06CAE1C6E7BD}"/>
                </a:ext>
              </a:extLst>
            </p:cNvPr>
            <p:cNvSpPr txBox="1"/>
            <p:nvPr/>
          </p:nvSpPr>
          <p:spPr>
            <a:xfrm>
              <a:off x="8441379" y="1944045"/>
              <a:ext cx="689612" cy="369332"/>
            </a:xfrm>
            <a:prstGeom prst="rect">
              <a:avLst/>
            </a:prstGeom>
            <a:noFill/>
          </p:spPr>
          <p:txBody>
            <a:bodyPr wrap="none" rtlCol="0">
              <a:spAutoFit/>
            </a:bodyPr>
            <a:lstStyle/>
            <a:p>
              <a:r>
                <a:rPr lang="en-US" altLang="zh-CN"/>
                <a:t>APUS</a:t>
              </a:r>
              <a:endParaRPr lang="en-CN"/>
            </a:p>
          </p:txBody>
        </p:sp>
        <p:sp>
          <p:nvSpPr>
            <p:cNvPr id="67" name="TextBox 66">
              <a:extLst>
                <a:ext uri="{FF2B5EF4-FFF2-40B4-BE49-F238E27FC236}">
                  <a16:creationId xmlns:a16="http://schemas.microsoft.com/office/drawing/2014/main" id="{FC96EEE8-8BAC-4B49-E380-2E0F30563311}"/>
                </a:ext>
              </a:extLst>
            </p:cNvPr>
            <p:cNvSpPr txBox="1"/>
            <p:nvPr/>
          </p:nvSpPr>
          <p:spPr>
            <a:xfrm rot="18496127">
              <a:off x="7941084" y="3250227"/>
              <a:ext cx="652743" cy="369332"/>
            </a:xfrm>
            <a:prstGeom prst="rect">
              <a:avLst/>
            </a:prstGeom>
            <a:noFill/>
          </p:spPr>
          <p:txBody>
            <a:bodyPr wrap="none" rtlCol="0">
              <a:spAutoFit/>
            </a:bodyPr>
            <a:lstStyle/>
            <a:p>
              <a:r>
                <a:rPr lang="en-US" altLang="zh-CN"/>
                <a:t>2017</a:t>
              </a:r>
              <a:endParaRPr lang="en-CN"/>
            </a:p>
          </p:txBody>
        </p:sp>
        <p:grpSp>
          <p:nvGrpSpPr>
            <p:cNvPr id="70" name="Group 69">
              <a:extLst>
                <a:ext uri="{FF2B5EF4-FFF2-40B4-BE49-F238E27FC236}">
                  <a16:creationId xmlns:a16="http://schemas.microsoft.com/office/drawing/2014/main" id="{B213BBC3-B1E6-1CD8-7D83-6080E3CC907B}"/>
                </a:ext>
              </a:extLst>
            </p:cNvPr>
            <p:cNvGrpSpPr/>
            <p:nvPr/>
          </p:nvGrpSpPr>
          <p:grpSpPr>
            <a:xfrm>
              <a:off x="8768229" y="2308690"/>
              <a:ext cx="108000" cy="755591"/>
              <a:chOff x="1309123" y="2014076"/>
              <a:chExt cx="108000" cy="755591"/>
            </a:xfrm>
          </p:grpSpPr>
          <p:cxnSp>
            <p:nvCxnSpPr>
              <p:cNvPr id="71" name="Straight Connector 70">
                <a:extLst>
                  <a:ext uri="{FF2B5EF4-FFF2-40B4-BE49-F238E27FC236}">
                    <a16:creationId xmlns:a16="http://schemas.microsoft.com/office/drawing/2014/main" id="{80A63BD2-F672-3055-365F-30B3654BD8B3}"/>
                  </a:ext>
                </a:extLst>
              </p:cNvPr>
              <p:cNvCxnSpPr>
                <a:cxnSpLocks/>
              </p:cNvCxnSpPr>
              <p:nvPr/>
            </p:nvCxnSpPr>
            <p:spPr>
              <a:xfrm flipV="1">
                <a:off x="1363123" y="2124477"/>
                <a:ext cx="0" cy="645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Diamond 71">
                <a:extLst>
                  <a:ext uri="{FF2B5EF4-FFF2-40B4-BE49-F238E27FC236}">
                    <a16:creationId xmlns:a16="http://schemas.microsoft.com/office/drawing/2014/main" id="{1EEA6AAE-716F-E7F1-5E2E-34276626721E}"/>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73" name="TextBox 72">
              <a:extLst>
                <a:ext uri="{FF2B5EF4-FFF2-40B4-BE49-F238E27FC236}">
                  <a16:creationId xmlns:a16="http://schemas.microsoft.com/office/drawing/2014/main" id="{4DBE091F-4E80-9B68-CC8C-3F67A1F83027}"/>
                </a:ext>
              </a:extLst>
            </p:cNvPr>
            <p:cNvSpPr txBox="1"/>
            <p:nvPr/>
          </p:nvSpPr>
          <p:spPr>
            <a:xfrm>
              <a:off x="8840184" y="2237737"/>
              <a:ext cx="1182355" cy="369332"/>
            </a:xfrm>
            <a:prstGeom prst="rect">
              <a:avLst/>
            </a:prstGeom>
            <a:noFill/>
          </p:spPr>
          <p:txBody>
            <a:bodyPr wrap="square" rtlCol="0">
              <a:spAutoFit/>
            </a:bodyPr>
            <a:lstStyle/>
            <a:p>
              <a:r>
                <a:rPr lang="en-US" altLang="zh-CN" err="1"/>
                <a:t>NetChain</a:t>
              </a:r>
              <a:endParaRPr lang="en-CN"/>
            </a:p>
          </p:txBody>
        </p:sp>
        <p:sp>
          <p:nvSpPr>
            <p:cNvPr id="74" name="TextBox 73">
              <a:extLst>
                <a:ext uri="{FF2B5EF4-FFF2-40B4-BE49-F238E27FC236}">
                  <a16:creationId xmlns:a16="http://schemas.microsoft.com/office/drawing/2014/main" id="{01F39F44-B669-D6F6-3667-4444C3F19AA0}"/>
                </a:ext>
              </a:extLst>
            </p:cNvPr>
            <p:cNvSpPr txBox="1"/>
            <p:nvPr/>
          </p:nvSpPr>
          <p:spPr>
            <a:xfrm rot="18496127">
              <a:off x="8365091" y="3219746"/>
              <a:ext cx="652743" cy="369332"/>
            </a:xfrm>
            <a:prstGeom prst="rect">
              <a:avLst/>
            </a:prstGeom>
            <a:noFill/>
          </p:spPr>
          <p:txBody>
            <a:bodyPr wrap="none" rtlCol="0">
              <a:spAutoFit/>
            </a:bodyPr>
            <a:lstStyle/>
            <a:p>
              <a:r>
                <a:rPr lang="en-US" altLang="zh-CN"/>
                <a:t>2018</a:t>
              </a:r>
              <a:endParaRPr lang="en-CN"/>
            </a:p>
          </p:txBody>
        </p:sp>
        <p:sp>
          <p:nvSpPr>
            <p:cNvPr id="78" name="TextBox 77">
              <a:extLst>
                <a:ext uri="{FF2B5EF4-FFF2-40B4-BE49-F238E27FC236}">
                  <a16:creationId xmlns:a16="http://schemas.microsoft.com/office/drawing/2014/main" id="{8F415135-CF47-5A7E-AD92-ED547B782EDA}"/>
                </a:ext>
              </a:extLst>
            </p:cNvPr>
            <p:cNvSpPr txBox="1"/>
            <p:nvPr/>
          </p:nvSpPr>
          <p:spPr>
            <a:xfrm rot="18496127">
              <a:off x="9073302" y="3246643"/>
              <a:ext cx="652743" cy="369332"/>
            </a:xfrm>
            <a:prstGeom prst="rect">
              <a:avLst/>
            </a:prstGeom>
            <a:noFill/>
          </p:spPr>
          <p:txBody>
            <a:bodyPr wrap="none" rtlCol="0">
              <a:spAutoFit/>
            </a:bodyPr>
            <a:lstStyle/>
            <a:p>
              <a:r>
                <a:rPr lang="en-US" altLang="zh-CN"/>
                <a:t>2020</a:t>
              </a:r>
              <a:endParaRPr lang="en-CN"/>
            </a:p>
          </p:txBody>
        </p:sp>
        <p:grpSp>
          <p:nvGrpSpPr>
            <p:cNvPr id="79" name="Group 78">
              <a:extLst>
                <a:ext uri="{FF2B5EF4-FFF2-40B4-BE49-F238E27FC236}">
                  <a16:creationId xmlns:a16="http://schemas.microsoft.com/office/drawing/2014/main" id="{6BD27F44-32DA-59D9-3523-9F234BE5A63F}"/>
                </a:ext>
              </a:extLst>
            </p:cNvPr>
            <p:cNvGrpSpPr/>
            <p:nvPr/>
          </p:nvGrpSpPr>
          <p:grpSpPr>
            <a:xfrm>
              <a:off x="9460964" y="1693879"/>
              <a:ext cx="108000" cy="1381283"/>
              <a:chOff x="1309123" y="2014076"/>
              <a:chExt cx="108000" cy="1381283"/>
            </a:xfrm>
          </p:grpSpPr>
          <p:cxnSp>
            <p:nvCxnSpPr>
              <p:cNvPr id="80" name="Straight Connector 79">
                <a:extLst>
                  <a:ext uri="{FF2B5EF4-FFF2-40B4-BE49-F238E27FC236}">
                    <a16:creationId xmlns:a16="http://schemas.microsoft.com/office/drawing/2014/main" id="{5A930F61-AD62-76EE-32DC-BFC8B796294D}"/>
                  </a:ext>
                </a:extLst>
              </p:cNvPr>
              <p:cNvCxnSpPr>
                <a:cxnSpLocks/>
              </p:cNvCxnSpPr>
              <p:nvPr/>
            </p:nvCxnSpPr>
            <p:spPr>
              <a:xfrm flipV="1">
                <a:off x="1363123" y="2124477"/>
                <a:ext cx="0" cy="12708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Diamond 80">
                <a:extLst>
                  <a:ext uri="{FF2B5EF4-FFF2-40B4-BE49-F238E27FC236}">
                    <a16:creationId xmlns:a16="http://schemas.microsoft.com/office/drawing/2014/main" id="{FB44DA6F-90F5-6912-9FA1-55631A39A367}"/>
                  </a:ext>
                </a:extLst>
              </p:cNvPr>
              <p:cNvSpPr/>
              <p:nvPr/>
            </p:nvSpPr>
            <p:spPr>
              <a:xfrm>
                <a:off x="1309123" y="2014076"/>
                <a:ext cx="108000" cy="108000"/>
              </a:xfrm>
              <a:prstGeom prst="diamond">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sp>
          <p:nvSpPr>
            <p:cNvPr id="82" name="TextBox 81">
              <a:extLst>
                <a:ext uri="{FF2B5EF4-FFF2-40B4-BE49-F238E27FC236}">
                  <a16:creationId xmlns:a16="http://schemas.microsoft.com/office/drawing/2014/main" id="{AE9F1AE6-0758-9E68-F965-CA80E19EB611}"/>
                </a:ext>
              </a:extLst>
            </p:cNvPr>
            <p:cNvSpPr txBox="1"/>
            <p:nvPr/>
          </p:nvSpPr>
          <p:spPr>
            <a:xfrm>
              <a:off x="9558118" y="1586186"/>
              <a:ext cx="503664" cy="369332"/>
            </a:xfrm>
            <a:prstGeom prst="rect">
              <a:avLst/>
            </a:prstGeom>
            <a:noFill/>
          </p:spPr>
          <p:txBody>
            <a:bodyPr wrap="none" rtlCol="0">
              <a:spAutoFit/>
            </a:bodyPr>
            <a:lstStyle/>
            <a:p>
              <a:r>
                <a:rPr lang="en-US" altLang="zh-CN"/>
                <a:t>Mu</a:t>
              </a:r>
              <a:endParaRPr lang="en-CN"/>
            </a:p>
          </p:txBody>
        </p:sp>
      </p:grpSp>
      <p:sp>
        <p:nvSpPr>
          <p:cNvPr id="3" name="Slide Number Placeholder 2">
            <a:extLst>
              <a:ext uri="{FF2B5EF4-FFF2-40B4-BE49-F238E27FC236}">
                <a16:creationId xmlns:a16="http://schemas.microsoft.com/office/drawing/2014/main" id="{B421B86C-D28C-F124-1DB5-D71437782FB9}"/>
              </a:ext>
            </a:extLst>
          </p:cNvPr>
          <p:cNvSpPr>
            <a:spLocks noGrp="1"/>
          </p:cNvSpPr>
          <p:nvPr>
            <p:ph type="sldNum" sz="quarter" idx="12"/>
          </p:nvPr>
        </p:nvSpPr>
        <p:spPr/>
        <p:txBody>
          <a:bodyPr/>
          <a:lstStyle/>
          <a:p>
            <a:fld id="{EA7EFB88-B2CB-3F42-A7FB-727E9E84A506}" type="slidenum">
              <a:rPr lang="en-US" smtClean="0"/>
              <a:t>2</a:t>
            </a:fld>
            <a:endParaRPr lang="en-US"/>
          </a:p>
        </p:txBody>
      </p:sp>
    </p:spTree>
    <p:extLst>
      <p:ext uri="{BB962C8B-B14F-4D97-AF65-F5344CB8AC3E}">
        <p14:creationId xmlns:p14="http://schemas.microsoft.com/office/powerpoint/2010/main" val="426226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185F0F3-C382-3E4B-A5CA-8AED1FEDE47F}"/>
              </a:ext>
            </a:extLst>
          </p:cNvPr>
          <p:cNvSpPr>
            <a:spLocks noGrp="1"/>
          </p:cNvSpPr>
          <p:nvPr>
            <p:ph idx="1"/>
          </p:nvPr>
        </p:nvSpPr>
        <p:spPr>
          <a:xfrm>
            <a:off x="562986" y="967300"/>
            <a:ext cx="11019414" cy="1383027"/>
          </a:xfrm>
        </p:spPr>
        <p:txBody>
          <a:bodyPr vert="horz" lIns="91440" tIns="45720" rIns="91440" bIns="45720" rtlCol="0" anchor="t">
            <a:noAutofit/>
          </a:bodyPr>
          <a:lstStyle/>
          <a:p>
            <a:pPr>
              <a:lnSpc>
                <a:spcPct val="100000"/>
              </a:lnSpc>
              <a:spcBef>
                <a:spcPts val="0"/>
              </a:spcBef>
              <a:spcAft>
                <a:spcPts val="1500"/>
              </a:spcAft>
            </a:pPr>
            <a:r>
              <a:rPr lang="en-US" altLang="zh-CN" sz="2000"/>
              <a:t>We</a:t>
            </a:r>
            <a:r>
              <a:rPr lang="zh-CN" altLang="en-US" sz="2000"/>
              <a:t> </a:t>
            </a:r>
            <a:r>
              <a:rPr lang="en-US" altLang="zh-CN" sz="2000"/>
              <a:t>equip</a:t>
            </a:r>
            <a:r>
              <a:rPr lang="zh-CN" altLang="en-US" sz="2000"/>
              <a:t> </a:t>
            </a:r>
            <a:r>
              <a:rPr lang="en-US" altLang="zh-CN" sz="2000" err="1"/>
              <a:t>Nezha</a:t>
            </a:r>
            <a:r>
              <a:rPr lang="zh-CN" altLang="en-US" sz="2000"/>
              <a:t> </a:t>
            </a:r>
            <a:r>
              <a:rPr lang="en-US" altLang="zh-CN" sz="2000"/>
              <a:t>with</a:t>
            </a:r>
            <a:r>
              <a:rPr lang="zh-CN" altLang="en-US" sz="2000"/>
              <a:t> </a:t>
            </a:r>
            <a:r>
              <a:rPr lang="en-US" altLang="zh-CN" sz="2000"/>
              <a:t>disk</a:t>
            </a:r>
            <a:r>
              <a:rPr lang="zh-CN" altLang="en-US" sz="2000"/>
              <a:t> </a:t>
            </a:r>
            <a:r>
              <a:rPr lang="en-US" altLang="zh-CN" sz="2000"/>
              <a:t>persistence</a:t>
            </a:r>
            <a:r>
              <a:rPr lang="zh-CN" altLang="en-US" sz="2000"/>
              <a:t> </a:t>
            </a:r>
            <a:r>
              <a:rPr lang="en-US" altLang="zh-CN" sz="2000">
                <a:sym typeface="Wingdings" pitchFamily="2" charset="2"/>
              </a:rPr>
              <a:t></a:t>
            </a:r>
            <a:r>
              <a:rPr lang="zh-CN" altLang="en-US" sz="2000">
                <a:sym typeface="Wingdings" pitchFamily="2" charset="2"/>
              </a:rPr>
              <a:t> </a:t>
            </a:r>
            <a:r>
              <a:rPr lang="en-US" altLang="zh-CN" sz="2000">
                <a:sym typeface="Wingdings" pitchFamily="2" charset="2"/>
              </a:rPr>
              <a:t>Achieve</a:t>
            </a:r>
            <a:r>
              <a:rPr lang="zh-CN" altLang="en-US" sz="2000">
                <a:sym typeface="Wingdings" pitchFamily="2" charset="2"/>
              </a:rPr>
              <a:t> </a:t>
            </a:r>
            <a:r>
              <a:rPr lang="en-US" altLang="zh-CN" sz="2000">
                <a:sym typeface="Wingdings" pitchFamily="2" charset="2"/>
              </a:rPr>
              <a:t>same</a:t>
            </a:r>
            <a:r>
              <a:rPr lang="zh-CN" altLang="en-US" sz="2000">
                <a:sym typeface="Wingdings" pitchFamily="2" charset="2"/>
              </a:rPr>
              <a:t> </a:t>
            </a:r>
            <a:r>
              <a:rPr lang="en-US" altLang="zh-CN" sz="2000">
                <a:sym typeface="Wingdings" pitchFamily="2" charset="2"/>
              </a:rPr>
              <a:t>fault</a:t>
            </a:r>
            <a:r>
              <a:rPr lang="zh-CN" altLang="en-US" sz="2000">
                <a:sym typeface="Wingdings" pitchFamily="2" charset="2"/>
              </a:rPr>
              <a:t> </a:t>
            </a:r>
            <a:r>
              <a:rPr lang="en-US" altLang="zh-CN" sz="2000">
                <a:sym typeface="Wingdings" pitchFamily="2" charset="2"/>
              </a:rPr>
              <a:t>tolerance</a:t>
            </a:r>
            <a:r>
              <a:rPr lang="zh-CN" altLang="en-US" sz="2000">
                <a:sym typeface="Wingdings" pitchFamily="2" charset="2"/>
              </a:rPr>
              <a:t> </a:t>
            </a:r>
            <a:r>
              <a:rPr lang="en-US" altLang="zh-CN" sz="2000">
                <a:sym typeface="Wingdings" pitchFamily="2" charset="2"/>
              </a:rPr>
              <a:t>guarantee</a:t>
            </a:r>
            <a:r>
              <a:rPr lang="zh-CN" altLang="en-US" sz="2000">
                <a:sym typeface="Wingdings" pitchFamily="2" charset="2"/>
              </a:rPr>
              <a:t> </a:t>
            </a:r>
            <a:r>
              <a:rPr lang="en-US" altLang="zh-CN" sz="2000">
                <a:sym typeface="Wingdings" pitchFamily="2" charset="2"/>
              </a:rPr>
              <a:t>as</a:t>
            </a:r>
            <a:r>
              <a:rPr lang="zh-CN" altLang="en-US" sz="2000">
                <a:sym typeface="Wingdings" pitchFamily="2" charset="2"/>
              </a:rPr>
              <a:t> </a:t>
            </a:r>
            <a:r>
              <a:rPr lang="en-US" altLang="zh-CN" sz="2000">
                <a:sym typeface="Wingdings" pitchFamily="2" charset="2"/>
              </a:rPr>
              <a:t>Raft</a:t>
            </a:r>
            <a:endParaRPr lang="en-US" altLang="zh-CN" sz="2000"/>
          </a:p>
          <a:p>
            <a:pPr>
              <a:lnSpc>
                <a:spcPct val="100000"/>
              </a:lnSpc>
              <a:spcBef>
                <a:spcPts val="0"/>
              </a:spcBef>
              <a:spcAft>
                <a:spcPts val="1500"/>
              </a:spcAft>
            </a:pPr>
            <a:r>
              <a:rPr lang="en-US" altLang="zh-CN" sz="2000"/>
              <a:t>Raft-1: Diego </a:t>
            </a:r>
            <a:r>
              <a:rPr lang="en-US" altLang="zh-CN" sz="2000" err="1"/>
              <a:t>Ongaro’s</a:t>
            </a:r>
            <a:r>
              <a:rPr lang="en-US" altLang="zh-CN" sz="2000"/>
              <a:t> implementation; Raft-2: Our implementation based on Multi-</a:t>
            </a:r>
            <a:r>
              <a:rPr lang="en-US" altLang="zh-CN" sz="2000" err="1"/>
              <a:t>Paxos</a:t>
            </a:r>
            <a:endParaRPr lang="en-US" altLang="zh-CN" sz="2000"/>
          </a:p>
        </p:txBody>
      </p:sp>
      <p:sp>
        <p:nvSpPr>
          <p:cNvPr id="8" name="Title 1">
            <a:extLst>
              <a:ext uri="{FF2B5EF4-FFF2-40B4-BE49-F238E27FC236}">
                <a16:creationId xmlns:a16="http://schemas.microsoft.com/office/drawing/2014/main" id="{F92712D2-53F2-CE49-B040-B73B94A7FEF5}"/>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err="1"/>
              <a:t>Nezha</a:t>
            </a:r>
            <a:r>
              <a:rPr lang="zh-CN" altLang="en-US" sz="3600"/>
              <a:t> </a:t>
            </a:r>
            <a:r>
              <a:rPr lang="en-US" altLang="zh-CN" sz="3600"/>
              <a:t>vs.</a:t>
            </a:r>
            <a:r>
              <a:rPr lang="zh-CN" altLang="en-US" sz="3600"/>
              <a:t> </a:t>
            </a:r>
            <a:r>
              <a:rPr lang="en-US" altLang="zh-CN" sz="3600"/>
              <a:t>Raft</a:t>
            </a:r>
            <a:r>
              <a:rPr lang="zh-CN" altLang="en-US" sz="3600"/>
              <a:t> </a:t>
            </a:r>
            <a:r>
              <a:rPr lang="en-US" altLang="zh-CN" sz="3600"/>
              <a:t>(data</a:t>
            </a:r>
            <a:r>
              <a:rPr lang="zh-CN" altLang="en-US" sz="3600"/>
              <a:t> </a:t>
            </a:r>
            <a:r>
              <a:rPr lang="en-US" altLang="zh-CN" sz="3600"/>
              <a:t>persisted</a:t>
            </a:r>
            <a:r>
              <a:rPr lang="zh-CN" altLang="en-US" sz="3600"/>
              <a:t> </a:t>
            </a:r>
            <a:r>
              <a:rPr lang="en-US" altLang="zh-CN" sz="3600"/>
              <a:t>to</a:t>
            </a:r>
            <a:r>
              <a:rPr lang="zh-CN" altLang="en-US" sz="3600"/>
              <a:t> </a:t>
            </a:r>
            <a:r>
              <a:rPr lang="en-US" altLang="zh-CN" sz="3600"/>
              <a:t>disk)</a:t>
            </a:r>
            <a:endParaRPr lang="en-US" sz="3600"/>
          </a:p>
        </p:txBody>
      </p:sp>
      <p:sp>
        <p:nvSpPr>
          <p:cNvPr id="3" name="Slide Number Placeholder 2">
            <a:extLst>
              <a:ext uri="{FF2B5EF4-FFF2-40B4-BE49-F238E27FC236}">
                <a16:creationId xmlns:a16="http://schemas.microsoft.com/office/drawing/2014/main" id="{D0A2C4B6-8C97-F2A0-4C22-8696C4245E29}"/>
              </a:ext>
            </a:extLst>
          </p:cNvPr>
          <p:cNvSpPr>
            <a:spLocks noGrp="1"/>
          </p:cNvSpPr>
          <p:nvPr>
            <p:ph type="sldNum" sz="quarter" idx="12"/>
          </p:nvPr>
        </p:nvSpPr>
        <p:spPr/>
        <p:txBody>
          <a:bodyPr/>
          <a:lstStyle/>
          <a:p>
            <a:fld id="{EA7EFB88-B2CB-3F42-A7FB-727E9E84A506}" type="slidenum">
              <a:rPr lang="en-US" smtClean="0"/>
              <a:t>20</a:t>
            </a:fld>
            <a:endParaRPr lang="en-US"/>
          </a:p>
        </p:txBody>
      </p:sp>
      <p:grpSp>
        <p:nvGrpSpPr>
          <p:cNvPr id="12" name="Group 11">
            <a:extLst>
              <a:ext uri="{FF2B5EF4-FFF2-40B4-BE49-F238E27FC236}">
                <a16:creationId xmlns:a16="http://schemas.microsoft.com/office/drawing/2014/main" id="{FCE06CB9-171F-AC51-47D7-A9EE8F14930D}"/>
              </a:ext>
            </a:extLst>
          </p:cNvPr>
          <p:cNvGrpSpPr/>
          <p:nvPr/>
        </p:nvGrpSpPr>
        <p:grpSpPr>
          <a:xfrm>
            <a:off x="702286" y="1662445"/>
            <a:ext cx="10403485" cy="3681380"/>
            <a:chOff x="591343" y="1901987"/>
            <a:chExt cx="10403485" cy="3681380"/>
          </a:xfrm>
        </p:grpSpPr>
        <p:graphicFrame>
          <p:nvGraphicFramePr>
            <p:cNvPr id="13" name="Chart 12">
              <a:extLst>
                <a:ext uri="{FF2B5EF4-FFF2-40B4-BE49-F238E27FC236}">
                  <a16:creationId xmlns:a16="http://schemas.microsoft.com/office/drawing/2014/main" id="{2381704E-5964-9D44-9940-0E367B14E57C}"/>
                </a:ext>
              </a:extLst>
            </p:cNvPr>
            <p:cNvGraphicFramePr>
              <a:graphicFrameLocks/>
            </p:cNvGraphicFramePr>
            <p:nvPr/>
          </p:nvGraphicFramePr>
          <p:xfrm>
            <a:off x="5594828" y="1901987"/>
            <a:ext cx="5400000"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66A06BA1-6B73-0248-8154-C78E06E93837}"/>
                </a:ext>
              </a:extLst>
            </p:cNvPr>
            <p:cNvGraphicFramePr>
              <a:graphicFrameLocks/>
            </p:cNvGraphicFramePr>
            <p:nvPr/>
          </p:nvGraphicFramePr>
          <p:xfrm>
            <a:off x="696000" y="1923341"/>
            <a:ext cx="5400000" cy="3600000"/>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a:extLst>
                <a:ext uri="{FF2B5EF4-FFF2-40B4-BE49-F238E27FC236}">
                  <a16:creationId xmlns:a16="http://schemas.microsoft.com/office/drawing/2014/main" id="{D854E9D4-88E7-3646-A14E-7DC12EA97705}"/>
                </a:ext>
              </a:extLst>
            </p:cNvPr>
            <p:cNvSpPr txBox="1"/>
            <p:nvPr/>
          </p:nvSpPr>
          <p:spPr>
            <a:xfrm>
              <a:off x="1850366" y="3039483"/>
              <a:ext cx="596638" cy="369332"/>
            </a:xfrm>
            <a:prstGeom prst="rect">
              <a:avLst/>
            </a:prstGeom>
            <a:noFill/>
          </p:spPr>
          <p:txBody>
            <a:bodyPr wrap="none" rtlCol="0">
              <a:spAutoFit/>
            </a:bodyPr>
            <a:lstStyle/>
            <a:p>
              <a:r>
                <a:rPr lang="en-US" altLang="zh-CN"/>
                <a:t>4.5K</a:t>
              </a:r>
              <a:endParaRPr lang="en-US"/>
            </a:p>
          </p:txBody>
        </p:sp>
        <p:sp>
          <p:nvSpPr>
            <p:cNvPr id="16" name="TextBox 15">
              <a:extLst>
                <a:ext uri="{FF2B5EF4-FFF2-40B4-BE49-F238E27FC236}">
                  <a16:creationId xmlns:a16="http://schemas.microsoft.com/office/drawing/2014/main" id="{46F757A8-D087-0C43-8146-451F1573AAB4}"/>
                </a:ext>
              </a:extLst>
            </p:cNvPr>
            <p:cNvSpPr txBox="1"/>
            <p:nvPr/>
          </p:nvSpPr>
          <p:spPr>
            <a:xfrm>
              <a:off x="2736257" y="3224149"/>
              <a:ext cx="713657" cy="369332"/>
            </a:xfrm>
            <a:prstGeom prst="rect">
              <a:avLst/>
            </a:prstGeom>
            <a:noFill/>
          </p:spPr>
          <p:txBody>
            <a:bodyPr wrap="none" rtlCol="0">
              <a:spAutoFit/>
            </a:bodyPr>
            <a:lstStyle/>
            <a:p>
              <a:r>
                <a:rPr lang="en-US" altLang="zh-CN"/>
                <a:t>30.7K</a:t>
              </a:r>
              <a:endParaRPr lang="en-US"/>
            </a:p>
          </p:txBody>
        </p:sp>
        <p:sp>
          <p:nvSpPr>
            <p:cNvPr id="17" name="TextBox 16">
              <a:extLst>
                <a:ext uri="{FF2B5EF4-FFF2-40B4-BE49-F238E27FC236}">
                  <a16:creationId xmlns:a16="http://schemas.microsoft.com/office/drawing/2014/main" id="{BA819441-EBDF-E749-B521-8FEBDF28B4FB}"/>
                </a:ext>
              </a:extLst>
            </p:cNvPr>
            <p:cNvSpPr txBox="1"/>
            <p:nvPr/>
          </p:nvSpPr>
          <p:spPr>
            <a:xfrm>
              <a:off x="4943968" y="3427675"/>
              <a:ext cx="713657" cy="369332"/>
            </a:xfrm>
            <a:prstGeom prst="rect">
              <a:avLst/>
            </a:prstGeom>
            <a:noFill/>
          </p:spPr>
          <p:txBody>
            <a:bodyPr wrap="none" rtlCol="0">
              <a:spAutoFit/>
            </a:bodyPr>
            <a:lstStyle/>
            <a:p>
              <a:r>
                <a:rPr lang="en-US" altLang="zh-CN"/>
                <a:t>78.9K</a:t>
              </a:r>
              <a:endParaRPr lang="en-US"/>
            </a:p>
          </p:txBody>
        </p:sp>
        <p:sp>
          <p:nvSpPr>
            <p:cNvPr id="18" name="TextBox 17">
              <a:extLst>
                <a:ext uri="{FF2B5EF4-FFF2-40B4-BE49-F238E27FC236}">
                  <a16:creationId xmlns:a16="http://schemas.microsoft.com/office/drawing/2014/main" id="{F4045721-5E99-FD45-AE45-F745FAC8D47B}"/>
                </a:ext>
              </a:extLst>
            </p:cNvPr>
            <p:cNvSpPr txBox="1"/>
            <p:nvPr/>
          </p:nvSpPr>
          <p:spPr>
            <a:xfrm>
              <a:off x="7790984" y="3354009"/>
              <a:ext cx="713657" cy="369332"/>
            </a:xfrm>
            <a:prstGeom prst="rect">
              <a:avLst/>
            </a:prstGeom>
            <a:noFill/>
          </p:spPr>
          <p:txBody>
            <a:bodyPr wrap="none" rtlCol="0">
              <a:spAutoFit/>
            </a:bodyPr>
            <a:lstStyle/>
            <a:p>
              <a:r>
                <a:rPr lang="en-US" altLang="zh-CN"/>
                <a:t>29.7K</a:t>
              </a:r>
              <a:endParaRPr lang="en-US"/>
            </a:p>
          </p:txBody>
        </p:sp>
        <p:sp>
          <p:nvSpPr>
            <p:cNvPr id="19" name="TextBox 18">
              <a:extLst>
                <a:ext uri="{FF2B5EF4-FFF2-40B4-BE49-F238E27FC236}">
                  <a16:creationId xmlns:a16="http://schemas.microsoft.com/office/drawing/2014/main" id="{5EF339EC-1182-ED45-BF74-B1466670293E}"/>
                </a:ext>
              </a:extLst>
            </p:cNvPr>
            <p:cNvSpPr txBox="1"/>
            <p:nvPr/>
          </p:nvSpPr>
          <p:spPr>
            <a:xfrm>
              <a:off x="10038637" y="3460031"/>
              <a:ext cx="713657" cy="369332"/>
            </a:xfrm>
            <a:prstGeom prst="rect">
              <a:avLst/>
            </a:prstGeom>
            <a:noFill/>
          </p:spPr>
          <p:txBody>
            <a:bodyPr wrap="none" rtlCol="0">
              <a:spAutoFit/>
            </a:bodyPr>
            <a:lstStyle/>
            <a:p>
              <a:r>
                <a:rPr lang="en-US" altLang="zh-CN"/>
                <a:t>87.1K</a:t>
              </a:r>
              <a:endParaRPr lang="en-US"/>
            </a:p>
          </p:txBody>
        </p:sp>
        <p:sp>
          <p:nvSpPr>
            <p:cNvPr id="4" name="TextBox 3">
              <a:extLst>
                <a:ext uri="{FF2B5EF4-FFF2-40B4-BE49-F238E27FC236}">
                  <a16:creationId xmlns:a16="http://schemas.microsoft.com/office/drawing/2014/main" id="{488F735E-7C3E-A35C-E85B-03F5E07CB0B5}"/>
                </a:ext>
              </a:extLst>
            </p:cNvPr>
            <p:cNvSpPr txBox="1"/>
            <p:nvPr/>
          </p:nvSpPr>
          <p:spPr>
            <a:xfrm rot="16200000">
              <a:off x="26958" y="3523286"/>
              <a:ext cx="1528880" cy="400110"/>
            </a:xfrm>
            <a:prstGeom prst="rect">
              <a:avLst/>
            </a:prstGeom>
            <a:noFill/>
          </p:spPr>
          <p:txBody>
            <a:bodyPr wrap="none" rtlCol="0">
              <a:spAutoFit/>
            </a:bodyPr>
            <a:lstStyle/>
            <a:p>
              <a:r>
                <a:rPr lang="en-US" altLang="zh-CN" sz="2000" b="1"/>
                <a:t>Latency</a:t>
              </a:r>
              <a:r>
                <a:rPr lang="zh-CN" altLang="en-US" sz="2000" b="1"/>
                <a:t> </a:t>
              </a:r>
              <a:r>
                <a:rPr lang="en-US" altLang="zh-CN" sz="2000" b="1"/>
                <a:t>(</a:t>
              </a:r>
              <a:r>
                <a:rPr lang="en-US" altLang="zh-CN" sz="2000" b="1" err="1"/>
                <a:t>ms</a:t>
              </a:r>
              <a:r>
                <a:rPr lang="en-US" altLang="zh-CN" sz="2000" b="1"/>
                <a:t>)</a:t>
              </a:r>
              <a:endParaRPr lang="en-CN" sz="2000" b="1"/>
            </a:p>
          </p:txBody>
        </p:sp>
        <p:pic>
          <p:nvPicPr>
            <p:cNvPr id="10" name="Picture 9">
              <a:extLst>
                <a:ext uri="{FF2B5EF4-FFF2-40B4-BE49-F238E27FC236}">
                  <a16:creationId xmlns:a16="http://schemas.microsoft.com/office/drawing/2014/main" id="{394966A4-87BA-AE95-0772-63ED7C2ABA7C}"/>
                </a:ext>
              </a:extLst>
            </p:cNvPr>
            <p:cNvPicPr>
              <a:picLocks noChangeAspect="1"/>
            </p:cNvPicPr>
            <p:nvPr/>
          </p:nvPicPr>
          <p:blipFill>
            <a:blip r:embed="rId5"/>
            <a:stretch>
              <a:fillRect/>
            </a:stretch>
          </p:blipFill>
          <p:spPr>
            <a:xfrm>
              <a:off x="2340179" y="2280239"/>
              <a:ext cx="7034024" cy="376822"/>
            </a:xfrm>
            <a:prstGeom prst="rect">
              <a:avLst/>
            </a:prstGeom>
          </p:spPr>
        </p:pic>
        <p:sp>
          <p:nvSpPr>
            <p:cNvPr id="11" name="TextBox 10">
              <a:extLst>
                <a:ext uri="{FF2B5EF4-FFF2-40B4-BE49-F238E27FC236}">
                  <a16:creationId xmlns:a16="http://schemas.microsoft.com/office/drawing/2014/main" id="{21790452-0E88-0117-7B23-1D2BBE97F50D}"/>
                </a:ext>
              </a:extLst>
            </p:cNvPr>
            <p:cNvSpPr txBox="1"/>
            <p:nvPr/>
          </p:nvSpPr>
          <p:spPr>
            <a:xfrm>
              <a:off x="4736267" y="5183257"/>
              <a:ext cx="3004284" cy="400110"/>
            </a:xfrm>
            <a:prstGeom prst="rect">
              <a:avLst/>
            </a:prstGeom>
            <a:noFill/>
          </p:spPr>
          <p:txBody>
            <a:bodyPr wrap="none" rtlCol="0">
              <a:spAutoFit/>
            </a:bodyPr>
            <a:lstStyle/>
            <a:p>
              <a:r>
                <a:rPr lang="en-US" altLang="zh-CN" sz="2000" b="1"/>
                <a:t>Throughput</a:t>
              </a:r>
              <a:r>
                <a:rPr lang="zh-CN" altLang="en-US" sz="2000" b="1"/>
                <a:t> </a:t>
              </a:r>
              <a:r>
                <a:rPr lang="en-US" altLang="zh-CN" sz="2000" b="1"/>
                <a:t>(x1K</a:t>
              </a:r>
              <a:r>
                <a:rPr lang="zh-CN" altLang="en-US" sz="2000" b="1"/>
                <a:t> </a:t>
              </a:r>
              <a:r>
                <a:rPr lang="en-US" altLang="zh-CN" sz="2000" b="1" err="1"/>
                <a:t>reqs</a:t>
              </a:r>
              <a:r>
                <a:rPr lang="en-US" altLang="zh-CN" sz="2000" b="1"/>
                <a:t>/sec)</a:t>
              </a:r>
              <a:endParaRPr lang="en-CN" sz="2000" b="1"/>
            </a:p>
          </p:txBody>
        </p:sp>
      </p:grpSp>
      <p:sp>
        <p:nvSpPr>
          <p:cNvPr id="21" name="TextBox 20">
            <a:extLst>
              <a:ext uri="{FF2B5EF4-FFF2-40B4-BE49-F238E27FC236}">
                <a16:creationId xmlns:a16="http://schemas.microsoft.com/office/drawing/2014/main" id="{5A0097ED-0AB7-D25B-FE5D-50315CE62D31}"/>
              </a:ext>
            </a:extLst>
          </p:cNvPr>
          <p:cNvSpPr txBox="1"/>
          <p:nvPr/>
        </p:nvSpPr>
        <p:spPr>
          <a:xfrm>
            <a:off x="1211870" y="5555460"/>
            <a:ext cx="9172832"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err="1"/>
              <a:t>Nezha’s</a:t>
            </a:r>
            <a:r>
              <a:rPr lang="zh-CN" altLang="en-US" sz="2000"/>
              <a:t> </a:t>
            </a:r>
            <a:r>
              <a:rPr lang="en-US" altLang="zh-CN" sz="2000"/>
              <a:t>throughput</a:t>
            </a:r>
            <a:r>
              <a:rPr lang="zh-CN" altLang="en-US" sz="2000"/>
              <a:t> </a:t>
            </a:r>
            <a:r>
              <a:rPr lang="en-US" altLang="zh-CN" sz="2000"/>
              <a:t>speed</a:t>
            </a:r>
            <a:r>
              <a:rPr lang="zh-CN" altLang="en-US" sz="2000"/>
              <a:t> </a:t>
            </a:r>
            <a:r>
              <a:rPr lang="en-US" altLang="zh-CN" sz="2000"/>
              <a:t>up:</a:t>
            </a:r>
            <a:r>
              <a:rPr lang="zh-CN" altLang="en-US" sz="2000"/>
              <a:t> </a:t>
            </a:r>
            <a:r>
              <a:rPr lang="en-US" altLang="zh-CN" sz="2000">
                <a:solidFill>
                  <a:srgbClr val="FF0000"/>
                </a:solidFill>
              </a:rPr>
              <a:t>2.6-17.5x</a:t>
            </a:r>
            <a:r>
              <a:rPr lang="zh-CN" altLang="en-US" sz="2000"/>
              <a:t> </a:t>
            </a:r>
            <a:r>
              <a:rPr lang="en-US" altLang="zh-CN" sz="2000"/>
              <a:t>in</a:t>
            </a:r>
            <a:r>
              <a:rPr lang="zh-CN" altLang="en-US" sz="2000"/>
              <a:t> </a:t>
            </a:r>
            <a:r>
              <a:rPr lang="en-US" altLang="zh-CN" sz="2000"/>
              <a:t>closed-loop</a:t>
            </a:r>
            <a:r>
              <a:rPr lang="zh-CN" altLang="en-US" sz="2000"/>
              <a:t> </a:t>
            </a:r>
            <a:r>
              <a:rPr lang="en-US" altLang="zh-CN" sz="2000"/>
              <a:t>test;</a:t>
            </a:r>
            <a:r>
              <a:rPr lang="zh-CN" altLang="en-US" sz="2000"/>
              <a:t> </a:t>
            </a:r>
            <a:r>
              <a:rPr lang="en-US" altLang="zh-CN" sz="2000">
                <a:solidFill>
                  <a:srgbClr val="FF0000"/>
                </a:solidFill>
              </a:rPr>
              <a:t>2.9x</a:t>
            </a:r>
            <a:r>
              <a:rPr lang="zh-CN" altLang="en-US" sz="2000"/>
              <a:t> </a:t>
            </a:r>
            <a:r>
              <a:rPr lang="en-US" altLang="zh-CN" sz="2000"/>
              <a:t>in</a:t>
            </a:r>
            <a:r>
              <a:rPr lang="zh-CN" altLang="en-US" sz="2000"/>
              <a:t> </a:t>
            </a:r>
            <a:r>
              <a:rPr lang="en-US" altLang="zh-CN" sz="2000"/>
              <a:t>open-loop</a:t>
            </a:r>
            <a:r>
              <a:rPr lang="zh-CN" altLang="en-US" sz="2000"/>
              <a:t> </a:t>
            </a:r>
            <a:r>
              <a:rPr lang="en-US" altLang="zh-CN" sz="2000"/>
              <a:t>test.</a:t>
            </a:r>
            <a:r>
              <a:rPr lang="zh-CN" altLang="en-US" sz="2000"/>
              <a:t> </a:t>
            </a:r>
            <a:endParaRPr lang="en-US" altLang="zh-CN" sz="2000">
              <a:sym typeface="Wingdings" pitchFamily="2" charset="2"/>
            </a:endParaRPr>
          </a:p>
        </p:txBody>
      </p:sp>
      <p:sp>
        <p:nvSpPr>
          <p:cNvPr id="22" name="TextBox 21">
            <a:extLst>
              <a:ext uri="{FF2B5EF4-FFF2-40B4-BE49-F238E27FC236}">
                <a16:creationId xmlns:a16="http://schemas.microsoft.com/office/drawing/2014/main" id="{211E8F9D-7045-5D26-FC31-E1AFC54CB957}"/>
              </a:ext>
            </a:extLst>
          </p:cNvPr>
          <p:cNvSpPr txBox="1"/>
          <p:nvPr/>
        </p:nvSpPr>
        <p:spPr>
          <a:xfrm>
            <a:off x="1211870" y="6042143"/>
            <a:ext cx="4841775"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a:t>Raft</a:t>
            </a:r>
            <a:r>
              <a:rPr lang="zh-CN" altLang="en-US" sz="2000"/>
              <a:t> </a:t>
            </a:r>
            <a:r>
              <a:rPr lang="en-US" altLang="zh-CN" sz="2000"/>
              <a:t>suffers</a:t>
            </a:r>
            <a:r>
              <a:rPr lang="zh-CN" altLang="en-US" sz="2000"/>
              <a:t> </a:t>
            </a:r>
            <a:r>
              <a:rPr lang="en-US" altLang="zh-CN" sz="2000"/>
              <a:t>from</a:t>
            </a:r>
            <a:r>
              <a:rPr lang="zh-CN" altLang="en-US" sz="2000"/>
              <a:t> </a:t>
            </a:r>
            <a:r>
              <a:rPr lang="en-US" altLang="zh-CN" sz="2000"/>
              <a:t>heavy</a:t>
            </a:r>
            <a:r>
              <a:rPr lang="zh-CN" altLang="en-US" sz="2000"/>
              <a:t> </a:t>
            </a:r>
            <a:r>
              <a:rPr lang="en-US" altLang="zh-CN" sz="2000"/>
              <a:t>leader</a:t>
            </a:r>
            <a:r>
              <a:rPr lang="zh-CN" altLang="en-US" sz="2000"/>
              <a:t> </a:t>
            </a:r>
            <a:r>
              <a:rPr lang="en-US" altLang="zh-CN" sz="2000"/>
              <a:t>bottleneck</a:t>
            </a:r>
            <a:endParaRPr lang="en-US" altLang="zh-CN" sz="2000">
              <a:sym typeface="Wingdings" pitchFamily="2" charset="2"/>
            </a:endParaRPr>
          </a:p>
        </p:txBody>
      </p:sp>
      <p:sp>
        <p:nvSpPr>
          <p:cNvPr id="2" name="TextBox 1">
            <a:extLst>
              <a:ext uri="{FF2B5EF4-FFF2-40B4-BE49-F238E27FC236}">
                <a16:creationId xmlns:a16="http://schemas.microsoft.com/office/drawing/2014/main" id="{FED68C70-FE5A-0CE6-2061-658916572D02}"/>
              </a:ext>
            </a:extLst>
          </p:cNvPr>
          <p:cNvSpPr txBox="1"/>
          <p:nvPr/>
        </p:nvSpPr>
        <p:spPr>
          <a:xfrm>
            <a:off x="2590078" y="4943715"/>
            <a:ext cx="1941557" cy="400110"/>
          </a:xfrm>
          <a:prstGeom prst="rect">
            <a:avLst/>
          </a:prstGeom>
          <a:noFill/>
        </p:spPr>
        <p:txBody>
          <a:bodyPr wrap="none" rtlCol="0">
            <a:spAutoFit/>
          </a:bodyPr>
          <a:lstStyle/>
          <a:p>
            <a:r>
              <a:rPr lang="en-US" altLang="zh-CN" sz="2000"/>
              <a:t>Closed-Loop</a:t>
            </a:r>
            <a:r>
              <a:rPr lang="zh-CN" altLang="en-US" sz="2000"/>
              <a:t> </a:t>
            </a:r>
            <a:r>
              <a:rPr lang="en-US" altLang="zh-CN" sz="2000"/>
              <a:t>Test</a:t>
            </a:r>
            <a:endParaRPr lang="en-CN" sz="2000"/>
          </a:p>
        </p:txBody>
      </p:sp>
      <p:sp>
        <p:nvSpPr>
          <p:cNvPr id="5" name="TextBox 4">
            <a:extLst>
              <a:ext uri="{FF2B5EF4-FFF2-40B4-BE49-F238E27FC236}">
                <a16:creationId xmlns:a16="http://schemas.microsoft.com/office/drawing/2014/main" id="{B37CF14E-AF45-BE02-48CB-2C45BA6668BC}"/>
              </a:ext>
            </a:extLst>
          </p:cNvPr>
          <p:cNvSpPr txBox="1"/>
          <p:nvPr/>
        </p:nvSpPr>
        <p:spPr>
          <a:xfrm>
            <a:off x="8368541" y="4943715"/>
            <a:ext cx="1814920" cy="400110"/>
          </a:xfrm>
          <a:prstGeom prst="rect">
            <a:avLst/>
          </a:prstGeom>
          <a:noFill/>
        </p:spPr>
        <p:txBody>
          <a:bodyPr wrap="none" rtlCol="0">
            <a:spAutoFit/>
          </a:bodyPr>
          <a:lstStyle/>
          <a:p>
            <a:r>
              <a:rPr lang="en-US" altLang="zh-CN" sz="2000"/>
              <a:t>Open-Loop</a:t>
            </a:r>
            <a:r>
              <a:rPr lang="zh-CN" altLang="en-US" sz="2000"/>
              <a:t> </a:t>
            </a:r>
            <a:r>
              <a:rPr lang="en-US" altLang="zh-CN" sz="2000"/>
              <a:t>Test</a:t>
            </a:r>
            <a:endParaRPr lang="en-CN" sz="2000"/>
          </a:p>
        </p:txBody>
      </p:sp>
    </p:spTree>
    <p:extLst>
      <p:ext uri="{BB962C8B-B14F-4D97-AF65-F5344CB8AC3E}">
        <p14:creationId xmlns:p14="http://schemas.microsoft.com/office/powerpoint/2010/main" val="154097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ssolv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75A53F1A-F520-2741-A9D0-253C38A2A2D9}"/>
              </a:ext>
            </a:extLst>
          </p:cNvPr>
          <p:cNvSpPr txBox="1">
            <a:spLocks/>
          </p:cNvSpPr>
          <p:nvPr/>
        </p:nvSpPr>
        <p:spPr>
          <a:xfrm>
            <a:off x="57560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Comparison for diskless protocols (final copy in memory)</a:t>
            </a:r>
            <a:endParaRPr lang="en-US" sz="3600"/>
          </a:p>
        </p:txBody>
      </p:sp>
      <p:sp>
        <p:nvSpPr>
          <p:cNvPr id="3" name="Slide Number Placeholder 2">
            <a:extLst>
              <a:ext uri="{FF2B5EF4-FFF2-40B4-BE49-F238E27FC236}">
                <a16:creationId xmlns:a16="http://schemas.microsoft.com/office/drawing/2014/main" id="{2A464468-8BE5-EB6A-0FBB-FA09CD192AB3}"/>
              </a:ext>
            </a:extLst>
          </p:cNvPr>
          <p:cNvSpPr>
            <a:spLocks noGrp="1"/>
          </p:cNvSpPr>
          <p:nvPr>
            <p:ph type="sldNum" sz="quarter" idx="12"/>
          </p:nvPr>
        </p:nvSpPr>
        <p:spPr/>
        <p:txBody>
          <a:bodyPr/>
          <a:lstStyle/>
          <a:p>
            <a:fld id="{EA7EFB88-B2CB-3F42-A7FB-727E9E84A506}" type="slidenum">
              <a:rPr lang="en-US" smtClean="0"/>
              <a:t>21</a:t>
            </a:fld>
            <a:endParaRPr lang="en-US"/>
          </a:p>
        </p:txBody>
      </p:sp>
      <p:grpSp>
        <p:nvGrpSpPr>
          <p:cNvPr id="15" name="Group 14">
            <a:extLst>
              <a:ext uri="{FF2B5EF4-FFF2-40B4-BE49-F238E27FC236}">
                <a16:creationId xmlns:a16="http://schemas.microsoft.com/office/drawing/2014/main" id="{6C0A7FC7-7460-B825-BF4A-7624C6778D2E}"/>
              </a:ext>
            </a:extLst>
          </p:cNvPr>
          <p:cNvGrpSpPr/>
          <p:nvPr/>
        </p:nvGrpSpPr>
        <p:grpSpPr>
          <a:xfrm>
            <a:off x="60711" y="325661"/>
            <a:ext cx="12131290" cy="5255916"/>
            <a:chOff x="83396" y="881826"/>
            <a:chExt cx="12197604" cy="5400000"/>
          </a:xfrm>
        </p:grpSpPr>
        <p:grpSp>
          <p:nvGrpSpPr>
            <p:cNvPr id="4" name="Group 3">
              <a:extLst>
                <a:ext uri="{FF2B5EF4-FFF2-40B4-BE49-F238E27FC236}">
                  <a16:creationId xmlns:a16="http://schemas.microsoft.com/office/drawing/2014/main" id="{2BBFD378-836F-2E92-3EE3-6ED777580EF0}"/>
                </a:ext>
              </a:extLst>
            </p:cNvPr>
            <p:cNvGrpSpPr/>
            <p:nvPr/>
          </p:nvGrpSpPr>
          <p:grpSpPr>
            <a:xfrm>
              <a:off x="83396" y="881826"/>
              <a:ext cx="6636255" cy="5400000"/>
              <a:chOff x="154590" y="924869"/>
              <a:chExt cx="6610593" cy="5400000"/>
            </a:xfrm>
          </p:grpSpPr>
          <p:graphicFrame>
            <p:nvGraphicFramePr>
              <p:cNvPr id="25" name="Chart 24">
                <a:extLst>
                  <a:ext uri="{FF2B5EF4-FFF2-40B4-BE49-F238E27FC236}">
                    <a16:creationId xmlns:a16="http://schemas.microsoft.com/office/drawing/2014/main" id="{72B8928B-5769-424A-AFCA-EFC9711B49E1}"/>
                  </a:ext>
                </a:extLst>
              </p:cNvPr>
              <p:cNvGraphicFramePr>
                <a:graphicFrameLocks/>
              </p:cNvGraphicFramePr>
              <p:nvPr/>
            </p:nvGraphicFramePr>
            <p:xfrm>
              <a:off x="154590" y="924869"/>
              <a:ext cx="6610593" cy="5400000"/>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105D09D2-4F9C-2F41-BDCF-F5CB28B3FE00}"/>
                  </a:ext>
                </a:extLst>
              </p:cNvPr>
              <p:cNvSpPr txBox="1"/>
              <p:nvPr/>
            </p:nvSpPr>
            <p:spPr>
              <a:xfrm>
                <a:off x="1220611" y="3681764"/>
                <a:ext cx="552625" cy="347835"/>
              </a:xfrm>
              <a:prstGeom prst="rect">
                <a:avLst/>
              </a:prstGeom>
              <a:noFill/>
            </p:spPr>
            <p:txBody>
              <a:bodyPr wrap="none" rtlCol="0">
                <a:spAutoFit/>
              </a:bodyPr>
              <a:lstStyle/>
              <a:p>
                <a:r>
                  <a:rPr lang="en-US" altLang="zh-CN" sz="1600"/>
                  <a:t>9.7K</a:t>
                </a:r>
                <a:endParaRPr lang="en-US" sz="1600"/>
              </a:p>
            </p:txBody>
          </p:sp>
          <p:sp>
            <p:nvSpPr>
              <p:cNvPr id="27" name="TextBox 26">
                <a:extLst>
                  <a:ext uri="{FF2B5EF4-FFF2-40B4-BE49-F238E27FC236}">
                    <a16:creationId xmlns:a16="http://schemas.microsoft.com/office/drawing/2014/main" id="{99248024-D916-7947-BE73-69194E362367}"/>
                  </a:ext>
                </a:extLst>
              </p:cNvPr>
              <p:cNvSpPr txBox="1"/>
              <p:nvPr/>
            </p:nvSpPr>
            <p:spPr>
              <a:xfrm>
                <a:off x="2188825" y="3196280"/>
                <a:ext cx="501248" cy="347835"/>
              </a:xfrm>
              <a:prstGeom prst="rect">
                <a:avLst/>
              </a:prstGeom>
              <a:noFill/>
            </p:spPr>
            <p:txBody>
              <a:bodyPr wrap="none" rtlCol="0">
                <a:spAutoFit/>
              </a:bodyPr>
              <a:lstStyle/>
              <a:p>
                <a:r>
                  <a:rPr lang="en-US" altLang="zh-CN" sz="1600"/>
                  <a:t>25K</a:t>
                </a:r>
                <a:endParaRPr lang="en-US" sz="1600"/>
              </a:p>
            </p:txBody>
          </p:sp>
          <p:sp>
            <p:nvSpPr>
              <p:cNvPr id="28" name="TextBox 27">
                <a:extLst>
                  <a:ext uri="{FF2B5EF4-FFF2-40B4-BE49-F238E27FC236}">
                    <a16:creationId xmlns:a16="http://schemas.microsoft.com/office/drawing/2014/main" id="{682AFF8B-0106-524F-9D4B-6BB9855A5334}"/>
                  </a:ext>
                </a:extLst>
              </p:cNvPr>
              <p:cNvSpPr txBox="1"/>
              <p:nvPr/>
            </p:nvSpPr>
            <p:spPr>
              <a:xfrm>
                <a:off x="2768336" y="3681764"/>
                <a:ext cx="501248" cy="347835"/>
              </a:xfrm>
              <a:prstGeom prst="rect">
                <a:avLst/>
              </a:prstGeom>
              <a:noFill/>
            </p:spPr>
            <p:txBody>
              <a:bodyPr wrap="none" rtlCol="0">
                <a:spAutoFit/>
              </a:bodyPr>
              <a:lstStyle/>
              <a:p>
                <a:r>
                  <a:rPr lang="en-US" altLang="zh-CN" sz="1600"/>
                  <a:t>69K</a:t>
                </a:r>
                <a:endParaRPr lang="en-US" sz="1600"/>
              </a:p>
            </p:txBody>
          </p:sp>
          <p:sp>
            <p:nvSpPr>
              <p:cNvPr id="29" name="TextBox 28">
                <a:extLst>
                  <a:ext uri="{FF2B5EF4-FFF2-40B4-BE49-F238E27FC236}">
                    <a16:creationId xmlns:a16="http://schemas.microsoft.com/office/drawing/2014/main" id="{C619FA6D-BEEA-054E-9C8E-6148A8B4F969}"/>
                  </a:ext>
                </a:extLst>
              </p:cNvPr>
              <p:cNvSpPr txBox="1"/>
              <p:nvPr/>
            </p:nvSpPr>
            <p:spPr>
              <a:xfrm>
                <a:off x="4178593" y="3493042"/>
                <a:ext cx="605607" cy="347835"/>
              </a:xfrm>
              <a:prstGeom prst="rect">
                <a:avLst/>
              </a:prstGeom>
              <a:noFill/>
            </p:spPr>
            <p:txBody>
              <a:bodyPr wrap="none" rtlCol="0">
                <a:spAutoFit/>
              </a:bodyPr>
              <a:lstStyle/>
              <a:p>
                <a:r>
                  <a:rPr lang="en-US" altLang="zh-CN" sz="1600"/>
                  <a:t>109K</a:t>
                </a:r>
                <a:endParaRPr lang="en-US" sz="1600"/>
              </a:p>
            </p:txBody>
          </p:sp>
          <p:sp>
            <p:nvSpPr>
              <p:cNvPr id="30" name="TextBox 29">
                <a:extLst>
                  <a:ext uri="{FF2B5EF4-FFF2-40B4-BE49-F238E27FC236}">
                    <a16:creationId xmlns:a16="http://schemas.microsoft.com/office/drawing/2014/main" id="{2F255960-B386-AB42-8CD6-A68BCAF3142F}"/>
                  </a:ext>
                </a:extLst>
              </p:cNvPr>
              <p:cNvSpPr txBox="1"/>
              <p:nvPr/>
            </p:nvSpPr>
            <p:spPr>
              <a:xfrm>
                <a:off x="5710162" y="3196280"/>
                <a:ext cx="605607" cy="347835"/>
              </a:xfrm>
              <a:prstGeom prst="rect">
                <a:avLst/>
              </a:prstGeom>
              <a:noFill/>
            </p:spPr>
            <p:txBody>
              <a:bodyPr wrap="none" rtlCol="0">
                <a:spAutoFit/>
              </a:bodyPr>
              <a:lstStyle/>
              <a:p>
                <a:r>
                  <a:rPr lang="en-US" altLang="zh-CN" sz="1600"/>
                  <a:t>203K</a:t>
                </a:r>
                <a:endParaRPr lang="en-US" sz="1600"/>
              </a:p>
            </p:txBody>
          </p:sp>
        </p:grpSp>
        <p:grpSp>
          <p:nvGrpSpPr>
            <p:cNvPr id="5" name="Group 4">
              <a:extLst>
                <a:ext uri="{FF2B5EF4-FFF2-40B4-BE49-F238E27FC236}">
                  <a16:creationId xmlns:a16="http://schemas.microsoft.com/office/drawing/2014/main" id="{5590B978-B843-468A-EFFE-4459EEDA154C}"/>
                </a:ext>
              </a:extLst>
            </p:cNvPr>
            <p:cNvGrpSpPr/>
            <p:nvPr/>
          </p:nvGrpSpPr>
          <p:grpSpPr>
            <a:xfrm>
              <a:off x="6544231" y="881826"/>
              <a:ext cx="5736769" cy="5400000"/>
              <a:chOff x="6335608" y="885491"/>
              <a:chExt cx="5760000" cy="5400000"/>
            </a:xfrm>
          </p:grpSpPr>
          <p:graphicFrame>
            <p:nvGraphicFramePr>
              <p:cNvPr id="31" name="Chart 30">
                <a:extLst>
                  <a:ext uri="{FF2B5EF4-FFF2-40B4-BE49-F238E27FC236}">
                    <a16:creationId xmlns:a16="http://schemas.microsoft.com/office/drawing/2014/main" id="{4942860B-04F8-8342-A556-7128E49AE37C}"/>
                  </a:ext>
                </a:extLst>
              </p:cNvPr>
              <p:cNvGraphicFramePr>
                <a:graphicFrameLocks/>
              </p:cNvGraphicFramePr>
              <p:nvPr/>
            </p:nvGraphicFramePr>
            <p:xfrm>
              <a:off x="6335608" y="885491"/>
              <a:ext cx="5760000" cy="5400000"/>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Box 31">
                <a:extLst>
                  <a:ext uri="{FF2B5EF4-FFF2-40B4-BE49-F238E27FC236}">
                    <a16:creationId xmlns:a16="http://schemas.microsoft.com/office/drawing/2014/main" id="{30AB053A-7841-974E-A82D-2E303FF6939B}"/>
                  </a:ext>
                </a:extLst>
              </p:cNvPr>
              <p:cNvSpPr txBox="1"/>
              <p:nvPr/>
            </p:nvSpPr>
            <p:spPr>
              <a:xfrm>
                <a:off x="6527355" y="3487510"/>
                <a:ext cx="505231" cy="347835"/>
              </a:xfrm>
              <a:prstGeom prst="rect">
                <a:avLst/>
              </a:prstGeom>
              <a:noFill/>
            </p:spPr>
            <p:txBody>
              <a:bodyPr wrap="none" rtlCol="0">
                <a:spAutoFit/>
              </a:bodyPr>
              <a:lstStyle/>
              <a:p>
                <a:r>
                  <a:rPr lang="en-US" altLang="zh-CN" sz="1600"/>
                  <a:t>12K</a:t>
                </a:r>
                <a:endParaRPr lang="en-US" sz="1600"/>
              </a:p>
            </p:txBody>
          </p:sp>
          <p:sp>
            <p:nvSpPr>
              <p:cNvPr id="33" name="TextBox 32">
                <a:extLst>
                  <a:ext uri="{FF2B5EF4-FFF2-40B4-BE49-F238E27FC236}">
                    <a16:creationId xmlns:a16="http://schemas.microsoft.com/office/drawing/2014/main" id="{5D828DA1-EC29-0647-921F-39D46878CB7A}"/>
                  </a:ext>
                </a:extLst>
              </p:cNvPr>
              <p:cNvSpPr txBox="1"/>
              <p:nvPr/>
            </p:nvSpPr>
            <p:spPr>
              <a:xfrm>
                <a:off x="7240083" y="3689168"/>
                <a:ext cx="505231" cy="347835"/>
              </a:xfrm>
              <a:prstGeom prst="rect">
                <a:avLst/>
              </a:prstGeom>
              <a:noFill/>
            </p:spPr>
            <p:txBody>
              <a:bodyPr wrap="none" rtlCol="0">
                <a:spAutoFit/>
              </a:bodyPr>
              <a:lstStyle/>
              <a:p>
                <a:r>
                  <a:rPr lang="en-US" altLang="zh-CN" sz="1600"/>
                  <a:t>22K</a:t>
                </a:r>
                <a:endParaRPr lang="en-US" sz="1600"/>
              </a:p>
            </p:txBody>
          </p:sp>
          <p:sp>
            <p:nvSpPr>
              <p:cNvPr id="34" name="TextBox 33">
                <a:extLst>
                  <a:ext uri="{FF2B5EF4-FFF2-40B4-BE49-F238E27FC236}">
                    <a16:creationId xmlns:a16="http://schemas.microsoft.com/office/drawing/2014/main" id="{6E409017-2375-E845-8292-1E8B46EED523}"/>
                  </a:ext>
                </a:extLst>
              </p:cNvPr>
              <p:cNvSpPr txBox="1"/>
              <p:nvPr/>
            </p:nvSpPr>
            <p:spPr>
              <a:xfrm>
                <a:off x="8699513" y="3681764"/>
                <a:ext cx="505231" cy="347835"/>
              </a:xfrm>
              <a:prstGeom prst="rect">
                <a:avLst/>
              </a:prstGeom>
              <a:noFill/>
            </p:spPr>
            <p:txBody>
              <a:bodyPr wrap="none" rtlCol="0">
                <a:spAutoFit/>
              </a:bodyPr>
              <a:lstStyle/>
              <a:p>
                <a:r>
                  <a:rPr lang="en-US" altLang="zh-CN" sz="1600"/>
                  <a:t>80K</a:t>
                </a:r>
                <a:endParaRPr lang="en-US" sz="1600"/>
              </a:p>
            </p:txBody>
          </p:sp>
          <p:sp>
            <p:nvSpPr>
              <p:cNvPr id="35" name="TextBox 34">
                <a:extLst>
                  <a:ext uri="{FF2B5EF4-FFF2-40B4-BE49-F238E27FC236}">
                    <a16:creationId xmlns:a16="http://schemas.microsoft.com/office/drawing/2014/main" id="{AF090CE1-0721-D349-9483-6181CC8C4BE9}"/>
                  </a:ext>
                </a:extLst>
              </p:cNvPr>
              <p:cNvSpPr txBox="1"/>
              <p:nvPr/>
            </p:nvSpPr>
            <p:spPr>
              <a:xfrm>
                <a:off x="10837454" y="3255537"/>
                <a:ext cx="610420" cy="347835"/>
              </a:xfrm>
              <a:prstGeom prst="rect">
                <a:avLst/>
              </a:prstGeom>
              <a:noFill/>
            </p:spPr>
            <p:txBody>
              <a:bodyPr wrap="none" rtlCol="0">
                <a:spAutoFit/>
              </a:bodyPr>
              <a:lstStyle/>
              <a:p>
                <a:r>
                  <a:rPr lang="en-US" altLang="zh-CN" sz="1600"/>
                  <a:t>191K</a:t>
                </a:r>
                <a:endParaRPr lang="en-US" sz="1600"/>
              </a:p>
            </p:txBody>
          </p:sp>
        </p:grpSp>
        <p:sp>
          <p:nvSpPr>
            <p:cNvPr id="6" name="TextBox 5">
              <a:extLst>
                <a:ext uri="{FF2B5EF4-FFF2-40B4-BE49-F238E27FC236}">
                  <a16:creationId xmlns:a16="http://schemas.microsoft.com/office/drawing/2014/main" id="{2B4FC134-7B14-C306-D02F-0EAAABA5DB9D}"/>
                </a:ext>
              </a:extLst>
            </p:cNvPr>
            <p:cNvSpPr txBox="1"/>
            <p:nvPr/>
          </p:nvSpPr>
          <p:spPr>
            <a:xfrm rot="16200000">
              <a:off x="-269244" y="3420055"/>
              <a:ext cx="1504914" cy="402297"/>
            </a:xfrm>
            <a:prstGeom prst="rect">
              <a:avLst/>
            </a:prstGeom>
            <a:noFill/>
          </p:spPr>
          <p:txBody>
            <a:bodyPr wrap="none" rtlCol="0">
              <a:spAutoFit/>
            </a:bodyPr>
            <a:lstStyle/>
            <a:p>
              <a:r>
                <a:rPr lang="en-US" altLang="zh-CN" sz="2000" b="1"/>
                <a:t>Latency</a:t>
              </a:r>
              <a:r>
                <a:rPr lang="zh-CN" altLang="en-US" sz="2000" b="1"/>
                <a:t> </a:t>
              </a:r>
              <a:r>
                <a:rPr lang="en-US" altLang="zh-CN" sz="2000" b="1"/>
                <a:t>(</a:t>
              </a:r>
              <a:r>
                <a:rPr lang="en-US" altLang="zh-CN" sz="2000" b="1" err="1"/>
                <a:t>μs</a:t>
              </a:r>
              <a:r>
                <a:rPr lang="en-US" altLang="zh-CN" sz="2000" b="1"/>
                <a:t>)</a:t>
              </a:r>
              <a:endParaRPr lang="en-CN" sz="2000" b="1"/>
            </a:p>
          </p:txBody>
        </p:sp>
        <p:sp>
          <p:nvSpPr>
            <p:cNvPr id="7" name="TextBox 6">
              <a:extLst>
                <a:ext uri="{FF2B5EF4-FFF2-40B4-BE49-F238E27FC236}">
                  <a16:creationId xmlns:a16="http://schemas.microsoft.com/office/drawing/2014/main" id="{F1E24D6B-FED1-3554-1CF8-DD0863159BA6}"/>
                </a:ext>
              </a:extLst>
            </p:cNvPr>
            <p:cNvSpPr txBox="1"/>
            <p:nvPr/>
          </p:nvSpPr>
          <p:spPr>
            <a:xfrm>
              <a:off x="5148328" y="5366938"/>
              <a:ext cx="3020707" cy="411078"/>
            </a:xfrm>
            <a:prstGeom prst="rect">
              <a:avLst/>
            </a:prstGeom>
            <a:noFill/>
          </p:spPr>
          <p:txBody>
            <a:bodyPr wrap="none" rtlCol="0">
              <a:spAutoFit/>
            </a:bodyPr>
            <a:lstStyle/>
            <a:p>
              <a:r>
                <a:rPr lang="en-US" altLang="zh-CN" sz="2000" b="1"/>
                <a:t>Throughput</a:t>
              </a:r>
              <a:r>
                <a:rPr lang="zh-CN" altLang="en-US" sz="2000" b="1"/>
                <a:t> </a:t>
              </a:r>
              <a:r>
                <a:rPr lang="en-US" altLang="zh-CN" sz="2000" b="1"/>
                <a:t>(x1K</a:t>
              </a:r>
              <a:r>
                <a:rPr lang="zh-CN" altLang="en-US" sz="2000" b="1"/>
                <a:t> </a:t>
              </a:r>
              <a:r>
                <a:rPr lang="en-US" altLang="zh-CN" sz="2000" b="1" err="1"/>
                <a:t>reqs</a:t>
              </a:r>
              <a:r>
                <a:rPr lang="en-US" altLang="zh-CN" sz="2000" b="1"/>
                <a:t>/sec)</a:t>
              </a:r>
              <a:endParaRPr lang="en-CN" sz="2000" b="1"/>
            </a:p>
          </p:txBody>
        </p:sp>
        <p:pic>
          <p:nvPicPr>
            <p:cNvPr id="12" name="Picture 11">
              <a:extLst>
                <a:ext uri="{FF2B5EF4-FFF2-40B4-BE49-F238E27FC236}">
                  <a16:creationId xmlns:a16="http://schemas.microsoft.com/office/drawing/2014/main" id="{E262AE50-2B5E-18CF-B162-FC56E0E9D2BF}"/>
                </a:ext>
              </a:extLst>
            </p:cNvPr>
            <p:cNvPicPr>
              <a:picLocks noChangeAspect="1"/>
            </p:cNvPicPr>
            <p:nvPr/>
          </p:nvPicPr>
          <p:blipFill>
            <a:blip r:embed="rId5"/>
            <a:stretch>
              <a:fillRect/>
            </a:stretch>
          </p:blipFill>
          <p:spPr>
            <a:xfrm>
              <a:off x="2432829" y="1533816"/>
              <a:ext cx="7620571" cy="804732"/>
            </a:xfrm>
            <a:prstGeom prst="rect">
              <a:avLst/>
            </a:prstGeom>
          </p:spPr>
        </p:pic>
      </p:grpSp>
      <p:sp>
        <p:nvSpPr>
          <p:cNvPr id="19" name="TextBox 18">
            <a:extLst>
              <a:ext uri="{FF2B5EF4-FFF2-40B4-BE49-F238E27FC236}">
                <a16:creationId xmlns:a16="http://schemas.microsoft.com/office/drawing/2014/main" id="{8ED15C82-F592-E632-AB14-B8689F8776FB}"/>
              </a:ext>
            </a:extLst>
          </p:cNvPr>
          <p:cNvSpPr txBox="1"/>
          <p:nvPr/>
        </p:nvSpPr>
        <p:spPr>
          <a:xfrm>
            <a:off x="1125053" y="6094064"/>
            <a:ext cx="9599650" cy="707886"/>
          </a:xfrm>
          <a:prstGeom prst="rect">
            <a:avLst/>
          </a:prstGeom>
          <a:noFill/>
        </p:spPr>
        <p:txBody>
          <a:bodyPr wrap="square" rtlCol="0">
            <a:spAutoFit/>
          </a:bodyPr>
          <a:lstStyle/>
          <a:p>
            <a:pPr marL="342900" indent="-342900">
              <a:buFont typeface="Arial" panose="020B0604020202020204" pitchFamily="34" charset="0"/>
              <a:buChar char="•"/>
            </a:pPr>
            <a:r>
              <a:rPr lang="en-US" altLang="zh-CN" sz="2000" err="1"/>
              <a:t>Nezha</a:t>
            </a:r>
            <a:r>
              <a:rPr lang="en-US" altLang="zh-CN" sz="2000"/>
              <a:t>-Proxy</a:t>
            </a:r>
            <a:r>
              <a:rPr lang="zh-CN" altLang="en-US" sz="2000"/>
              <a:t>  </a:t>
            </a:r>
            <a:r>
              <a:rPr lang="en-US" altLang="zh-CN" sz="2000"/>
              <a:t>vs</a:t>
            </a:r>
            <a:r>
              <a:rPr lang="zh-CN" altLang="en-US" sz="2000"/>
              <a:t> </a:t>
            </a:r>
            <a:r>
              <a:rPr lang="en-US" altLang="zh-CN" sz="2000" err="1"/>
              <a:t>Nezha</a:t>
            </a:r>
            <a:r>
              <a:rPr lang="en-US" altLang="zh-CN" sz="2000"/>
              <a:t>-Non-Proxy:</a:t>
            </a:r>
            <a:r>
              <a:rPr lang="zh-CN" altLang="en-US" sz="2000"/>
              <a:t>  </a:t>
            </a:r>
            <a:r>
              <a:rPr lang="en-US" altLang="zh-CN" sz="2000"/>
              <a:t>Co-locating</a:t>
            </a:r>
            <a:r>
              <a:rPr lang="zh-CN" altLang="en-US" sz="2000"/>
              <a:t> </a:t>
            </a:r>
            <a:r>
              <a:rPr lang="en-US" altLang="zh-CN" sz="2000"/>
              <a:t>proxy</a:t>
            </a:r>
            <a:r>
              <a:rPr lang="zh-CN" altLang="en-US" sz="2000"/>
              <a:t> </a:t>
            </a:r>
            <a:r>
              <a:rPr lang="en-US" altLang="zh-CN" sz="2000"/>
              <a:t>and</a:t>
            </a:r>
            <a:r>
              <a:rPr lang="zh-CN" altLang="en-US" sz="2000"/>
              <a:t> </a:t>
            </a:r>
            <a:r>
              <a:rPr lang="en-US" altLang="zh-CN" sz="2000"/>
              <a:t>client</a:t>
            </a:r>
            <a:r>
              <a:rPr lang="zh-CN" altLang="en-US" sz="2000"/>
              <a:t> </a:t>
            </a:r>
            <a:r>
              <a:rPr lang="en-US" altLang="zh-CN" sz="2000"/>
              <a:t>can</a:t>
            </a:r>
            <a:r>
              <a:rPr lang="zh-CN" altLang="en-US" sz="2000"/>
              <a:t> </a:t>
            </a:r>
            <a:r>
              <a:rPr lang="en-US" altLang="zh-CN" sz="2000"/>
              <a:t>save</a:t>
            </a:r>
            <a:r>
              <a:rPr lang="zh-CN" altLang="en-US" sz="2000"/>
              <a:t> </a:t>
            </a:r>
            <a:r>
              <a:rPr lang="en-US" altLang="zh-CN" sz="2000"/>
              <a:t>more</a:t>
            </a:r>
            <a:r>
              <a:rPr lang="zh-CN" altLang="en-US" sz="2000"/>
              <a:t> </a:t>
            </a:r>
            <a:r>
              <a:rPr lang="en-US" altLang="zh-CN" sz="2000"/>
              <a:t>latency,</a:t>
            </a:r>
            <a:r>
              <a:rPr lang="zh-CN" altLang="en-US" sz="2000"/>
              <a:t> </a:t>
            </a:r>
            <a:r>
              <a:rPr lang="en-US" altLang="zh-CN" sz="2000"/>
              <a:t>but</a:t>
            </a:r>
            <a:r>
              <a:rPr lang="zh-CN" altLang="en-US" sz="2000"/>
              <a:t> </a:t>
            </a:r>
            <a:r>
              <a:rPr lang="en-US" altLang="zh-CN" sz="2000"/>
              <a:t>makes</a:t>
            </a:r>
            <a:r>
              <a:rPr lang="zh-CN" altLang="en-US" sz="2000"/>
              <a:t> </a:t>
            </a:r>
            <a:r>
              <a:rPr lang="en-US" altLang="zh-CN" sz="2000"/>
              <a:t>client</a:t>
            </a:r>
            <a:r>
              <a:rPr lang="zh-CN" altLang="en-US" sz="2000"/>
              <a:t> </a:t>
            </a:r>
            <a:r>
              <a:rPr lang="en-US" altLang="zh-CN" sz="2000"/>
              <a:t>do</a:t>
            </a:r>
            <a:r>
              <a:rPr lang="zh-CN" altLang="en-US" sz="2000"/>
              <a:t> </a:t>
            </a:r>
            <a:r>
              <a:rPr lang="en-US" altLang="zh-CN" sz="2000"/>
              <a:t>more</a:t>
            </a:r>
            <a:r>
              <a:rPr lang="zh-CN" altLang="en-US" sz="2000"/>
              <a:t> </a:t>
            </a:r>
            <a:r>
              <a:rPr lang="en-US" altLang="zh-CN" sz="2000"/>
              <a:t>work</a:t>
            </a:r>
            <a:r>
              <a:rPr lang="zh-CN" altLang="en-US" sz="2000"/>
              <a:t> </a:t>
            </a:r>
            <a:r>
              <a:rPr lang="en-US" altLang="zh-CN" sz="2000">
                <a:sym typeface="Wingdings" pitchFamily="2" charset="2"/>
              </a:rPr>
              <a:t></a:t>
            </a:r>
            <a:r>
              <a:rPr lang="zh-CN" altLang="en-US" sz="2000">
                <a:sym typeface="Wingdings" pitchFamily="2" charset="2"/>
              </a:rPr>
              <a:t> </a:t>
            </a:r>
            <a:r>
              <a:rPr lang="en-US" altLang="zh-CN" sz="2000">
                <a:sym typeface="Wingdings" pitchFamily="2" charset="2"/>
              </a:rPr>
              <a:t>Undesirable</a:t>
            </a:r>
            <a:r>
              <a:rPr lang="zh-CN" altLang="en-US" sz="2000">
                <a:sym typeface="Wingdings" pitchFamily="2" charset="2"/>
              </a:rPr>
              <a:t> </a:t>
            </a:r>
            <a:r>
              <a:rPr lang="en-US" altLang="zh-CN" sz="2000">
                <a:sym typeface="Wingdings" pitchFamily="2" charset="2"/>
              </a:rPr>
              <a:t>when</a:t>
            </a:r>
            <a:r>
              <a:rPr lang="zh-CN" altLang="en-US" sz="2000">
                <a:sym typeface="Wingdings" pitchFamily="2" charset="2"/>
              </a:rPr>
              <a:t> </a:t>
            </a:r>
            <a:r>
              <a:rPr lang="en-US" altLang="zh-CN" sz="2000">
                <a:sym typeface="Wingdings" pitchFamily="2" charset="2"/>
              </a:rPr>
              <a:t>client</a:t>
            </a:r>
            <a:r>
              <a:rPr lang="zh-CN" altLang="en-US" sz="2000">
                <a:sym typeface="Wingdings" pitchFamily="2" charset="2"/>
              </a:rPr>
              <a:t> </a:t>
            </a:r>
            <a:r>
              <a:rPr lang="en-US" altLang="zh-CN" sz="2000">
                <a:sym typeface="Wingdings" pitchFamily="2" charset="2"/>
              </a:rPr>
              <a:t>VMs</a:t>
            </a:r>
            <a:r>
              <a:rPr lang="zh-CN" altLang="en-US" sz="2000">
                <a:sym typeface="Wingdings" pitchFamily="2" charset="2"/>
              </a:rPr>
              <a:t> </a:t>
            </a:r>
            <a:r>
              <a:rPr lang="en-US" altLang="zh-CN" sz="2000">
                <a:sym typeface="Wingdings" pitchFamily="2" charset="2"/>
              </a:rPr>
              <a:t>are</a:t>
            </a:r>
            <a:r>
              <a:rPr lang="zh-CN" altLang="en-US" sz="2000">
                <a:sym typeface="Wingdings" pitchFamily="2" charset="2"/>
              </a:rPr>
              <a:t> </a:t>
            </a:r>
            <a:r>
              <a:rPr lang="en-US" altLang="zh-CN" sz="2000">
                <a:sym typeface="Wingdings" pitchFamily="2" charset="2"/>
              </a:rPr>
              <a:t>CPU limited</a:t>
            </a:r>
            <a:endParaRPr lang="en-CN" sz="2000"/>
          </a:p>
        </p:txBody>
      </p:sp>
      <p:sp>
        <p:nvSpPr>
          <p:cNvPr id="20" name="TextBox 19">
            <a:extLst>
              <a:ext uri="{FF2B5EF4-FFF2-40B4-BE49-F238E27FC236}">
                <a16:creationId xmlns:a16="http://schemas.microsoft.com/office/drawing/2014/main" id="{05F42A1A-1AD9-0FDE-78D1-0867D0DC15D1}"/>
              </a:ext>
            </a:extLst>
          </p:cNvPr>
          <p:cNvSpPr txBox="1"/>
          <p:nvPr/>
        </p:nvSpPr>
        <p:spPr>
          <a:xfrm>
            <a:off x="1125052" y="5726213"/>
            <a:ext cx="9575185" cy="400110"/>
          </a:xfrm>
          <a:prstGeom prst="rect">
            <a:avLst/>
          </a:prstGeom>
          <a:noFill/>
        </p:spPr>
        <p:txBody>
          <a:bodyPr wrap="none" rtlCol="0">
            <a:spAutoFit/>
          </a:bodyPr>
          <a:lstStyle/>
          <a:p>
            <a:pPr marL="342900" indent="-342900">
              <a:buFont typeface="Arial" panose="020B0604020202020204" pitchFamily="34" charset="0"/>
              <a:buChar char="•"/>
            </a:pPr>
            <a:r>
              <a:rPr lang="en-US" altLang="zh-CN" sz="2000" err="1"/>
              <a:t>Nezha’s</a:t>
            </a:r>
            <a:r>
              <a:rPr lang="zh-CN" altLang="en-US" sz="2000"/>
              <a:t> </a:t>
            </a:r>
            <a:r>
              <a:rPr lang="en-US" altLang="zh-CN" sz="2000"/>
              <a:t>throughput</a:t>
            </a:r>
            <a:r>
              <a:rPr lang="zh-CN" altLang="en-US" sz="2000"/>
              <a:t> </a:t>
            </a:r>
            <a:r>
              <a:rPr lang="en-US" altLang="zh-CN" sz="2000"/>
              <a:t>speedup:</a:t>
            </a:r>
            <a:r>
              <a:rPr lang="zh-CN" altLang="en-US" sz="2000"/>
              <a:t> </a:t>
            </a:r>
            <a:r>
              <a:rPr lang="en-US" altLang="zh-CN" sz="2000">
                <a:solidFill>
                  <a:srgbClr val="FF0000"/>
                </a:solidFill>
              </a:rPr>
              <a:t>2.5-20.9x</a:t>
            </a:r>
            <a:r>
              <a:rPr lang="zh-CN" altLang="en-US" sz="2000"/>
              <a:t> </a:t>
            </a:r>
            <a:r>
              <a:rPr lang="en-US" altLang="zh-CN" sz="2000"/>
              <a:t>in</a:t>
            </a:r>
            <a:r>
              <a:rPr lang="zh-CN" altLang="en-US" sz="2000"/>
              <a:t> </a:t>
            </a:r>
            <a:r>
              <a:rPr lang="en-US" altLang="zh-CN" sz="2000"/>
              <a:t>closed-loop</a:t>
            </a:r>
            <a:r>
              <a:rPr lang="zh-CN" altLang="en-US" sz="2000"/>
              <a:t> </a:t>
            </a:r>
            <a:r>
              <a:rPr lang="en-US" altLang="zh-CN" sz="2000"/>
              <a:t>test;</a:t>
            </a:r>
            <a:r>
              <a:rPr lang="zh-CN" altLang="en-US" sz="2000"/>
              <a:t> </a:t>
            </a:r>
            <a:r>
              <a:rPr lang="en-US" altLang="zh-CN" sz="2000">
                <a:solidFill>
                  <a:srgbClr val="FF0000"/>
                </a:solidFill>
              </a:rPr>
              <a:t>2.5-9.0x</a:t>
            </a:r>
            <a:r>
              <a:rPr lang="zh-CN" altLang="en-US" sz="2000"/>
              <a:t> </a:t>
            </a:r>
            <a:r>
              <a:rPr lang="en-US" altLang="zh-CN" sz="2000"/>
              <a:t>in</a:t>
            </a:r>
            <a:r>
              <a:rPr lang="zh-CN" altLang="en-US" sz="2000"/>
              <a:t> </a:t>
            </a:r>
            <a:r>
              <a:rPr lang="en-US" altLang="zh-CN" sz="2000"/>
              <a:t>open-loop</a:t>
            </a:r>
            <a:r>
              <a:rPr lang="zh-CN" altLang="en-US" sz="2000"/>
              <a:t> </a:t>
            </a:r>
            <a:r>
              <a:rPr lang="en-US" altLang="zh-CN" sz="2000"/>
              <a:t>test.</a:t>
            </a:r>
            <a:r>
              <a:rPr lang="zh-CN" altLang="en-US" sz="2000"/>
              <a:t> </a:t>
            </a:r>
            <a:endParaRPr lang="en-US" altLang="zh-CN" sz="2000">
              <a:sym typeface="Wingdings" pitchFamily="2" charset="2"/>
            </a:endParaRPr>
          </a:p>
        </p:txBody>
      </p:sp>
      <p:sp>
        <p:nvSpPr>
          <p:cNvPr id="2" name="TextBox 1">
            <a:extLst>
              <a:ext uri="{FF2B5EF4-FFF2-40B4-BE49-F238E27FC236}">
                <a16:creationId xmlns:a16="http://schemas.microsoft.com/office/drawing/2014/main" id="{CDE07980-B45C-1E25-9539-7A8F56E2C591}"/>
              </a:ext>
            </a:extLst>
          </p:cNvPr>
          <p:cNvSpPr txBox="1"/>
          <p:nvPr/>
        </p:nvSpPr>
        <p:spPr>
          <a:xfrm>
            <a:off x="2601637" y="4656138"/>
            <a:ext cx="1941557" cy="400110"/>
          </a:xfrm>
          <a:prstGeom prst="rect">
            <a:avLst/>
          </a:prstGeom>
          <a:noFill/>
        </p:spPr>
        <p:txBody>
          <a:bodyPr wrap="none" rtlCol="0">
            <a:spAutoFit/>
          </a:bodyPr>
          <a:lstStyle/>
          <a:p>
            <a:r>
              <a:rPr lang="en-US" altLang="zh-CN" sz="2000"/>
              <a:t>Closed-Loop</a:t>
            </a:r>
            <a:r>
              <a:rPr lang="zh-CN" altLang="en-US" sz="2000"/>
              <a:t> </a:t>
            </a:r>
            <a:r>
              <a:rPr lang="en-US" altLang="zh-CN" sz="2000"/>
              <a:t>Test</a:t>
            </a:r>
            <a:endParaRPr lang="en-CN" sz="2000"/>
          </a:p>
        </p:txBody>
      </p:sp>
      <p:sp>
        <p:nvSpPr>
          <p:cNvPr id="8" name="TextBox 7">
            <a:extLst>
              <a:ext uri="{FF2B5EF4-FFF2-40B4-BE49-F238E27FC236}">
                <a16:creationId xmlns:a16="http://schemas.microsoft.com/office/drawing/2014/main" id="{EA12F590-C965-B19E-6B6B-1D3323D72DA1}"/>
              </a:ext>
            </a:extLst>
          </p:cNvPr>
          <p:cNvSpPr txBox="1"/>
          <p:nvPr/>
        </p:nvSpPr>
        <p:spPr>
          <a:xfrm>
            <a:off x="8556284" y="4653522"/>
            <a:ext cx="1814920" cy="400110"/>
          </a:xfrm>
          <a:prstGeom prst="rect">
            <a:avLst/>
          </a:prstGeom>
          <a:noFill/>
        </p:spPr>
        <p:txBody>
          <a:bodyPr wrap="none" rtlCol="0">
            <a:spAutoFit/>
          </a:bodyPr>
          <a:lstStyle/>
          <a:p>
            <a:r>
              <a:rPr lang="en-US" altLang="zh-CN" sz="2000"/>
              <a:t>Open-Loop</a:t>
            </a:r>
            <a:r>
              <a:rPr lang="zh-CN" altLang="en-US" sz="2000"/>
              <a:t> </a:t>
            </a:r>
            <a:r>
              <a:rPr lang="en-US" altLang="zh-CN" sz="2000"/>
              <a:t>Test</a:t>
            </a:r>
            <a:endParaRPr lang="en-CN" sz="2000"/>
          </a:p>
        </p:txBody>
      </p:sp>
      <p:sp>
        <p:nvSpPr>
          <p:cNvPr id="9" name="TextBox 8">
            <a:extLst>
              <a:ext uri="{FF2B5EF4-FFF2-40B4-BE49-F238E27FC236}">
                <a16:creationId xmlns:a16="http://schemas.microsoft.com/office/drawing/2014/main" id="{A3C9FBB1-C146-08F5-5E9E-47C2128C08E0}"/>
              </a:ext>
            </a:extLst>
          </p:cNvPr>
          <p:cNvSpPr txBox="1"/>
          <p:nvPr/>
        </p:nvSpPr>
        <p:spPr>
          <a:xfrm>
            <a:off x="4518142" y="1306464"/>
            <a:ext cx="300082" cy="369332"/>
          </a:xfrm>
          <a:prstGeom prst="rect">
            <a:avLst/>
          </a:prstGeom>
          <a:noFill/>
        </p:spPr>
        <p:txBody>
          <a:bodyPr wrap="none" rtlCol="0">
            <a:spAutoFit/>
          </a:bodyPr>
          <a:lstStyle/>
          <a:p>
            <a:r>
              <a:rPr lang="zh-CN" altLang="en-US">
                <a:solidFill>
                  <a:srgbClr val="FF0000"/>
                </a:solidFill>
              </a:rPr>
              <a:t>*</a:t>
            </a:r>
            <a:endParaRPr lang="en-CN">
              <a:solidFill>
                <a:srgbClr val="FF0000"/>
              </a:solidFill>
            </a:endParaRPr>
          </a:p>
        </p:txBody>
      </p:sp>
      <p:sp>
        <p:nvSpPr>
          <p:cNvPr id="14" name="TextBox 13">
            <a:extLst>
              <a:ext uri="{FF2B5EF4-FFF2-40B4-BE49-F238E27FC236}">
                <a16:creationId xmlns:a16="http://schemas.microsoft.com/office/drawing/2014/main" id="{A15F5A10-597D-390C-2BAC-7BD3B22E3F4E}"/>
              </a:ext>
            </a:extLst>
          </p:cNvPr>
          <p:cNvSpPr txBox="1"/>
          <p:nvPr/>
        </p:nvSpPr>
        <p:spPr>
          <a:xfrm>
            <a:off x="9438692" y="881062"/>
            <a:ext cx="300082" cy="369332"/>
          </a:xfrm>
          <a:prstGeom prst="rect">
            <a:avLst/>
          </a:prstGeom>
          <a:noFill/>
        </p:spPr>
        <p:txBody>
          <a:bodyPr wrap="none" rtlCol="0">
            <a:spAutoFit/>
          </a:bodyPr>
          <a:lstStyle/>
          <a:p>
            <a:r>
              <a:rPr lang="zh-CN" altLang="en-US">
                <a:solidFill>
                  <a:srgbClr val="FF0000"/>
                </a:solidFill>
              </a:rPr>
              <a:t>*</a:t>
            </a:r>
            <a:endParaRPr lang="en-CN">
              <a:solidFill>
                <a:srgbClr val="FF0000"/>
              </a:solidFill>
            </a:endParaRPr>
          </a:p>
        </p:txBody>
      </p:sp>
      <p:sp>
        <p:nvSpPr>
          <p:cNvPr id="16" name="TextBox 15">
            <a:extLst>
              <a:ext uri="{FF2B5EF4-FFF2-40B4-BE49-F238E27FC236}">
                <a16:creationId xmlns:a16="http://schemas.microsoft.com/office/drawing/2014/main" id="{8B718204-338D-A1FD-F00C-C80FFEC9CBC6}"/>
              </a:ext>
            </a:extLst>
          </p:cNvPr>
          <p:cNvSpPr txBox="1"/>
          <p:nvPr/>
        </p:nvSpPr>
        <p:spPr>
          <a:xfrm>
            <a:off x="1194886" y="5002460"/>
            <a:ext cx="10317124" cy="769441"/>
          </a:xfrm>
          <a:prstGeom prst="rect">
            <a:avLst/>
          </a:prstGeom>
          <a:noFill/>
        </p:spPr>
        <p:txBody>
          <a:bodyPr wrap="square" rtlCol="0">
            <a:spAutoFit/>
          </a:bodyPr>
          <a:lstStyle/>
          <a:p>
            <a:pPr marL="285750" indent="-285750">
              <a:buFont typeface="Arial" panose="020B0604020202020204" pitchFamily="34" charset="0"/>
              <a:buChar char="•"/>
            </a:pPr>
            <a:r>
              <a:rPr lang="en-US" altLang="zh-CN" sz="2000" err="1">
                <a:solidFill>
                  <a:srgbClr val="FF0000"/>
                </a:solidFill>
              </a:rPr>
              <a:t>NOPaxos</a:t>
            </a:r>
            <a:r>
              <a:rPr lang="zh-CN" altLang="en-US" sz="2000">
                <a:solidFill>
                  <a:srgbClr val="FF0000"/>
                </a:solidFill>
              </a:rPr>
              <a:t> </a:t>
            </a:r>
            <a:r>
              <a:rPr lang="en-US" altLang="zh-CN" sz="2000">
                <a:solidFill>
                  <a:srgbClr val="FF0000"/>
                </a:solidFill>
              </a:rPr>
              <a:t>reimplemented with a</a:t>
            </a:r>
            <a:r>
              <a:rPr lang="zh-CN" altLang="en-US" sz="2000">
                <a:solidFill>
                  <a:srgbClr val="FF0000"/>
                </a:solidFill>
              </a:rPr>
              <a:t> </a:t>
            </a:r>
            <a:r>
              <a:rPr lang="en-US" altLang="zh-CN" sz="2000">
                <a:solidFill>
                  <a:srgbClr val="FF0000"/>
                </a:solidFill>
              </a:rPr>
              <a:t>software</a:t>
            </a:r>
            <a:r>
              <a:rPr lang="zh-CN" altLang="en-US" sz="2000">
                <a:solidFill>
                  <a:srgbClr val="FF0000"/>
                </a:solidFill>
              </a:rPr>
              <a:t> </a:t>
            </a:r>
            <a:r>
              <a:rPr lang="en-US" altLang="zh-CN" sz="2000">
                <a:solidFill>
                  <a:srgbClr val="FF0000"/>
                </a:solidFill>
              </a:rPr>
              <a:t>sequencer</a:t>
            </a:r>
            <a:r>
              <a:rPr lang="zh-CN" altLang="en-US" sz="2000">
                <a:solidFill>
                  <a:srgbClr val="FF0000"/>
                </a:solidFill>
              </a:rPr>
              <a:t> </a:t>
            </a:r>
            <a:endParaRPr lang="en-US" altLang="zh-CN" sz="2000">
              <a:solidFill>
                <a:srgbClr val="FF0000"/>
              </a:solidFill>
            </a:endParaRPr>
          </a:p>
          <a:p>
            <a:r>
              <a:rPr lang="en-US" altLang="zh-CN" sz="2000">
                <a:solidFill>
                  <a:srgbClr val="FF0000"/>
                </a:solidFill>
              </a:rPr>
              <a:t>      because  programmable</a:t>
            </a:r>
            <a:r>
              <a:rPr lang="zh-CN" altLang="en-US" sz="2000">
                <a:solidFill>
                  <a:srgbClr val="FF0000"/>
                </a:solidFill>
              </a:rPr>
              <a:t> </a:t>
            </a:r>
            <a:r>
              <a:rPr lang="en-US" altLang="zh-CN" sz="2000">
                <a:solidFill>
                  <a:srgbClr val="FF0000"/>
                </a:solidFill>
              </a:rPr>
              <a:t>switches are</a:t>
            </a:r>
            <a:r>
              <a:rPr lang="zh-CN" altLang="en-US" sz="2000">
                <a:solidFill>
                  <a:srgbClr val="FF0000"/>
                </a:solidFill>
              </a:rPr>
              <a:t> </a:t>
            </a:r>
            <a:r>
              <a:rPr lang="en-US" altLang="zh-CN" sz="2000">
                <a:solidFill>
                  <a:srgbClr val="FF0000"/>
                </a:solidFill>
              </a:rPr>
              <a:t>not</a:t>
            </a:r>
            <a:r>
              <a:rPr lang="zh-CN" altLang="en-US" sz="2000">
                <a:solidFill>
                  <a:srgbClr val="FF0000"/>
                </a:solidFill>
              </a:rPr>
              <a:t> </a:t>
            </a:r>
            <a:r>
              <a:rPr lang="en-US" altLang="zh-CN" sz="2000">
                <a:solidFill>
                  <a:srgbClr val="FF0000"/>
                </a:solidFill>
              </a:rPr>
              <a:t>available</a:t>
            </a:r>
            <a:r>
              <a:rPr lang="zh-CN" altLang="en-US" sz="2000">
                <a:solidFill>
                  <a:srgbClr val="FF0000"/>
                </a:solidFill>
              </a:rPr>
              <a:t> </a:t>
            </a:r>
            <a:r>
              <a:rPr lang="en-US" altLang="zh-CN" sz="2000">
                <a:solidFill>
                  <a:srgbClr val="FF0000"/>
                </a:solidFill>
              </a:rPr>
              <a:t>in</a:t>
            </a:r>
            <a:r>
              <a:rPr lang="zh-CN" altLang="en-US" sz="2000">
                <a:solidFill>
                  <a:srgbClr val="FF0000"/>
                </a:solidFill>
              </a:rPr>
              <a:t> </a:t>
            </a:r>
            <a:r>
              <a:rPr lang="en-US" altLang="zh-CN" sz="2000">
                <a:solidFill>
                  <a:srgbClr val="FF0000"/>
                </a:solidFill>
              </a:rPr>
              <a:t>the public</a:t>
            </a:r>
            <a:r>
              <a:rPr lang="zh-CN" altLang="en-US" sz="2000">
                <a:solidFill>
                  <a:srgbClr val="FF0000"/>
                </a:solidFill>
              </a:rPr>
              <a:t> </a:t>
            </a:r>
            <a:r>
              <a:rPr lang="en-US" altLang="zh-CN" sz="2000">
                <a:solidFill>
                  <a:srgbClr val="FF0000"/>
                </a:solidFill>
              </a:rPr>
              <a:t>cloud</a:t>
            </a:r>
            <a:r>
              <a:rPr lang="en-US" altLang="zh-CN" sz="2400">
                <a:solidFill>
                  <a:srgbClr val="FF0000"/>
                </a:solidFill>
              </a:rPr>
              <a:t>.</a:t>
            </a:r>
            <a:r>
              <a:rPr lang="zh-CN" altLang="en-US" sz="2400">
                <a:solidFill>
                  <a:srgbClr val="FF0000"/>
                </a:solidFill>
              </a:rPr>
              <a:t> </a:t>
            </a:r>
            <a:endParaRPr lang="en-CN" sz="1600">
              <a:solidFill>
                <a:srgbClr val="FF0000"/>
              </a:solidFill>
            </a:endParaRPr>
          </a:p>
        </p:txBody>
      </p:sp>
    </p:spTree>
    <p:extLst>
      <p:ext uri="{BB962C8B-B14F-4D97-AF65-F5344CB8AC3E}">
        <p14:creationId xmlns:p14="http://schemas.microsoft.com/office/powerpoint/2010/main" val="239000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dissolv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 name="Rounded Rectangle 33">
            <a:extLst>
              <a:ext uri="{FF2B5EF4-FFF2-40B4-BE49-F238E27FC236}">
                <a16:creationId xmlns:a16="http://schemas.microsoft.com/office/drawing/2014/main" id="{3B74AEE8-9379-E249-C48F-2F010B03C147}"/>
              </a:ext>
            </a:extLst>
          </p:cNvPr>
          <p:cNvSpPr/>
          <p:nvPr/>
        </p:nvSpPr>
        <p:spPr>
          <a:xfrm>
            <a:off x="1074057" y="818553"/>
            <a:ext cx="8200572" cy="5076431"/>
          </a:xfrm>
          <a:prstGeom prst="round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0" name="Rounded Rectangle 9">
            <a:extLst>
              <a:ext uri="{FF2B5EF4-FFF2-40B4-BE49-F238E27FC236}">
                <a16:creationId xmlns:a16="http://schemas.microsoft.com/office/drawing/2014/main" id="{5411FEC2-4755-1672-E203-F9AEC3BF569F}"/>
              </a:ext>
            </a:extLst>
          </p:cNvPr>
          <p:cNvSpPr/>
          <p:nvPr/>
        </p:nvSpPr>
        <p:spPr>
          <a:xfrm>
            <a:off x="2061524" y="2700152"/>
            <a:ext cx="3632548" cy="2179529"/>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9" name="Rounded Rectangle 8">
            <a:extLst>
              <a:ext uri="{FF2B5EF4-FFF2-40B4-BE49-F238E27FC236}">
                <a16:creationId xmlns:a16="http://schemas.microsoft.com/office/drawing/2014/main" id="{A868C791-6327-3203-0AEF-0D4D838A9587}"/>
              </a:ext>
            </a:extLst>
          </p:cNvPr>
          <p:cNvSpPr/>
          <p:nvPr/>
        </p:nvSpPr>
        <p:spPr>
          <a:xfrm>
            <a:off x="1836553" y="2836054"/>
            <a:ext cx="3632548" cy="2179529"/>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 name="Title 1">
            <a:extLst>
              <a:ext uri="{FF2B5EF4-FFF2-40B4-BE49-F238E27FC236}">
                <a16:creationId xmlns:a16="http://schemas.microsoft.com/office/drawing/2014/main" id="{8819E2FC-63E3-8AAC-3C97-F2A05B5EF68B}"/>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Yet, consensus is often still a bottleneck</a:t>
            </a:r>
            <a:r>
              <a:rPr lang="zh-CN" altLang="en-US" sz="3600"/>
              <a:t> </a:t>
            </a:r>
            <a:r>
              <a:rPr lang="en-US" altLang="zh-CN" sz="3600"/>
              <a:t>(Pulsar</a:t>
            </a:r>
            <a:r>
              <a:rPr lang="zh-CN" altLang="en-US" sz="3600"/>
              <a:t> </a:t>
            </a:r>
            <a:r>
              <a:rPr lang="en-US" altLang="zh-CN" sz="3600"/>
              <a:t>as</a:t>
            </a:r>
            <a:r>
              <a:rPr lang="zh-CN" altLang="en-US" sz="3600"/>
              <a:t> </a:t>
            </a:r>
            <a:r>
              <a:rPr lang="en-US" altLang="zh-CN" sz="3600"/>
              <a:t>an</a:t>
            </a:r>
            <a:r>
              <a:rPr lang="zh-CN" altLang="en-US" sz="3600"/>
              <a:t> </a:t>
            </a:r>
            <a:r>
              <a:rPr lang="en-US" altLang="zh-CN" sz="3600"/>
              <a:t>Example)</a:t>
            </a:r>
            <a:endParaRPr lang="en-US" sz="3600"/>
          </a:p>
        </p:txBody>
      </p:sp>
      <p:sp>
        <p:nvSpPr>
          <p:cNvPr id="6" name="Rounded Rectangle 5">
            <a:extLst>
              <a:ext uri="{FF2B5EF4-FFF2-40B4-BE49-F238E27FC236}">
                <a16:creationId xmlns:a16="http://schemas.microsoft.com/office/drawing/2014/main" id="{5143FCAB-5FC8-F283-3314-2E4DAC1F8861}"/>
              </a:ext>
            </a:extLst>
          </p:cNvPr>
          <p:cNvSpPr/>
          <p:nvPr/>
        </p:nvSpPr>
        <p:spPr>
          <a:xfrm>
            <a:off x="1611582" y="3002970"/>
            <a:ext cx="3632548" cy="2179529"/>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1" name="TextBox 10">
            <a:extLst>
              <a:ext uri="{FF2B5EF4-FFF2-40B4-BE49-F238E27FC236}">
                <a16:creationId xmlns:a16="http://schemas.microsoft.com/office/drawing/2014/main" id="{DD7A1506-E27E-0B97-3F48-F0290C87C747}"/>
              </a:ext>
            </a:extLst>
          </p:cNvPr>
          <p:cNvSpPr txBox="1"/>
          <p:nvPr/>
        </p:nvSpPr>
        <p:spPr>
          <a:xfrm>
            <a:off x="1836553" y="4799859"/>
            <a:ext cx="906915" cy="369332"/>
          </a:xfrm>
          <a:prstGeom prst="rect">
            <a:avLst/>
          </a:prstGeom>
          <a:noFill/>
        </p:spPr>
        <p:txBody>
          <a:bodyPr wrap="none" rtlCol="0">
            <a:spAutoFit/>
          </a:bodyPr>
          <a:lstStyle/>
          <a:p>
            <a:r>
              <a:rPr lang="en-CN" b="1"/>
              <a:t>Bro</a:t>
            </a:r>
            <a:r>
              <a:rPr lang="en-US" altLang="zh-CN" b="1" err="1"/>
              <a:t>kers</a:t>
            </a:r>
            <a:endParaRPr lang="en-CN" b="1"/>
          </a:p>
        </p:txBody>
      </p:sp>
      <p:sp>
        <p:nvSpPr>
          <p:cNvPr id="12" name="Rounded Rectangle 11">
            <a:extLst>
              <a:ext uri="{FF2B5EF4-FFF2-40B4-BE49-F238E27FC236}">
                <a16:creationId xmlns:a16="http://schemas.microsoft.com/office/drawing/2014/main" id="{944285C8-082E-F7E7-594A-9F6EEB294E6E}"/>
              </a:ext>
            </a:extLst>
          </p:cNvPr>
          <p:cNvSpPr/>
          <p:nvPr/>
        </p:nvSpPr>
        <p:spPr>
          <a:xfrm>
            <a:off x="1570010" y="1228275"/>
            <a:ext cx="1440000" cy="720000"/>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Producer</a:t>
            </a:r>
            <a:endParaRPr lang="en-CN" b="1">
              <a:solidFill>
                <a:schemeClr val="tx1"/>
              </a:solidFill>
            </a:endParaRPr>
          </a:p>
        </p:txBody>
      </p:sp>
      <p:sp>
        <p:nvSpPr>
          <p:cNvPr id="13" name="Rounded Rectangle 12">
            <a:extLst>
              <a:ext uri="{FF2B5EF4-FFF2-40B4-BE49-F238E27FC236}">
                <a16:creationId xmlns:a16="http://schemas.microsoft.com/office/drawing/2014/main" id="{BC2BE8D7-2DCE-FAED-05B0-4509E709298D}"/>
              </a:ext>
            </a:extLst>
          </p:cNvPr>
          <p:cNvSpPr/>
          <p:nvPr/>
        </p:nvSpPr>
        <p:spPr>
          <a:xfrm>
            <a:off x="3967599" y="1228275"/>
            <a:ext cx="1440000" cy="720000"/>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Consumer</a:t>
            </a:r>
            <a:endParaRPr lang="en-CN" b="1">
              <a:solidFill>
                <a:schemeClr val="tx1"/>
              </a:solidFill>
            </a:endParaRPr>
          </a:p>
        </p:txBody>
      </p:sp>
      <p:sp>
        <p:nvSpPr>
          <p:cNvPr id="14" name="Rounded Rectangle 13">
            <a:extLst>
              <a:ext uri="{FF2B5EF4-FFF2-40B4-BE49-F238E27FC236}">
                <a16:creationId xmlns:a16="http://schemas.microsoft.com/office/drawing/2014/main" id="{03D9256D-BBF8-200C-0FBD-2D93EF430EA1}"/>
              </a:ext>
            </a:extLst>
          </p:cNvPr>
          <p:cNvSpPr/>
          <p:nvPr/>
        </p:nvSpPr>
        <p:spPr>
          <a:xfrm>
            <a:off x="1807856" y="3233223"/>
            <a:ext cx="3240000" cy="360000"/>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Dispatcher</a:t>
            </a:r>
            <a:endParaRPr lang="en-CN">
              <a:solidFill>
                <a:schemeClr val="tx1"/>
              </a:solidFill>
            </a:endParaRPr>
          </a:p>
        </p:txBody>
      </p:sp>
      <p:sp>
        <p:nvSpPr>
          <p:cNvPr id="15" name="Down Arrow 14">
            <a:extLst>
              <a:ext uri="{FF2B5EF4-FFF2-40B4-BE49-F238E27FC236}">
                <a16:creationId xmlns:a16="http://schemas.microsoft.com/office/drawing/2014/main" id="{9DB22497-2979-C210-74A5-4D92EDE07CEE}"/>
              </a:ext>
            </a:extLst>
          </p:cNvPr>
          <p:cNvSpPr/>
          <p:nvPr/>
        </p:nvSpPr>
        <p:spPr>
          <a:xfrm flipH="1">
            <a:off x="2186338" y="1948275"/>
            <a:ext cx="207343" cy="1274400"/>
          </a:xfrm>
          <a:prstGeom prst="down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grpSp>
        <p:nvGrpSpPr>
          <p:cNvPr id="22" name="Group 21">
            <a:extLst>
              <a:ext uri="{FF2B5EF4-FFF2-40B4-BE49-F238E27FC236}">
                <a16:creationId xmlns:a16="http://schemas.microsoft.com/office/drawing/2014/main" id="{E46ACC1D-F934-51AC-165B-77605F80BEBE}"/>
              </a:ext>
            </a:extLst>
          </p:cNvPr>
          <p:cNvGrpSpPr/>
          <p:nvPr/>
        </p:nvGrpSpPr>
        <p:grpSpPr>
          <a:xfrm>
            <a:off x="6534420" y="3545704"/>
            <a:ext cx="2061258" cy="1255523"/>
            <a:chOff x="7252670" y="3511677"/>
            <a:chExt cx="2061258" cy="1255523"/>
          </a:xfrm>
        </p:grpSpPr>
        <p:sp>
          <p:nvSpPr>
            <p:cNvPr id="21" name="Rounded Rectangle 20">
              <a:extLst>
                <a:ext uri="{FF2B5EF4-FFF2-40B4-BE49-F238E27FC236}">
                  <a16:creationId xmlns:a16="http://schemas.microsoft.com/office/drawing/2014/main" id="{C56E1FF6-E734-3149-98D4-788AEB9EBD3F}"/>
                </a:ext>
              </a:extLst>
            </p:cNvPr>
            <p:cNvSpPr/>
            <p:nvPr/>
          </p:nvSpPr>
          <p:spPr>
            <a:xfrm>
              <a:off x="7513928" y="3511677"/>
              <a:ext cx="1800000" cy="1080000"/>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chemeClr val="tx1"/>
                  </a:solidFill>
                </a:rPr>
                <a:t>Bookies</a:t>
              </a:r>
              <a:endParaRPr lang="en-CN" b="1">
                <a:solidFill>
                  <a:schemeClr val="tx1"/>
                </a:solidFill>
              </a:endParaRPr>
            </a:p>
          </p:txBody>
        </p:sp>
        <p:sp>
          <p:nvSpPr>
            <p:cNvPr id="20" name="Rounded Rectangle 19">
              <a:extLst>
                <a:ext uri="{FF2B5EF4-FFF2-40B4-BE49-F238E27FC236}">
                  <a16:creationId xmlns:a16="http://schemas.microsoft.com/office/drawing/2014/main" id="{D702E3D7-65A0-AF13-6F58-A0318D3CF88E}"/>
                </a:ext>
              </a:extLst>
            </p:cNvPr>
            <p:cNvSpPr/>
            <p:nvPr/>
          </p:nvSpPr>
          <p:spPr>
            <a:xfrm>
              <a:off x="7405070" y="3608787"/>
              <a:ext cx="1800000" cy="1080000"/>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chemeClr val="tx1"/>
                  </a:solidFill>
                </a:rPr>
                <a:t>Bookies</a:t>
              </a:r>
              <a:endParaRPr lang="en-CN" b="1">
                <a:solidFill>
                  <a:schemeClr val="tx1"/>
                </a:solidFill>
              </a:endParaRPr>
            </a:p>
          </p:txBody>
        </p:sp>
        <p:sp>
          <p:nvSpPr>
            <p:cNvPr id="19" name="Rounded Rectangle 18">
              <a:extLst>
                <a:ext uri="{FF2B5EF4-FFF2-40B4-BE49-F238E27FC236}">
                  <a16:creationId xmlns:a16="http://schemas.microsoft.com/office/drawing/2014/main" id="{A4A88D58-454C-D2C2-EB1C-7080BCD50E0A}"/>
                </a:ext>
              </a:extLst>
            </p:cNvPr>
            <p:cNvSpPr/>
            <p:nvPr/>
          </p:nvSpPr>
          <p:spPr>
            <a:xfrm>
              <a:off x="7252670" y="3687200"/>
              <a:ext cx="1800000" cy="1080000"/>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chemeClr val="tx1"/>
                  </a:solidFill>
                </a:rPr>
                <a:t>Bookkeeper</a:t>
              </a:r>
              <a:endParaRPr lang="en-CN" b="1">
                <a:solidFill>
                  <a:schemeClr val="tx1"/>
                </a:solidFill>
              </a:endParaRPr>
            </a:p>
          </p:txBody>
        </p:sp>
      </p:grpSp>
      <p:sp>
        <p:nvSpPr>
          <p:cNvPr id="23" name="Rounded Rectangle 22">
            <a:extLst>
              <a:ext uri="{FF2B5EF4-FFF2-40B4-BE49-F238E27FC236}">
                <a16:creationId xmlns:a16="http://schemas.microsoft.com/office/drawing/2014/main" id="{889DF07A-9CBF-B04A-D180-F26CDAC036EE}"/>
              </a:ext>
            </a:extLst>
          </p:cNvPr>
          <p:cNvSpPr/>
          <p:nvPr/>
        </p:nvSpPr>
        <p:spPr>
          <a:xfrm>
            <a:off x="3832022" y="4022587"/>
            <a:ext cx="1262398" cy="563632"/>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BK</a:t>
            </a:r>
            <a:r>
              <a:rPr lang="zh-CN" altLang="en-US">
                <a:solidFill>
                  <a:schemeClr val="tx1"/>
                </a:solidFill>
              </a:rPr>
              <a:t> </a:t>
            </a:r>
            <a:r>
              <a:rPr lang="en-US" altLang="zh-CN">
                <a:solidFill>
                  <a:schemeClr val="tx1"/>
                </a:solidFill>
              </a:rPr>
              <a:t>Client</a:t>
            </a:r>
            <a:endParaRPr lang="en-CN">
              <a:solidFill>
                <a:schemeClr val="tx1"/>
              </a:solidFill>
            </a:endParaRPr>
          </a:p>
        </p:txBody>
      </p:sp>
      <p:sp>
        <p:nvSpPr>
          <p:cNvPr id="24" name="Down Arrow 23">
            <a:extLst>
              <a:ext uri="{FF2B5EF4-FFF2-40B4-BE49-F238E27FC236}">
                <a16:creationId xmlns:a16="http://schemas.microsoft.com/office/drawing/2014/main" id="{10E5ED4A-CC7F-621B-CE1D-3C20E86E8636}"/>
              </a:ext>
            </a:extLst>
          </p:cNvPr>
          <p:cNvSpPr/>
          <p:nvPr/>
        </p:nvSpPr>
        <p:spPr>
          <a:xfrm rot="10800000" flipH="1">
            <a:off x="4583928" y="1963556"/>
            <a:ext cx="207343" cy="1274400"/>
          </a:xfrm>
          <a:prstGeom prst="down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5" name="Left-Right Arrow 24">
            <a:extLst>
              <a:ext uri="{FF2B5EF4-FFF2-40B4-BE49-F238E27FC236}">
                <a16:creationId xmlns:a16="http://schemas.microsoft.com/office/drawing/2014/main" id="{23941333-36D4-9C5E-A246-8783C7D99F1E}"/>
              </a:ext>
            </a:extLst>
          </p:cNvPr>
          <p:cNvSpPr/>
          <p:nvPr/>
        </p:nvSpPr>
        <p:spPr>
          <a:xfrm>
            <a:off x="5094420" y="4173466"/>
            <a:ext cx="1440000" cy="180000"/>
          </a:xfrm>
          <a:prstGeom prst="leftRight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6" name="Rounded Rectangle 25">
            <a:extLst>
              <a:ext uri="{FF2B5EF4-FFF2-40B4-BE49-F238E27FC236}">
                <a16:creationId xmlns:a16="http://schemas.microsoft.com/office/drawing/2014/main" id="{9414AE77-958A-74E3-ECCD-F43833210AF3}"/>
              </a:ext>
            </a:extLst>
          </p:cNvPr>
          <p:cNvSpPr/>
          <p:nvPr/>
        </p:nvSpPr>
        <p:spPr>
          <a:xfrm>
            <a:off x="6509166" y="2085722"/>
            <a:ext cx="2152380" cy="720000"/>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chemeClr val="tx1"/>
                </a:solidFill>
              </a:rPr>
              <a:t>Local</a:t>
            </a:r>
            <a:r>
              <a:rPr lang="zh-CN" altLang="en-US" sz="2000" b="1">
                <a:solidFill>
                  <a:schemeClr val="tx1"/>
                </a:solidFill>
              </a:rPr>
              <a:t> </a:t>
            </a:r>
            <a:r>
              <a:rPr lang="en-US" altLang="zh-CN" sz="2000" b="1">
                <a:solidFill>
                  <a:schemeClr val="tx1"/>
                </a:solidFill>
              </a:rPr>
              <a:t>Zookeeper</a:t>
            </a:r>
            <a:r>
              <a:rPr lang="en-US" altLang="zh-CN" sz="2000" b="1" baseline="30000">
                <a:solidFill>
                  <a:schemeClr val="tx1"/>
                </a:solidFill>
              </a:rPr>
              <a:t>1</a:t>
            </a:r>
            <a:endParaRPr lang="en-CN" b="1" baseline="30000">
              <a:solidFill>
                <a:schemeClr val="tx1"/>
              </a:solidFill>
            </a:endParaRPr>
          </a:p>
        </p:txBody>
      </p:sp>
      <p:sp>
        <p:nvSpPr>
          <p:cNvPr id="27" name="Down Arrow 26">
            <a:extLst>
              <a:ext uri="{FF2B5EF4-FFF2-40B4-BE49-F238E27FC236}">
                <a16:creationId xmlns:a16="http://schemas.microsoft.com/office/drawing/2014/main" id="{B1A27C97-A3BB-1E43-BC19-DA08E271C26E}"/>
              </a:ext>
            </a:extLst>
          </p:cNvPr>
          <p:cNvSpPr/>
          <p:nvPr/>
        </p:nvSpPr>
        <p:spPr>
          <a:xfrm flipH="1">
            <a:off x="4390702" y="3624027"/>
            <a:ext cx="193225" cy="398560"/>
          </a:xfrm>
          <a:prstGeom prst="down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0" name="Rounded Rectangle 29">
            <a:extLst>
              <a:ext uri="{FF2B5EF4-FFF2-40B4-BE49-F238E27FC236}">
                <a16:creationId xmlns:a16="http://schemas.microsoft.com/office/drawing/2014/main" id="{808F91E0-4A56-EF95-917A-AC8A27735275}"/>
              </a:ext>
            </a:extLst>
          </p:cNvPr>
          <p:cNvSpPr/>
          <p:nvPr/>
        </p:nvSpPr>
        <p:spPr>
          <a:xfrm>
            <a:off x="2260054" y="4015550"/>
            <a:ext cx="1262398" cy="563632"/>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solidFill>
                  <a:schemeClr val="tx1"/>
                </a:solidFill>
              </a:rPr>
              <a:t>Global</a:t>
            </a:r>
            <a:r>
              <a:rPr lang="zh-CN" altLang="en-US">
                <a:solidFill>
                  <a:schemeClr val="tx1"/>
                </a:solidFill>
              </a:rPr>
              <a:t> </a:t>
            </a:r>
            <a:r>
              <a:rPr lang="en-US" altLang="zh-CN">
                <a:solidFill>
                  <a:schemeClr val="tx1"/>
                </a:solidFill>
              </a:rPr>
              <a:t>Replicator</a:t>
            </a:r>
            <a:endParaRPr lang="en-CN">
              <a:solidFill>
                <a:schemeClr val="tx1"/>
              </a:solidFill>
            </a:endParaRPr>
          </a:p>
        </p:txBody>
      </p:sp>
      <p:sp>
        <p:nvSpPr>
          <p:cNvPr id="31" name="Down Arrow 30">
            <a:extLst>
              <a:ext uri="{FF2B5EF4-FFF2-40B4-BE49-F238E27FC236}">
                <a16:creationId xmlns:a16="http://schemas.microsoft.com/office/drawing/2014/main" id="{0A2733B7-C378-2D8D-CE20-554DCE787E38}"/>
              </a:ext>
            </a:extLst>
          </p:cNvPr>
          <p:cNvSpPr/>
          <p:nvPr/>
        </p:nvSpPr>
        <p:spPr>
          <a:xfrm flipH="1">
            <a:off x="2860996" y="3616387"/>
            <a:ext cx="193225" cy="398560"/>
          </a:xfrm>
          <a:prstGeom prst="down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2" name="Rounded Rectangle 31">
            <a:extLst>
              <a:ext uri="{FF2B5EF4-FFF2-40B4-BE49-F238E27FC236}">
                <a16:creationId xmlns:a16="http://schemas.microsoft.com/office/drawing/2014/main" id="{D9208BB1-BB4D-99B0-20E0-470EEB3C3772}"/>
              </a:ext>
            </a:extLst>
          </p:cNvPr>
          <p:cNvSpPr/>
          <p:nvPr/>
        </p:nvSpPr>
        <p:spPr>
          <a:xfrm>
            <a:off x="2288849" y="5480396"/>
            <a:ext cx="3141181" cy="720000"/>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000" b="1">
                <a:solidFill>
                  <a:schemeClr val="tx1"/>
                </a:solidFill>
              </a:rPr>
              <a:t>Global</a:t>
            </a:r>
            <a:r>
              <a:rPr lang="zh-CN" altLang="en-US" sz="2000" b="1">
                <a:solidFill>
                  <a:schemeClr val="tx1"/>
                </a:solidFill>
              </a:rPr>
              <a:t> </a:t>
            </a:r>
            <a:r>
              <a:rPr lang="en-US" altLang="zh-CN" sz="2000" b="1">
                <a:solidFill>
                  <a:schemeClr val="tx1"/>
                </a:solidFill>
              </a:rPr>
              <a:t>Zookeeper</a:t>
            </a:r>
            <a:endParaRPr lang="en-CN" b="1">
              <a:solidFill>
                <a:schemeClr val="tx1"/>
              </a:solidFill>
            </a:endParaRPr>
          </a:p>
        </p:txBody>
      </p:sp>
      <p:sp>
        <p:nvSpPr>
          <p:cNvPr id="35" name="Down Arrow 34">
            <a:extLst>
              <a:ext uri="{FF2B5EF4-FFF2-40B4-BE49-F238E27FC236}">
                <a16:creationId xmlns:a16="http://schemas.microsoft.com/office/drawing/2014/main" id="{F95BE706-CEF8-146E-A5E5-F3C183BFF283}"/>
              </a:ext>
            </a:extLst>
          </p:cNvPr>
          <p:cNvSpPr/>
          <p:nvPr/>
        </p:nvSpPr>
        <p:spPr>
          <a:xfrm flipH="1">
            <a:off x="2923735" y="4625704"/>
            <a:ext cx="159514" cy="854692"/>
          </a:xfrm>
          <a:prstGeom prst="down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6" name="Left-Right Arrow 35">
            <a:extLst>
              <a:ext uri="{FF2B5EF4-FFF2-40B4-BE49-F238E27FC236}">
                <a16:creationId xmlns:a16="http://schemas.microsoft.com/office/drawing/2014/main" id="{5497E7C9-C290-A3F8-E0A5-4225B6D51687}"/>
              </a:ext>
            </a:extLst>
          </p:cNvPr>
          <p:cNvSpPr/>
          <p:nvPr/>
        </p:nvSpPr>
        <p:spPr>
          <a:xfrm rot="18787499">
            <a:off x="4678262" y="3139364"/>
            <a:ext cx="2160000" cy="180000"/>
          </a:xfrm>
          <a:prstGeom prst="leftRightArrow">
            <a:avLst/>
          </a:prstGeom>
          <a:solidFill>
            <a:schemeClr val="accent4">
              <a:lumMod val="20000"/>
              <a:lumOff val="8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37" name="TextBox 36">
            <a:extLst>
              <a:ext uri="{FF2B5EF4-FFF2-40B4-BE49-F238E27FC236}">
                <a16:creationId xmlns:a16="http://schemas.microsoft.com/office/drawing/2014/main" id="{5E549DC3-5FAC-7940-62A7-A007C84B2690}"/>
              </a:ext>
            </a:extLst>
          </p:cNvPr>
          <p:cNvSpPr txBox="1"/>
          <p:nvPr/>
        </p:nvSpPr>
        <p:spPr>
          <a:xfrm>
            <a:off x="512712" y="6180909"/>
            <a:ext cx="11679287" cy="369332"/>
          </a:xfrm>
          <a:prstGeom prst="rect">
            <a:avLst/>
          </a:prstGeom>
          <a:noFill/>
        </p:spPr>
        <p:txBody>
          <a:bodyPr wrap="none" rtlCol="0">
            <a:spAutoFit/>
          </a:bodyPr>
          <a:lstStyle/>
          <a:p>
            <a:r>
              <a:rPr lang="en-US" altLang="zh-CN"/>
              <a:t>1.</a:t>
            </a:r>
            <a:r>
              <a:rPr lang="zh-CN" altLang="en-US"/>
              <a:t> </a:t>
            </a:r>
            <a:r>
              <a:rPr lang="en-US" altLang="zh-CN"/>
              <a:t>The</a:t>
            </a:r>
            <a:r>
              <a:rPr lang="zh-CN" altLang="en-US"/>
              <a:t> </a:t>
            </a:r>
            <a:r>
              <a:rPr lang="en-US" altLang="zh-CN"/>
              <a:t>latest</a:t>
            </a:r>
            <a:r>
              <a:rPr lang="zh-CN" altLang="en-US"/>
              <a:t> </a:t>
            </a:r>
            <a:r>
              <a:rPr lang="en-US" altLang="zh-CN"/>
              <a:t>version</a:t>
            </a:r>
            <a:r>
              <a:rPr lang="zh-CN" altLang="en-US"/>
              <a:t> </a:t>
            </a:r>
            <a:r>
              <a:rPr lang="en-US" altLang="zh-CN"/>
              <a:t>of</a:t>
            </a:r>
            <a:r>
              <a:rPr lang="zh-CN" altLang="en-US"/>
              <a:t> </a:t>
            </a:r>
            <a:r>
              <a:rPr lang="en-US" altLang="zh-CN"/>
              <a:t>Pulsar</a:t>
            </a:r>
            <a:r>
              <a:rPr lang="zh-CN" altLang="en-US"/>
              <a:t> </a:t>
            </a:r>
            <a:r>
              <a:rPr lang="en-US" altLang="zh-CN"/>
              <a:t>also</a:t>
            </a:r>
            <a:r>
              <a:rPr lang="zh-CN" altLang="en-US"/>
              <a:t> </a:t>
            </a:r>
            <a:r>
              <a:rPr lang="en-US" altLang="zh-CN"/>
              <a:t>supports</a:t>
            </a:r>
            <a:r>
              <a:rPr lang="zh-CN" altLang="en-US"/>
              <a:t> </a:t>
            </a:r>
            <a:r>
              <a:rPr lang="en-US" altLang="zh-CN"/>
              <a:t>other</a:t>
            </a:r>
            <a:r>
              <a:rPr lang="zh-CN" altLang="en-US"/>
              <a:t> </a:t>
            </a:r>
            <a:r>
              <a:rPr lang="en-US" altLang="zh-CN"/>
              <a:t>types</a:t>
            </a:r>
            <a:r>
              <a:rPr lang="zh-CN" altLang="en-US"/>
              <a:t> </a:t>
            </a:r>
            <a:r>
              <a:rPr lang="en-US" altLang="zh-CN"/>
              <a:t>of</a:t>
            </a:r>
            <a:r>
              <a:rPr lang="zh-CN" altLang="en-US"/>
              <a:t> </a:t>
            </a:r>
            <a:r>
              <a:rPr lang="en-US" altLang="zh-CN"/>
              <a:t>consensus</a:t>
            </a:r>
            <a:r>
              <a:rPr lang="zh-CN" altLang="en-US"/>
              <a:t> </a:t>
            </a:r>
            <a:r>
              <a:rPr lang="en-US" altLang="zh-CN"/>
              <a:t>modules</a:t>
            </a:r>
            <a:r>
              <a:rPr lang="zh-CN" altLang="en-US"/>
              <a:t> </a:t>
            </a:r>
            <a:r>
              <a:rPr lang="en-US" altLang="zh-CN"/>
              <a:t>including</a:t>
            </a:r>
            <a:r>
              <a:rPr lang="zh-CN" altLang="en-US"/>
              <a:t> </a:t>
            </a:r>
            <a:r>
              <a:rPr lang="en-US" altLang="zh-CN" err="1"/>
              <a:t>etcd</a:t>
            </a:r>
            <a:r>
              <a:rPr lang="zh-CN" altLang="en-US"/>
              <a:t> </a:t>
            </a:r>
            <a:r>
              <a:rPr lang="en-US" altLang="zh-CN"/>
              <a:t>(i.e.,</a:t>
            </a:r>
            <a:r>
              <a:rPr lang="zh-CN" altLang="en-US"/>
              <a:t> </a:t>
            </a:r>
            <a:r>
              <a:rPr lang="en-US" altLang="zh-CN"/>
              <a:t>an</a:t>
            </a:r>
            <a:r>
              <a:rPr lang="zh-CN" altLang="en-US"/>
              <a:t> </a:t>
            </a:r>
            <a:r>
              <a:rPr lang="en-US" altLang="zh-CN"/>
              <a:t>Raft</a:t>
            </a:r>
            <a:r>
              <a:rPr lang="zh-CN" altLang="en-US"/>
              <a:t> </a:t>
            </a:r>
            <a:r>
              <a:rPr lang="en-US" altLang="zh-CN"/>
              <a:t>Implementation)</a:t>
            </a:r>
            <a:endParaRPr lang="en-CN"/>
          </a:p>
        </p:txBody>
      </p:sp>
      <p:sp>
        <p:nvSpPr>
          <p:cNvPr id="38" name="TextBox 37">
            <a:extLst>
              <a:ext uri="{FF2B5EF4-FFF2-40B4-BE49-F238E27FC236}">
                <a16:creationId xmlns:a16="http://schemas.microsoft.com/office/drawing/2014/main" id="{382CD7EF-5D87-F616-0ECF-3F365C399155}"/>
              </a:ext>
            </a:extLst>
          </p:cNvPr>
          <p:cNvSpPr txBox="1"/>
          <p:nvPr/>
        </p:nvSpPr>
        <p:spPr>
          <a:xfrm>
            <a:off x="6509166" y="1333192"/>
            <a:ext cx="4544279" cy="646331"/>
          </a:xfrm>
          <a:prstGeom prst="rect">
            <a:avLst/>
          </a:prstGeom>
          <a:noFill/>
        </p:spPr>
        <p:txBody>
          <a:bodyPr wrap="square" rtlCol="0">
            <a:spAutoFit/>
          </a:bodyPr>
          <a:lstStyle/>
          <a:p>
            <a:r>
              <a:rPr lang="en-US" altLang="zh-CN"/>
              <a:t>Persist</a:t>
            </a:r>
            <a:r>
              <a:rPr lang="zh-CN" altLang="en-US"/>
              <a:t> </a:t>
            </a:r>
            <a:r>
              <a:rPr lang="en-US" altLang="zh-CN"/>
              <a:t>the</a:t>
            </a:r>
            <a:r>
              <a:rPr lang="zh-CN" altLang="en-US"/>
              <a:t> </a:t>
            </a:r>
            <a:r>
              <a:rPr lang="en-US" altLang="zh-CN"/>
              <a:t>meta</a:t>
            </a:r>
            <a:r>
              <a:rPr lang="zh-CN" altLang="en-US"/>
              <a:t> </a:t>
            </a:r>
            <a:r>
              <a:rPr lang="en-US" altLang="zh-CN"/>
              <a:t>data</a:t>
            </a:r>
            <a:r>
              <a:rPr lang="zh-CN" altLang="en-US"/>
              <a:t> </a:t>
            </a:r>
            <a:r>
              <a:rPr lang="en-US" altLang="zh-CN"/>
              <a:t>(e.g.,</a:t>
            </a:r>
            <a:r>
              <a:rPr lang="zh-CN" altLang="en-US"/>
              <a:t> </a:t>
            </a:r>
            <a:r>
              <a:rPr lang="en-US" altLang="zh-CN"/>
              <a:t>the</a:t>
            </a:r>
            <a:r>
              <a:rPr lang="zh-CN" altLang="en-US"/>
              <a:t> </a:t>
            </a:r>
            <a:r>
              <a:rPr lang="en-US" altLang="zh-CN"/>
              <a:t>topic</a:t>
            </a:r>
            <a:r>
              <a:rPr lang="zh-CN" altLang="en-US"/>
              <a:t> </a:t>
            </a:r>
            <a:r>
              <a:rPr lang="en-US" altLang="zh-CN"/>
              <a:t>partition</a:t>
            </a:r>
            <a:r>
              <a:rPr lang="zh-CN" altLang="en-US"/>
              <a:t> </a:t>
            </a:r>
            <a:r>
              <a:rPr lang="en-US" altLang="zh-CN"/>
              <a:t>info</a:t>
            </a:r>
            <a:r>
              <a:rPr lang="zh-CN" altLang="en-US"/>
              <a:t> </a:t>
            </a:r>
            <a:r>
              <a:rPr lang="en-US" altLang="zh-CN"/>
              <a:t>and</a:t>
            </a:r>
            <a:r>
              <a:rPr lang="zh-CN" altLang="en-US"/>
              <a:t> </a:t>
            </a:r>
            <a:r>
              <a:rPr lang="en-US" altLang="zh-CN"/>
              <a:t>the</a:t>
            </a:r>
            <a:r>
              <a:rPr lang="zh-CN" altLang="en-US"/>
              <a:t> </a:t>
            </a:r>
            <a:r>
              <a:rPr lang="en-US" altLang="zh-CN"/>
              <a:t>message</a:t>
            </a:r>
            <a:r>
              <a:rPr lang="zh-CN" altLang="en-US"/>
              <a:t> </a:t>
            </a:r>
            <a:r>
              <a:rPr lang="en-US" altLang="zh-CN"/>
              <a:t>offset</a:t>
            </a:r>
            <a:r>
              <a:rPr lang="zh-CN" altLang="en-US"/>
              <a:t> </a:t>
            </a:r>
            <a:r>
              <a:rPr lang="en-US" altLang="zh-CN"/>
              <a:t>on</a:t>
            </a:r>
            <a:r>
              <a:rPr lang="zh-CN" altLang="en-US"/>
              <a:t> </a:t>
            </a:r>
            <a:r>
              <a:rPr lang="en-US" altLang="zh-CN"/>
              <a:t>bookies)</a:t>
            </a:r>
            <a:endParaRPr lang="en-CN"/>
          </a:p>
        </p:txBody>
      </p:sp>
      <p:sp>
        <p:nvSpPr>
          <p:cNvPr id="39" name="TextBox 38">
            <a:extLst>
              <a:ext uri="{FF2B5EF4-FFF2-40B4-BE49-F238E27FC236}">
                <a16:creationId xmlns:a16="http://schemas.microsoft.com/office/drawing/2014/main" id="{8A89D10A-C690-A78A-ED4E-EE2B148FB96C}"/>
              </a:ext>
            </a:extLst>
          </p:cNvPr>
          <p:cNvSpPr txBox="1"/>
          <p:nvPr/>
        </p:nvSpPr>
        <p:spPr>
          <a:xfrm>
            <a:off x="6573665" y="4852745"/>
            <a:ext cx="3688432" cy="369332"/>
          </a:xfrm>
          <a:prstGeom prst="rect">
            <a:avLst/>
          </a:prstGeom>
          <a:noFill/>
        </p:spPr>
        <p:txBody>
          <a:bodyPr wrap="square" rtlCol="0">
            <a:spAutoFit/>
          </a:bodyPr>
          <a:lstStyle/>
          <a:p>
            <a:r>
              <a:rPr lang="en-US" altLang="zh-CN"/>
              <a:t>Store</a:t>
            </a:r>
            <a:r>
              <a:rPr lang="zh-CN" altLang="en-US"/>
              <a:t> </a:t>
            </a:r>
            <a:r>
              <a:rPr lang="en-US" altLang="zh-CN"/>
              <a:t>the</a:t>
            </a:r>
            <a:r>
              <a:rPr lang="zh-CN" altLang="en-US"/>
              <a:t> </a:t>
            </a:r>
            <a:r>
              <a:rPr lang="en-US" altLang="zh-CN"/>
              <a:t>data</a:t>
            </a:r>
            <a:r>
              <a:rPr lang="zh-CN" altLang="en-US"/>
              <a:t> </a:t>
            </a:r>
            <a:r>
              <a:rPr lang="en-US" altLang="zh-CN"/>
              <a:t>(topic-based</a:t>
            </a:r>
            <a:r>
              <a:rPr lang="zh-CN" altLang="en-US"/>
              <a:t> </a:t>
            </a:r>
            <a:r>
              <a:rPr lang="en-US" altLang="zh-CN"/>
              <a:t>messages)</a:t>
            </a:r>
            <a:endParaRPr lang="en-CN"/>
          </a:p>
        </p:txBody>
      </p:sp>
      <p:grpSp>
        <p:nvGrpSpPr>
          <p:cNvPr id="42" name="Group 41">
            <a:extLst>
              <a:ext uri="{FF2B5EF4-FFF2-40B4-BE49-F238E27FC236}">
                <a16:creationId xmlns:a16="http://schemas.microsoft.com/office/drawing/2014/main" id="{518C1508-5519-6F2C-56BA-D4181DBA8338}"/>
              </a:ext>
            </a:extLst>
          </p:cNvPr>
          <p:cNvGrpSpPr/>
          <p:nvPr/>
        </p:nvGrpSpPr>
        <p:grpSpPr>
          <a:xfrm>
            <a:off x="8595678" y="1816738"/>
            <a:ext cx="1189685" cy="1108181"/>
            <a:chOff x="8550729" y="2091387"/>
            <a:chExt cx="1189685" cy="1108181"/>
          </a:xfrm>
        </p:grpSpPr>
        <p:pic>
          <p:nvPicPr>
            <p:cNvPr id="34820" name="Picture 4" descr="Bottleneck, flow, chart, statistics, business, management icon - Download  on Iconfinder">
              <a:extLst>
                <a:ext uri="{FF2B5EF4-FFF2-40B4-BE49-F238E27FC236}">
                  <a16:creationId xmlns:a16="http://schemas.microsoft.com/office/drawing/2014/main" id="{ABB8B0FA-E2FB-4DC5-0E90-A8190E001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4250" y="2091387"/>
              <a:ext cx="1047926" cy="1047926"/>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a:extLst>
                <a:ext uri="{FF2B5EF4-FFF2-40B4-BE49-F238E27FC236}">
                  <a16:creationId xmlns:a16="http://schemas.microsoft.com/office/drawing/2014/main" id="{DD740D8D-6855-11FA-80DE-9BF7DC85AD54}"/>
                </a:ext>
              </a:extLst>
            </p:cNvPr>
            <p:cNvSpPr txBox="1"/>
            <p:nvPr/>
          </p:nvSpPr>
          <p:spPr>
            <a:xfrm>
              <a:off x="8550729" y="2830236"/>
              <a:ext cx="1189685" cy="369332"/>
            </a:xfrm>
            <a:prstGeom prst="rect">
              <a:avLst/>
            </a:prstGeom>
            <a:noFill/>
          </p:spPr>
          <p:txBody>
            <a:bodyPr wrap="none" rtlCol="0">
              <a:spAutoFit/>
            </a:bodyPr>
            <a:lstStyle/>
            <a:p>
              <a:r>
                <a:rPr lang="en-US" altLang="zh-CN">
                  <a:solidFill>
                    <a:srgbClr val="FF0000"/>
                  </a:solidFill>
                </a:rPr>
                <a:t>Bottleneck</a:t>
              </a:r>
              <a:endParaRPr lang="en-CN">
                <a:solidFill>
                  <a:srgbClr val="FF0000"/>
                </a:solidFill>
              </a:endParaRPr>
            </a:p>
          </p:txBody>
        </p:sp>
      </p:grpSp>
      <p:grpSp>
        <p:nvGrpSpPr>
          <p:cNvPr id="43" name="Group 42">
            <a:extLst>
              <a:ext uri="{FF2B5EF4-FFF2-40B4-BE49-F238E27FC236}">
                <a16:creationId xmlns:a16="http://schemas.microsoft.com/office/drawing/2014/main" id="{4923B6CA-0F7A-ED89-AFD5-54A520657AA6}"/>
              </a:ext>
            </a:extLst>
          </p:cNvPr>
          <p:cNvGrpSpPr/>
          <p:nvPr/>
        </p:nvGrpSpPr>
        <p:grpSpPr>
          <a:xfrm>
            <a:off x="5344735" y="5232251"/>
            <a:ext cx="1189685" cy="1108181"/>
            <a:chOff x="8550729" y="2091387"/>
            <a:chExt cx="1189685" cy="1108181"/>
          </a:xfrm>
        </p:grpSpPr>
        <p:pic>
          <p:nvPicPr>
            <p:cNvPr id="44" name="Picture 4" descr="Bottleneck, flow, chart, statistics, business, management icon - Download  on Iconfinder">
              <a:extLst>
                <a:ext uri="{FF2B5EF4-FFF2-40B4-BE49-F238E27FC236}">
                  <a16:creationId xmlns:a16="http://schemas.microsoft.com/office/drawing/2014/main" id="{BCCFB62D-BFF5-3E99-1AF1-3CD797FBD6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4250" y="2091387"/>
              <a:ext cx="1047926" cy="1047926"/>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a:extLst>
                <a:ext uri="{FF2B5EF4-FFF2-40B4-BE49-F238E27FC236}">
                  <a16:creationId xmlns:a16="http://schemas.microsoft.com/office/drawing/2014/main" id="{8080E98A-A019-6AE3-F23F-7A385B5C5448}"/>
                </a:ext>
              </a:extLst>
            </p:cNvPr>
            <p:cNvSpPr txBox="1"/>
            <p:nvPr/>
          </p:nvSpPr>
          <p:spPr>
            <a:xfrm>
              <a:off x="8550729" y="2830236"/>
              <a:ext cx="1189685" cy="369332"/>
            </a:xfrm>
            <a:prstGeom prst="rect">
              <a:avLst/>
            </a:prstGeom>
            <a:noFill/>
          </p:spPr>
          <p:txBody>
            <a:bodyPr wrap="none" rtlCol="0">
              <a:spAutoFit/>
            </a:bodyPr>
            <a:lstStyle/>
            <a:p>
              <a:r>
                <a:rPr lang="en-US" altLang="zh-CN">
                  <a:solidFill>
                    <a:srgbClr val="FF0000"/>
                  </a:solidFill>
                </a:rPr>
                <a:t>Bottleneck</a:t>
              </a:r>
              <a:endParaRPr lang="en-CN">
                <a:solidFill>
                  <a:srgbClr val="FF0000"/>
                </a:solidFill>
              </a:endParaRPr>
            </a:p>
          </p:txBody>
        </p:sp>
      </p:grpSp>
      <p:sp>
        <p:nvSpPr>
          <p:cNvPr id="3" name="TextBox 2">
            <a:extLst>
              <a:ext uri="{FF2B5EF4-FFF2-40B4-BE49-F238E27FC236}">
                <a16:creationId xmlns:a16="http://schemas.microsoft.com/office/drawing/2014/main" id="{19A5CFC1-6CB1-46EF-9D68-33D7BECE45C4}"/>
              </a:ext>
            </a:extLst>
          </p:cNvPr>
          <p:cNvSpPr txBox="1"/>
          <p:nvPr/>
        </p:nvSpPr>
        <p:spPr>
          <a:xfrm>
            <a:off x="517286" y="6492558"/>
            <a:ext cx="8162165" cy="369332"/>
          </a:xfrm>
          <a:prstGeom prst="rect">
            <a:avLst/>
          </a:prstGeom>
          <a:noFill/>
        </p:spPr>
        <p:txBody>
          <a:bodyPr wrap="square">
            <a:spAutoFit/>
          </a:bodyPr>
          <a:lstStyle/>
          <a:p>
            <a:r>
              <a:rPr lang="en-US" altLang="zh-CN"/>
              <a:t>Figure</a:t>
            </a:r>
            <a:r>
              <a:rPr lang="zh-CN" altLang="en-US"/>
              <a:t> </a:t>
            </a:r>
            <a:r>
              <a:rPr lang="en-US" altLang="zh-CN"/>
              <a:t>adapted</a:t>
            </a:r>
            <a:r>
              <a:rPr lang="zh-CN" altLang="en-US"/>
              <a:t> </a:t>
            </a:r>
            <a:r>
              <a:rPr lang="en-US" altLang="zh-CN"/>
              <a:t>from</a:t>
            </a:r>
            <a:r>
              <a:rPr lang="zh-CN" altLang="en-US"/>
              <a:t> </a:t>
            </a:r>
            <a:r>
              <a:rPr lang="en-CN">
                <a:hlinkClick r:id="rId4"/>
              </a:rPr>
              <a:t>https://pulsar.apache.org/docs/next/administration-zk-bk/</a:t>
            </a:r>
            <a:r>
              <a:rPr lang="zh-CN" altLang="en-US"/>
              <a:t> </a:t>
            </a:r>
            <a:endParaRPr lang="en-CN"/>
          </a:p>
        </p:txBody>
      </p:sp>
      <p:sp>
        <p:nvSpPr>
          <p:cNvPr id="2" name="Slide Number Placeholder 1">
            <a:extLst>
              <a:ext uri="{FF2B5EF4-FFF2-40B4-BE49-F238E27FC236}">
                <a16:creationId xmlns:a16="http://schemas.microsoft.com/office/drawing/2014/main" id="{AA8BBD15-B39C-78F6-343D-5AF24EFFA919}"/>
              </a:ext>
            </a:extLst>
          </p:cNvPr>
          <p:cNvSpPr>
            <a:spLocks noGrp="1"/>
          </p:cNvSpPr>
          <p:nvPr>
            <p:ph type="sldNum" sz="quarter" idx="12"/>
          </p:nvPr>
        </p:nvSpPr>
        <p:spPr/>
        <p:txBody>
          <a:bodyPr/>
          <a:lstStyle/>
          <a:p>
            <a:fld id="{EA7EFB88-B2CB-3F42-A7FB-727E9E84A506}" type="slidenum">
              <a:rPr lang="en-US" smtClean="0"/>
              <a:t>22</a:t>
            </a:fld>
            <a:endParaRPr lang="en-US"/>
          </a:p>
        </p:txBody>
      </p:sp>
    </p:spTree>
    <p:extLst>
      <p:ext uri="{BB962C8B-B14F-4D97-AF65-F5344CB8AC3E}">
        <p14:creationId xmlns:p14="http://schemas.microsoft.com/office/powerpoint/2010/main" val="1076022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dissolve">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dissolve">
                                      <p:cBhvr>
                                        <p:cTn id="28" dur="500"/>
                                        <p:tgtEl>
                                          <p:spTgt spid="3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down)">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up)">
                                      <p:cBhvr>
                                        <p:cTn id="38" dur="500"/>
                                        <p:tgtEl>
                                          <p:spTgt spid="31"/>
                                        </p:tgtEl>
                                      </p:cBhvr>
                                    </p:animEffect>
                                  </p:childTnLst>
                                </p:cTn>
                              </p:par>
                            </p:childTnLst>
                          </p:cTn>
                        </p:par>
                        <p:par>
                          <p:cTn id="39" fill="hold">
                            <p:stCondLst>
                              <p:cond delay="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additive="base">
                                        <p:cTn id="47" dur="500" fill="hold"/>
                                        <p:tgtEl>
                                          <p:spTgt spid="43"/>
                                        </p:tgtEl>
                                        <p:attrNameLst>
                                          <p:attrName>ppt_x</p:attrName>
                                        </p:attrNameLst>
                                      </p:cBhvr>
                                      <p:tavLst>
                                        <p:tav tm="0">
                                          <p:val>
                                            <p:strVal val="#ppt_x"/>
                                          </p:val>
                                        </p:tav>
                                        <p:tav tm="100000">
                                          <p:val>
                                            <p:strVal val="#ppt_x"/>
                                          </p:val>
                                        </p:tav>
                                      </p:tavLst>
                                    </p:anim>
                                    <p:anim calcmode="lin" valueType="num">
                                      <p:cBhvr additive="base">
                                        <p:cTn id="48" dur="500" fill="hold"/>
                                        <p:tgtEl>
                                          <p:spTgt spid="4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animBg="1"/>
      <p:bldP spid="25" grpId="0" animBg="1"/>
      <p:bldP spid="27" grpId="0" animBg="1"/>
      <p:bldP spid="31" grpId="0" animBg="1"/>
      <p:bldP spid="35" grpId="0" animBg="1"/>
      <p:bldP spid="36" grpId="0" animBg="1"/>
      <p:bldP spid="38" grpId="0"/>
      <p:bldP spid="39" grpId="0"/>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 name="Title 1">
            <a:extLst>
              <a:ext uri="{FF2B5EF4-FFF2-40B4-BE49-F238E27FC236}">
                <a16:creationId xmlns:a16="http://schemas.microsoft.com/office/drawing/2014/main" id="{7D55C7D5-A557-F64F-818D-1469F366AA92}"/>
              </a:ext>
            </a:extLst>
          </p:cNvPr>
          <p:cNvSpPr>
            <a:spLocks noGrp="1"/>
          </p:cNvSpPr>
          <p:nvPr>
            <p:ph type="title"/>
          </p:nvPr>
        </p:nvSpPr>
        <p:spPr>
          <a:xfrm>
            <a:off x="508317" y="-5026"/>
            <a:ext cx="11555681" cy="1113508"/>
          </a:xfrm>
        </p:spPr>
        <p:txBody>
          <a:bodyPr>
            <a:normAutofit/>
          </a:bodyPr>
          <a:lstStyle/>
          <a:p>
            <a:r>
              <a:rPr lang="en-CN" altLang="zh-CN" sz="3600"/>
              <a:t>Fast</a:t>
            </a:r>
            <a:r>
              <a:rPr lang="zh-CN" altLang="en-US" sz="3600"/>
              <a:t> </a:t>
            </a:r>
            <a:r>
              <a:rPr lang="en-US" altLang="zh-CN" sz="3600"/>
              <a:t>path</a:t>
            </a:r>
            <a:endParaRPr lang="en-US" sz="3600"/>
          </a:p>
        </p:txBody>
      </p:sp>
      <p:sp>
        <p:nvSpPr>
          <p:cNvPr id="114" name="Content Placeholder 2">
            <a:extLst>
              <a:ext uri="{FF2B5EF4-FFF2-40B4-BE49-F238E27FC236}">
                <a16:creationId xmlns:a16="http://schemas.microsoft.com/office/drawing/2014/main" id="{95820294-355F-4E4B-BE31-5E021A409B14}"/>
              </a:ext>
            </a:extLst>
          </p:cNvPr>
          <p:cNvSpPr txBox="1">
            <a:spLocks/>
          </p:cNvSpPr>
          <p:nvPr/>
        </p:nvSpPr>
        <p:spPr>
          <a:xfrm>
            <a:off x="395459" y="1482263"/>
            <a:ext cx="3384569" cy="41560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a:t>DOM-S</a:t>
            </a:r>
            <a:r>
              <a:rPr lang="zh-CN" altLang="en-US" sz="1800"/>
              <a:t> </a:t>
            </a:r>
            <a:r>
              <a:rPr lang="en-US" altLang="zh-CN" sz="1800"/>
              <a:t>tags</a:t>
            </a:r>
            <a:r>
              <a:rPr lang="zh-CN" altLang="en-US" sz="1800"/>
              <a:t> </a:t>
            </a:r>
            <a:r>
              <a:rPr lang="en-US" altLang="zh-CN" sz="1800"/>
              <a:t>the</a:t>
            </a:r>
            <a:r>
              <a:rPr lang="zh-CN" altLang="en-US" sz="1800"/>
              <a:t> </a:t>
            </a:r>
            <a:r>
              <a:rPr lang="en-US" altLang="zh-CN" sz="1800"/>
              <a:t>deadline</a:t>
            </a:r>
            <a:r>
              <a:rPr lang="zh-CN" altLang="en-US" sz="1800"/>
              <a:t> </a:t>
            </a:r>
            <a:r>
              <a:rPr lang="en-US" altLang="zh-CN" sz="1800"/>
              <a:t>to</a:t>
            </a:r>
            <a:r>
              <a:rPr lang="zh-CN" altLang="en-US" sz="1800"/>
              <a:t> </a:t>
            </a:r>
            <a:r>
              <a:rPr lang="en-US" altLang="zh-CN" sz="1800"/>
              <a:t>the</a:t>
            </a:r>
            <a:r>
              <a:rPr lang="zh-CN" altLang="en-US" sz="1800"/>
              <a:t> </a:t>
            </a:r>
            <a:r>
              <a:rPr lang="en-US" altLang="zh-CN" sz="1800"/>
              <a:t>request</a:t>
            </a:r>
            <a:r>
              <a:rPr lang="zh-CN" altLang="en-US" sz="1800"/>
              <a:t> </a:t>
            </a:r>
            <a:endParaRPr lang="en-US" altLang="zh-CN" sz="1800"/>
          </a:p>
          <a:p>
            <a:pPr marL="0" indent="0">
              <a:buNone/>
            </a:pPr>
            <a:r>
              <a:rPr lang="en-US" altLang="zh-CN" sz="1800"/>
              <a:t>DOM-S</a:t>
            </a:r>
            <a:r>
              <a:rPr lang="zh-CN" altLang="en-US" sz="1800"/>
              <a:t> </a:t>
            </a:r>
            <a:r>
              <a:rPr lang="en-US" altLang="zh-CN" sz="1800"/>
              <a:t>multicasts</a:t>
            </a:r>
            <a:r>
              <a:rPr lang="zh-CN" altLang="en-US" sz="1800"/>
              <a:t> </a:t>
            </a:r>
            <a:r>
              <a:rPr lang="en-US" altLang="zh-CN" sz="1800"/>
              <a:t>the</a:t>
            </a:r>
            <a:r>
              <a:rPr lang="zh-CN" altLang="en-US" sz="1800"/>
              <a:t> </a:t>
            </a:r>
            <a:r>
              <a:rPr lang="en-US" altLang="zh-CN" sz="1800"/>
              <a:t>request</a:t>
            </a:r>
            <a:r>
              <a:rPr lang="zh-CN" altLang="en-US" sz="1800"/>
              <a:t> </a:t>
            </a:r>
            <a:r>
              <a:rPr lang="en-US" altLang="zh-CN" sz="1800"/>
              <a:t>to</a:t>
            </a:r>
            <a:r>
              <a:rPr lang="zh-CN" altLang="en-US" sz="1800"/>
              <a:t> </a:t>
            </a:r>
            <a:r>
              <a:rPr lang="en-US" altLang="zh-CN" sz="1800"/>
              <a:t>all</a:t>
            </a:r>
            <a:r>
              <a:rPr lang="zh-CN" altLang="en-US" sz="1800"/>
              <a:t> </a:t>
            </a:r>
            <a:r>
              <a:rPr lang="en-US" altLang="zh-CN" sz="1800"/>
              <a:t>replicas,</a:t>
            </a:r>
            <a:r>
              <a:rPr lang="zh-CN" altLang="en-US" sz="1800"/>
              <a:t> </a:t>
            </a:r>
            <a:r>
              <a:rPr lang="en-US" altLang="zh-CN" sz="1800"/>
              <a:t>and</a:t>
            </a:r>
            <a:r>
              <a:rPr lang="zh-CN" altLang="en-US" sz="1800"/>
              <a:t> </a:t>
            </a:r>
            <a:r>
              <a:rPr lang="en-US" altLang="zh-CN" sz="1800"/>
              <a:t>it</a:t>
            </a:r>
            <a:r>
              <a:rPr lang="zh-CN" altLang="en-US" sz="1800"/>
              <a:t> </a:t>
            </a:r>
            <a:r>
              <a:rPr lang="en-US" altLang="zh-CN" sz="1800"/>
              <a:t>is</a:t>
            </a:r>
            <a:r>
              <a:rPr lang="zh-CN" altLang="en-US" sz="1800"/>
              <a:t> </a:t>
            </a:r>
            <a:r>
              <a:rPr lang="en-US" altLang="zh-CN" sz="1800"/>
              <a:t>accepted</a:t>
            </a:r>
            <a:r>
              <a:rPr lang="zh-CN" altLang="en-US" sz="1800"/>
              <a:t> </a:t>
            </a:r>
            <a:r>
              <a:rPr lang="en-US" altLang="zh-CN" sz="1800"/>
              <a:t>by</a:t>
            </a:r>
            <a:r>
              <a:rPr lang="zh-CN" altLang="en-US" sz="1800"/>
              <a:t> </a:t>
            </a:r>
            <a:r>
              <a:rPr lang="en-US" altLang="zh-CN" sz="1800"/>
              <a:t>the</a:t>
            </a:r>
            <a:r>
              <a:rPr lang="zh-CN" altLang="en-US" sz="1800"/>
              <a:t> </a:t>
            </a:r>
            <a:r>
              <a:rPr lang="en-US" altLang="zh-CN" sz="1800"/>
              <a:t>Early</a:t>
            </a:r>
            <a:r>
              <a:rPr lang="zh-CN" altLang="en-US" sz="1800"/>
              <a:t> </a:t>
            </a:r>
            <a:r>
              <a:rPr lang="en-US" altLang="zh-CN" sz="1800"/>
              <a:t>Buffer</a:t>
            </a:r>
          </a:p>
          <a:p>
            <a:pPr marL="0" indent="0">
              <a:buNone/>
            </a:pPr>
            <a:r>
              <a:rPr lang="en-US" altLang="zh-CN" sz="1800"/>
              <a:t>DOM-R</a:t>
            </a:r>
            <a:r>
              <a:rPr lang="zh-CN" altLang="en-US" sz="1800"/>
              <a:t> </a:t>
            </a:r>
            <a:r>
              <a:rPr lang="en-US" altLang="zh-CN" sz="1800"/>
              <a:t>releases</a:t>
            </a:r>
            <a:r>
              <a:rPr lang="zh-CN" altLang="en-US" sz="1800"/>
              <a:t> </a:t>
            </a:r>
            <a:r>
              <a:rPr lang="en-US" altLang="zh-CN" sz="1800"/>
              <a:t>the</a:t>
            </a:r>
            <a:r>
              <a:rPr lang="zh-CN" altLang="en-US" sz="1800"/>
              <a:t> </a:t>
            </a:r>
            <a:r>
              <a:rPr lang="en-US" altLang="zh-CN" sz="1800"/>
              <a:t>request</a:t>
            </a:r>
            <a:r>
              <a:rPr lang="zh-CN" altLang="en-US" sz="1800"/>
              <a:t> </a:t>
            </a:r>
            <a:r>
              <a:rPr lang="en-US" altLang="zh-CN" sz="1800"/>
              <a:t>according</a:t>
            </a:r>
            <a:r>
              <a:rPr lang="zh-CN" altLang="en-US" sz="1800"/>
              <a:t> </a:t>
            </a:r>
            <a:r>
              <a:rPr lang="en-US" altLang="zh-CN" sz="1800"/>
              <a:t>to</a:t>
            </a:r>
            <a:r>
              <a:rPr lang="zh-CN" altLang="en-US" sz="1800"/>
              <a:t> </a:t>
            </a:r>
            <a:r>
              <a:rPr lang="en-US" altLang="zh-CN" sz="1800"/>
              <a:t>its</a:t>
            </a:r>
            <a:r>
              <a:rPr lang="zh-CN" altLang="en-US" sz="1800"/>
              <a:t> </a:t>
            </a:r>
            <a:r>
              <a:rPr lang="en-US" altLang="zh-CN" sz="1800"/>
              <a:t>deadline</a:t>
            </a:r>
            <a:r>
              <a:rPr lang="zh-CN" altLang="en-US" sz="1800"/>
              <a:t> </a:t>
            </a:r>
            <a:r>
              <a:rPr lang="en-US" altLang="zh-CN" sz="1800"/>
              <a:t>and</a:t>
            </a:r>
            <a:r>
              <a:rPr lang="zh-CN" altLang="en-US" sz="1800"/>
              <a:t> </a:t>
            </a:r>
            <a:r>
              <a:rPr lang="en-US" altLang="zh-CN" sz="1800"/>
              <a:t>appends</a:t>
            </a:r>
            <a:r>
              <a:rPr lang="zh-CN" altLang="en-US" sz="1800"/>
              <a:t> </a:t>
            </a:r>
            <a:r>
              <a:rPr lang="en-US" altLang="zh-CN" sz="1800"/>
              <a:t>to</a:t>
            </a:r>
            <a:r>
              <a:rPr lang="zh-CN" altLang="en-US" sz="1800"/>
              <a:t> </a:t>
            </a:r>
            <a:r>
              <a:rPr lang="en-US" altLang="zh-CN" sz="1800"/>
              <a:t>log</a:t>
            </a:r>
          </a:p>
          <a:p>
            <a:pPr marL="0" indent="0">
              <a:buNone/>
            </a:pPr>
            <a:r>
              <a:rPr lang="en-US" altLang="zh-CN" sz="1800"/>
              <a:t>Leader</a:t>
            </a:r>
            <a:r>
              <a:rPr lang="zh-CN" altLang="en-US" sz="1800"/>
              <a:t> </a:t>
            </a:r>
            <a:r>
              <a:rPr lang="en-US" altLang="zh-CN" sz="1800"/>
              <a:t>executes</a:t>
            </a:r>
            <a:r>
              <a:rPr lang="zh-CN" altLang="en-US" sz="1800"/>
              <a:t> </a:t>
            </a:r>
            <a:r>
              <a:rPr lang="en-US" altLang="zh-CN" sz="1800"/>
              <a:t>the</a:t>
            </a:r>
            <a:r>
              <a:rPr lang="zh-CN" altLang="en-US" sz="1800"/>
              <a:t> </a:t>
            </a:r>
            <a:r>
              <a:rPr lang="en-US" altLang="zh-CN" sz="1800"/>
              <a:t>request</a:t>
            </a:r>
          </a:p>
          <a:p>
            <a:pPr marL="0" indent="0">
              <a:buNone/>
            </a:pPr>
            <a:r>
              <a:rPr lang="en-US" altLang="zh-CN" sz="1800"/>
              <a:t>Replicas</a:t>
            </a:r>
            <a:r>
              <a:rPr lang="zh-CN" altLang="en-US" sz="1800"/>
              <a:t> </a:t>
            </a:r>
            <a:r>
              <a:rPr lang="en-US" altLang="zh-CN" sz="1800"/>
              <a:t>compute</a:t>
            </a:r>
            <a:r>
              <a:rPr lang="zh-CN" altLang="en-US" sz="1800"/>
              <a:t> </a:t>
            </a:r>
            <a:r>
              <a:rPr lang="en-US" altLang="zh-CN" sz="1800"/>
              <a:t>a</a:t>
            </a:r>
            <a:r>
              <a:rPr lang="zh-CN" altLang="en-US" sz="1800"/>
              <a:t> </a:t>
            </a:r>
            <a:r>
              <a:rPr lang="en-US" altLang="zh-CN" sz="1800"/>
              <a:t>hash</a:t>
            </a:r>
            <a:r>
              <a:rPr lang="zh-CN" altLang="en-US" sz="1800"/>
              <a:t> </a:t>
            </a:r>
            <a:r>
              <a:rPr lang="en-US" altLang="zh-CN" sz="1800"/>
              <a:t>and</a:t>
            </a:r>
            <a:r>
              <a:rPr lang="zh-CN" altLang="en-US" sz="1800"/>
              <a:t> </a:t>
            </a:r>
            <a:r>
              <a:rPr lang="en-US" altLang="zh-CN" sz="1800"/>
              <a:t>reply</a:t>
            </a:r>
            <a:r>
              <a:rPr lang="zh-CN" altLang="en-US" sz="1800"/>
              <a:t> </a:t>
            </a:r>
            <a:r>
              <a:rPr lang="en-US" altLang="zh-CN" sz="1800"/>
              <a:t>to</a:t>
            </a:r>
            <a:r>
              <a:rPr lang="zh-CN" altLang="en-US" sz="1800"/>
              <a:t> </a:t>
            </a:r>
            <a:r>
              <a:rPr lang="en-US" altLang="zh-CN" sz="1800"/>
              <a:t>the</a:t>
            </a:r>
            <a:r>
              <a:rPr lang="zh-CN" altLang="en-US" sz="1800"/>
              <a:t> </a:t>
            </a:r>
            <a:r>
              <a:rPr lang="en-US" altLang="zh-CN" sz="1800"/>
              <a:t>client</a:t>
            </a:r>
            <a:r>
              <a:rPr lang="zh-CN" altLang="en-US" sz="1800"/>
              <a:t> </a:t>
            </a:r>
            <a:r>
              <a:rPr lang="en-US" altLang="zh-CN" sz="1800"/>
              <a:t>for</a:t>
            </a:r>
            <a:r>
              <a:rPr lang="zh-CN" altLang="en-US" sz="1800"/>
              <a:t> </a:t>
            </a:r>
            <a:r>
              <a:rPr lang="en-US" altLang="zh-CN" sz="1800"/>
              <a:t>quorum</a:t>
            </a:r>
            <a:r>
              <a:rPr lang="zh-CN" altLang="en-US" sz="1800"/>
              <a:t> </a:t>
            </a:r>
            <a:r>
              <a:rPr lang="en-US" altLang="zh-CN" sz="1800"/>
              <a:t>check</a:t>
            </a:r>
            <a:endParaRPr lang="en-US" sz="1800"/>
          </a:p>
          <a:p>
            <a:pPr marL="0" indent="0">
              <a:buNone/>
            </a:pPr>
            <a:endParaRPr lang="en-US" altLang="zh-CN" sz="1800"/>
          </a:p>
          <a:p>
            <a:endParaRPr lang="en-US" altLang="zh-CN" sz="1800"/>
          </a:p>
          <a:p>
            <a:endParaRPr lang="en-US" altLang="zh-CN" sz="1800"/>
          </a:p>
          <a:p>
            <a:endParaRPr lang="en-US" altLang="zh-CN" sz="1800"/>
          </a:p>
        </p:txBody>
      </p:sp>
      <p:sp>
        <p:nvSpPr>
          <p:cNvPr id="118" name="TextBox 117">
            <a:extLst>
              <a:ext uri="{FF2B5EF4-FFF2-40B4-BE49-F238E27FC236}">
                <a16:creationId xmlns:a16="http://schemas.microsoft.com/office/drawing/2014/main" id="{4AE77A01-9771-BB41-A7BF-96BB8F4F44FA}"/>
              </a:ext>
            </a:extLst>
          </p:cNvPr>
          <p:cNvSpPr txBox="1"/>
          <p:nvPr/>
        </p:nvSpPr>
        <p:spPr>
          <a:xfrm>
            <a:off x="59471" y="1461441"/>
            <a:ext cx="400774" cy="331939"/>
          </a:xfrm>
          <a:prstGeom prst="rect">
            <a:avLst/>
          </a:prstGeom>
          <a:noFill/>
        </p:spPr>
        <p:txBody>
          <a:bodyPr wrap="none" rtlCol="0">
            <a:spAutoFit/>
          </a:bodyPr>
          <a:lstStyle/>
          <a:p>
            <a:r>
              <a:rPr lang="en-US" altLang="zh-CN" b="1"/>
              <a:t>①</a:t>
            </a:r>
            <a:endParaRPr lang="en-US" b="1"/>
          </a:p>
        </p:txBody>
      </p:sp>
      <p:sp>
        <p:nvSpPr>
          <p:cNvPr id="119" name="TextBox 118">
            <a:extLst>
              <a:ext uri="{FF2B5EF4-FFF2-40B4-BE49-F238E27FC236}">
                <a16:creationId xmlns:a16="http://schemas.microsoft.com/office/drawing/2014/main" id="{502E6BF6-9E20-EB45-8823-CA655445BF83}"/>
              </a:ext>
            </a:extLst>
          </p:cNvPr>
          <p:cNvSpPr txBox="1"/>
          <p:nvPr/>
        </p:nvSpPr>
        <p:spPr>
          <a:xfrm>
            <a:off x="69964" y="2072463"/>
            <a:ext cx="400774" cy="331939"/>
          </a:xfrm>
          <a:prstGeom prst="rect">
            <a:avLst/>
          </a:prstGeom>
          <a:noFill/>
        </p:spPr>
        <p:txBody>
          <a:bodyPr wrap="none" rtlCol="0">
            <a:spAutoFit/>
          </a:bodyPr>
          <a:lstStyle/>
          <a:p>
            <a:r>
              <a:rPr lang="en-US" altLang="zh-CN" b="1"/>
              <a:t>②</a:t>
            </a:r>
            <a:endParaRPr lang="en-US" b="1"/>
          </a:p>
        </p:txBody>
      </p:sp>
      <p:sp>
        <p:nvSpPr>
          <p:cNvPr id="120" name="TextBox 119">
            <a:extLst>
              <a:ext uri="{FF2B5EF4-FFF2-40B4-BE49-F238E27FC236}">
                <a16:creationId xmlns:a16="http://schemas.microsoft.com/office/drawing/2014/main" id="{3A82C6AE-77F2-3F43-906E-67467383FA7F}"/>
              </a:ext>
            </a:extLst>
          </p:cNvPr>
          <p:cNvSpPr txBox="1"/>
          <p:nvPr/>
        </p:nvSpPr>
        <p:spPr>
          <a:xfrm>
            <a:off x="65153" y="2916670"/>
            <a:ext cx="400774" cy="331939"/>
          </a:xfrm>
          <a:prstGeom prst="rect">
            <a:avLst/>
          </a:prstGeom>
          <a:noFill/>
        </p:spPr>
        <p:txBody>
          <a:bodyPr wrap="none" rtlCol="0">
            <a:spAutoFit/>
          </a:bodyPr>
          <a:lstStyle/>
          <a:p>
            <a:r>
              <a:rPr lang="en-US" altLang="zh-CN" b="1"/>
              <a:t>③</a:t>
            </a:r>
            <a:endParaRPr lang="en-US" b="1"/>
          </a:p>
        </p:txBody>
      </p:sp>
      <p:sp>
        <p:nvSpPr>
          <p:cNvPr id="121" name="TextBox 120">
            <a:extLst>
              <a:ext uri="{FF2B5EF4-FFF2-40B4-BE49-F238E27FC236}">
                <a16:creationId xmlns:a16="http://schemas.microsoft.com/office/drawing/2014/main" id="{DA1A9898-ECD3-124C-89B6-714275141E29}"/>
              </a:ext>
            </a:extLst>
          </p:cNvPr>
          <p:cNvSpPr txBox="1"/>
          <p:nvPr/>
        </p:nvSpPr>
        <p:spPr>
          <a:xfrm>
            <a:off x="64467" y="3789895"/>
            <a:ext cx="400774" cy="331939"/>
          </a:xfrm>
          <a:prstGeom prst="rect">
            <a:avLst/>
          </a:prstGeom>
          <a:noFill/>
        </p:spPr>
        <p:txBody>
          <a:bodyPr wrap="none" rtlCol="0">
            <a:spAutoFit/>
          </a:bodyPr>
          <a:lstStyle/>
          <a:p>
            <a:r>
              <a:rPr lang="en-US" altLang="zh-CN" b="1"/>
              <a:t>④</a:t>
            </a:r>
            <a:endParaRPr lang="en-US" b="1"/>
          </a:p>
        </p:txBody>
      </p:sp>
      <p:sp>
        <p:nvSpPr>
          <p:cNvPr id="126" name="TextBox 125">
            <a:extLst>
              <a:ext uri="{FF2B5EF4-FFF2-40B4-BE49-F238E27FC236}">
                <a16:creationId xmlns:a16="http://schemas.microsoft.com/office/drawing/2014/main" id="{3D5211F2-E0DA-0247-9503-555307D288A8}"/>
              </a:ext>
            </a:extLst>
          </p:cNvPr>
          <p:cNvSpPr txBox="1"/>
          <p:nvPr/>
        </p:nvSpPr>
        <p:spPr>
          <a:xfrm>
            <a:off x="72918" y="4199641"/>
            <a:ext cx="400774" cy="331939"/>
          </a:xfrm>
          <a:prstGeom prst="rect">
            <a:avLst/>
          </a:prstGeom>
          <a:noFill/>
        </p:spPr>
        <p:txBody>
          <a:bodyPr wrap="none" rtlCol="0">
            <a:spAutoFit/>
          </a:bodyPr>
          <a:lstStyle/>
          <a:p>
            <a:r>
              <a:rPr lang="en-US" altLang="zh-CN" b="1"/>
              <a:t>⑤</a:t>
            </a:r>
            <a:endParaRPr lang="en-US" b="1"/>
          </a:p>
        </p:txBody>
      </p:sp>
      <p:pic>
        <p:nvPicPr>
          <p:cNvPr id="128" name="Picture 127">
            <a:extLst>
              <a:ext uri="{FF2B5EF4-FFF2-40B4-BE49-F238E27FC236}">
                <a16:creationId xmlns:a16="http://schemas.microsoft.com/office/drawing/2014/main" id="{D0B3192E-A360-0945-AEB1-3800EC3E2614}"/>
              </a:ext>
            </a:extLst>
          </p:cNvPr>
          <p:cNvPicPr>
            <a:picLocks noChangeAspect="1"/>
          </p:cNvPicPr>
          <p:nvPr/>
        </p:nvPicPr>
        <p:blipFill>
          <a:blip r:embed="rId3"/>
          <a:stretch>
            <a:fillRect/>
          </a:stretch>
        </p:blipFill>
        <p:spPr>
          <a:xfrm>
            <a:off x="418994" y="5072866"/>
            <a:ext cx="2884848" cy="767247"/>
          </a:xfrm>
          <a:prstGeom prst="rect">
            <a:avLst/>
          </a:prstGeom>
        </p:spPr>
      </p:pic>
      <p:cxnSp>
        <p:nvCxnSpPr>
          <p:cNvPr id="127" name="Straight Arrow Connector 126">
            <a:extLst>
              <a:ext uri="{FF2B5EF4-FFF2-40B4-BE49-F238E27FC236}">
                <a16:creationId xmlns:a16="http://schemas.microsoft.com/office/drawing/2014/main" id="{F0DAF3C2-C8D2-F240-A975-8F216393377E}"/>
              </a:ext>
            </a:extLst>
          </p:cNvPr>
          <p:cNvCxnSpPr>
            <a:cxnSpLocks/>
          </p:cNvCxnSpPr>
          <p:nvPr/>
        </p:nvCxnSpPr>
        <p:spPr>
          <a:xfrm flipV="1">
            <a:off x="3965759" y="1290826"/>
            <a:ext cx="0" cy="4449241"/>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B7AFE6A9-5B37-634F-842A-B5C82F8A5303}"/>
              </a:ext>
            </a:extLst>
          </p:cNvPr>
          <p:cNvCxnSpPr>
            <a:cxnSpLocks/>
          </p:cNvCxnSpPr>
          <p:nvPr/>
        </p:nvCxnSpPr>
        <p:spPr>
          <a:xfrm>
            <a:off x="5808493" y="2705279"/>
            <a:ext cx="5278654" cy="13482"/>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A1194DB1-C7AB-6F4C-9357-28C23500C8CF}"/>
              </a:ext>
            </a:extLst>
          </p:cNvPr>
          <p:cNvSpPr txBox="1"/>
          <p:nvPr/>
        </p:nvSpPr>
        <p:spPr>
          <a:xfrm>
            <a:off x="3960091" y="2050693"/>
            <a:ext cx="441146" cy="474709"/>
          </a:xfrm>
          <a:prstGeom prst="rect">
            <a:avLst/>
          </a:prstGeom>
          <a:noFill/>
        </p:spPr>
        <p:txBody>
          <a:bodyPr wrap="none" rtlCol="0">
            <a:spAutoFit/>
          </a:bodyPr>
          <a:lstStyle/>
          <a:p>
            <a:r>
              <a:rPr lang="en-US" altLang="zh-CN" sz="2000" b="1"/>
              <a:t>⑤</a:t>
            </a:r>
            <a:endParaRPr lang="en-US" sz="2000" b="1"/>
          </a:p>
        </p:txBody>
      </p:sp>
      <p:sp>
        <p:nvSpPr>
          <p:cNvPr id="131" name="Rounded Rectangle 130">
            <a:extLst>
              <a:ext uri="{FF2B5EF4-FFF2-40B4-BE49-F238E27FC236}">
                <a16:creationId xmlns:a16="http://schemas.microsoft.com/office/drawing/2014/main" id="{0029C68D-CAAB-1949-8C2E-E576092BA16F}"/>
              </a:ext>
            </a:extLst>
          </p:cNvPr>
          <p:cNvSpPr/>
          <p:nvPr/>
        </p:nvSpPr>
        <p:spPr>
          <a:xfrm>
            <a:off x="6867648" y="630570"/>
            <a:ext cx="2082405" cy="173026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2000">
              <a:solidFill>
                <a:schemeClr val="tx1"/>
              </a:solidFill>
            </a:endParaRPr>
          </a:p>
        </p:txBody>
      </p:sp>
      <p:sp>
        <p:nvSpPr>
          <p:cNvPr id="132" name="TextBox 131">
            <a:extLst>
              <a:ext uri="{FF2B5EF4-FFF2-40B4-BE49-F238E27FC236}">
                <a16:creationId xmlns:a16="http://schemas.microsoft.com/office/drawing/2014/main" id="{F2634EEB-B8AA-B042-87C6-CD2B4DC1B44F}"/>
              </a:ext>
            </a:extLst>
          </p:cNvPr>
          <p:cNvSpPr txBox="1"/>
          <p:nvPr/>
        </p:nvSpPr>
        <p:spPr>
          <a:xfrm>
            <a:off x="7612986" y="569495"/>
            <a:ext cx="759054" cy="474709"/>
          </a:xfrm>
          <a:prstGeom prst="rect">
            <a:avLst/>
          </a:prstGeom>
          <a:noFill/>
        </p:spPr>
        <p:txBody>
          <a:bodyPr wrap="none" rtlCol="0">
            <a:spAutoFit/>
          </a:bodyPr>
          <a:lstStyle/>
          <a:p>
            <a:r>
              <a:rPr lang="en-US" altLang="zh-CN" sz="2000"/>
              <a:t>Proxy</a:t>
            </a:r>
            <a:endParaRPr lang="en-US" sz="2000"/>
          </a:p>
        </p:txBody>
      </p:sp>
      <p:grpSp>
        <p:nvGrpSpPr>
          <p:cNvPr id="133" name="Group 132">
            <a:extLst>
              <a:ext uri="{FF2B5EF4-FFF2-40B4-BE49-F238E27FC236}">
                <a16:creationId xmlns:a16="http://schemas.microsoft.com/office/drawing/2014/main" id="{696145FE-286B-8E49-AF07-D32B14811F39}"/>
              </a:ext>
            </a:extLst>
          </p:cNvPr>
          <p:cNvGrpSpPr/>
          <p:nvPr/>
        </p:nvGrpSpPr>
        <p:grpSpPr>
          <a:xfrm>
            <a:off x="6995422" y="932805"/>
            <a:ext cx="1816051" cy="1008615"/>
            <a:chOff x="4813322" y="484197"/>
            <a:chExt cx="2700000" cy="1468975"/>
          </a:xfrm>
        </p:grpSpPr>
        <p:sp>
          <p:nvSpPr>
            <p:cNvPr id="134" name="Rounded Rectangle 133">
              <a:extLst>
                <a:ext uri="{FF2B5EF4-FFF2-40B4-BE49-F238E27FC236}">
                  <a16:creationId xmlns:a16="http://schemas.microsoft.com/office/drawing/2014/main" id="{917C58F2-4F39-5246-998D-AC15CCC7008C}"/>
                </a:ext>
              </a:extLst>
            </p:cNvPr>
            <p:cNvSpPr/>
            <p:nvPr/>
          </p:nvSpPr>
          <p:spPr>
            <a:xfrm>
              <a:off x="4813322" y="484197"/>
              <a:ext cx="2700000" cy="126000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2000">
                <a:solidFill>
                  <a:schemeClr val="tx1"/>
                </a:solidFill>
              </a:endParaRPr>
            </a:p>
          </p:txBody>
        </p:sp>
        <p:sp>
          <p:nvSpPr>
            <p:cNvPr id="143" name="TextBox 142">
              <a:extLst>
                <a:ext uri="{FF2B5EF4-FFF2-40B4-BE49-F238E27FC236}">
                  <a16:creationId xmlns:a16="http://schemas.microsoft.com/office/drawing/2014/main" id="{EB821BAA-D358-EA41-883F-BFFDDD809B78}"/>
                </a:ext>
              </a:extLst>
            </p:cNvPr>
            <p:cNvSpPr txBox="1"/>
            <p:nvPr/>
          </p:nvSpPr>
          <p:spPr>
            <a:xfrm>
              <a:off x="5021925" y="497070"/>
              <a:ext cx="2357512" cy="638195"/>
            </a:xfrm>
            <a:prstGeom prst="rect">
              <a:avLst/>
            </a:prstGeom>
            <a:noFill/>
          </p:spPr>
          <p:txBody>
            <a:bodyPr wrap="none" rtlCol="0">
              <a:spAutoFit/>
            </a:bodyPr>
            <a:lstStyle/>
            <a:p>
              <a:r>
                <a:rPr lang="en-US" altLang="zh-CN"/>
                <a:t>Quorum Check</a:t>
              </a:r>
              <a:endParaRPr lang="en-US"/>
            </a:p>
          </p:txBody>
        </p:sp>
        <mc:AlternateContent xmlns:mc="http://schemas.openxmlformats.org/markup-compatibility/2006" xmlns:a14="http://schemas.microsoft.com/office/drawing/2010/main">
          <mc:Choice Requires="a14">
            <p:sp>
              <p:nvSpPr>
                <p:cNvPr id="155" name="TextBox 154">
                  <a:extLst>
                    <a:ext uri="{FF2B5EF4-FFF2-40B4-BE49-F238E27FC236}">
                      <a16:creationId xmlns:a16="http://schemas.microsoft.com/office/drawing/2014/main" id="{19EC8BA5-6950-2F4B-96C3-4ECA4BF85DCD}"/>
                    </a:ext>
                  </a:extLst>
                </p:cNvPr>
                <p:cNvSpPr txBox="1"/>
                <p:nvPr/>
              </p:nvSpPr>
              <p:spPr>
                <a:xfrm>
                  <a:off x="4962282" y="942696"/>
                  <a:ext cx="2433779" cy="1010476"/>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r>
                          <a:rPr lang="LID4096" altLang="zh-CN" sz="1600" i="1" dirty="0">
                            <a:latin typeface="Cambria Math" panose="02040503050406030204" pitchFamily="18" charset="0"/>
                          </a:rPr>
                          <m:t>1+</m:t>
                        </m:r>
                        <m:r>
                          <a:rPr lang="LID4096" altLang="zh-CN" sz="1600" i="1" dirty="0">
                            <a:latin typeface="Cambria Math" panose="02040503050406030204" pitchFamily="18" charset="0"/>
                          </a:rPr>
                          <m:t>𝑓</m:t>
                        </m:r>
                        <m:r>
                          <a:rPr lang="LID4096" altLang="zh-CN" sz="1600" i="1" dirty="0">
                            <a:latin typeface="Cambria Math" panose="02040503050406030204" pitchFamily="18" charset="0"/>
                          </a:rPr>
                          <m:t>+</m:t>
                        </m:r>
                        <m:d>
                          <m:dPr>
                            <m:begChr m:val="⌈"/>
                            <m:endChr m:val="⌉"/>
                            <m:ctrlPr>
                              <a:rPr lang="en-US" altLang="zh-CN" sz="1600" i="1" dirty="0">
                                <a:latin typeface="Cambria Math" panose="02040503050406030204" pitchFamily="18" charset="0"/>
                              </a:rPr>
                            </m:ctrlPr>
                          </m:dPr>
                          <m:e>
                            <m:r>
                              <a:rPr lang="LID4096" altLang="zh-CN" sz="1600" i="1" dirty="0">
                                <a:latin typeface="Cambria Math" panose="02040503050406030204" pitchFamily="18" charset="0"/>
                              </a:rPr>
                              <m:t>𝑓</m:t>
                            </m:r>
                            <m:r>
                              <a:rPr lang="LID4096" altLang="zh-CN" sz="1600" i="1" dirty="0">
                                <a:latin typeface="Cambria Math" panose="02040503050406030204" pitchFamily="18" charset="0"/>
                              </a:rPr>
                              <m:t>/2</m:t>
                            </m:r>
                          </m:e>
                        </m:d>
                      </m:oMath>
                    </m:oMathPara>
                  </a14:m>
                  <a:endParaRPr lang="en-US" altLang="zh-CN" sz="1600"/>
                </a:p>
                <a:p>
                  <a:pPr algn="ctr"/>
                  <a:r>
                    <a:rPr lang="en-US" altLang="zh-CN" sz="1600"/>
                    <a:t>(including</a:t>
                  </a:r>
                  <a:r>
                    <a:rPr lang="zh-CN" altLang="en-US" sz="1600"/>
                    <a:t> </a:t>
                  </a:r>
                  <a:r>
                    <a:rPr lang="en-US" altLang="zh-CN" sz="1600"/>
                    <a:t>leader)</a:t>
                  </a:r>
                  <a:endParaRPr lang="en-US" sz="1600"/>
                </a:p>
              </p:txBody>
            </p:sp>
          </mc:Choice>
          <mc:Fallback xmlns="">
            <p:sp>
              <p:nvSpPr>
                <p:cNvPr id="155" name="TextBox 154">
                  <a:extLst>
                    <a:ext uri="{FF2B5EF4-FFF2-40B4-BE49-F238E27FC236}">
                      <a16:creationId xmlns:a16="http://schemas.microsoft.com/office/drawing/2014/main" id="{19EC8BA5-6950-2F4B-96C3-4ECA4BF85DCD}"/>
                    </a:ext>
                  </a:extLst>
                </p:cNvPr>
                <p:cNvSpPr txBox="1">
                  <a:spLocks noRot="1" noChangeAspect="1" noMove="1" noResize="1" noEditPoints="1" noAdjustHandles="1" noChangeArrowheads="1" noChangeShapeType="1" noTextEdit="1"/>
                </p:cNvSpPr>
                <p:nvPr/>
              </p:nvSpPr>
              <p:spPr>
                <a:xfrm>
                  <a:off x="4962282" y="942696"/>
                  <a:ext cx="2433779" cy="1010476"/>
                </a:xfrm>
                <a:prstGeom prst="rect">
                  <a:avLst/>
                </a:prstGeom>
                <a:blipFill>
                  <a:blip r:embed="rId4"/>
                  <a:stretch>
                    <a:fillRect l="-1859" r="-743"/>
                  </a:stretch>
                </a:blipFill>
              </p:spPr>
              <p:txBody>
                <a:bodyPr/>
                <a:lstStyle/>
                <a:p>
                  <a:r>
                    <a:rPr lang="en-US">
                      <a:noFill/>
                    </a:rPr>
                    <a:t> </a:t>
                  </a:r>
                </a:p>
              </p:txBody>
            </p:sp>
          </mc:Fallback>
        </mc:AlternateContent>
      </p:grpSp>
      <p:sp>
        <p:nvSpPr>
          <p:cNvPr id="158" name="Rounded Rectangle 157">
            <a:extLst>
              <a:ext uri="{FF2B5EF4-FFF2-40B4-BE49-F238E27FC236}">
                <a16:creationId xmlns:a16="http://schemas.microsoft.com/office/drawing/2014/main" id="{7EBA4D48-F6E7-5C44-9A21-A2E60FADAF99}"/>
              </a:ext>
            </a:extLst>
          </p:cNvPr>
          <p:cNvSpPr/>
          <p:nvPr/>
        </p:nvSpPr>
        <p:spPr>
          <a:xfrm>
            <a:off x="4128519" y="3061116"/>
            <a:ext cx="2300331" cy="346052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64" name="TextBox 163">
            <a:extLst>
              <a:ext uri="{FF2B5EF4-FFF2-40B4-BE49-F238E27FC236}">
                <a16:creationId xmlns:a16="http://schemas.microsoft.com/office/drawing/2014/main" id="{B7D65114-D32B-3944-93D0-F72B27BF4444}"/>
              </a:ext>
            </a:extLst>
          </p:cNvPr>
          <p:cNvSpPr txBox="1"/>
          <p:nvPr/>
        </p:nvSpPr>
        <p:spPr>
          <a:xfrm>
            <a:off x="4660013" y="6167571"/>
            <a:ext cx="1085169" cy="474709"/>
          </a:xfrm>
          <a:prstGeom prst="rect">
            <a:avLst/>
          </a:prstGeom>
          <a:noFill/>
        </p:spPr>
        <p:txBody>
          <a:bodyPr wrap="none" rtlCol="0">
            <a:spAutoFit/>
          </a:bodyPr>
          <a:lstStyle/>
          <a:p>
            <a:r>
              <a:rPr lang="en-US" sz="2000"/>
              <a:t>Foll</a:t>
            </a:r>
            <a:r>
              <a:rPr lang="en-US" altLang="zh-CN" sz="2000"/>
              <a:t>ower</a:t>
            </a:r>
            <a:endParaRPr lang="en-US" sz="2000"/>
          </a:p>
        </p:txBody>
      </p:sp>
      <p:sp>
        <p:nvSpPr>
          <p:cNvPr id="165" name="Rectangle 164">
            <a:extLst>
              <a:ext uri="{FF2B5EF4-FFF2-40B4-BE49-F238E27FC236}">
                <a16:creationId xmlns:a16="http://schemas.microsoft.com/office/drawing/2014/main" id="{9963F894-68BD-3447-B613-1F0B7784BAFC}"/>
              </a:ext>
            </a:extLst>
          </p:cNvPr>
          <p:cNvSpPr/>
          <p:nvPr/>
        </p:nvSpPr>
        <p:spPr>
          <a:xfrm rot="5400000">
            <a:off x="4901756" y="4002733"/>
            <a:ext cx="741540"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168" name="Group 167">
            <a:extLst>
              <a:ext uri="{FF2B5EF4-FFF2-40B4-BE49-F238E27FC236}">
                <a16:creationId xmlns:a16="http://schemas.microsoft.com/office/drawing/2014/main" id="{C0A31921-E4C8-C94C-85F7-EC57AAC936ED}"/>
              </a:ext>
            </a:extLst>
          </p:cNvPr>
          <p:cNvGrpSpPr/>
          <p:nvPr/>
        </p:nvGrpSpPr>
        <p:grpSpPr>
          <a:xfrm>
            <a:off x="4351370" y="4683717"/>
            <a:ext cx="1825428" cy="296616"/>
            <a:chOff x="755559" y="5629976"/>
            <a:chExt cx="2713941" cy="432000"/>
          </a:xfrm>
        </p:grpSpPr>
        <p:sp>
          <p:nvSpPr>
            <p:cNvPr id="169" name="Rectangle 168">
              <a:extLst>
                <a:ext uri="{FF2B5EF4-FFF2-40B4-BE49-F238E27FC236}">
                  <a16:creationId xmlns:a16="http://schemas.microsoft.com/office/drawing/2014/main" id="{C99E0EB2-37BF-0D44-9404-BC2A4A85B05A}"/>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170" name="Rectangle 169">
              <a:extLst>
                <a:ext uri="{FF2B5EF4-FFF2-40B4-BE49-F238E27FC236}">
                  <a16:creationId xmlns:a16="http://schemas.microsoft.com/office/drawing/2014/main" id="{08D6D8F7-9756-E541-AD27-C119E2D46F84}"/>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171" name="Rectangle 170">
              <a:extLst>
                <a:ext uri="{FF2B5EF4-FFF2-40B4-BE49-F238E27FC236}">
                  <a16:creationId xmlns:a16="http://schemas.microsoft.com/office/drawing/2014/main" id="{CA4486B7-78CE-C14B-909A-209283D687F4}"/>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186" name="Rectangle 185">
              <a:extLst>
                <a:ext uri="{FF2B5EF4-FFF2-40B4-BE49-F238E27FC236}">
                  <a16:creationId xmlns:a16="http://schemas.microsoft.com/office/drawing/2014/main" id="{2E13E1FF-7583-1046-AB42-3B42F89E0047}"/>
                </a:ext>
              </a:extLst>
            </p:cNvPr>
            <p:cNvSpPr/>
            <p:nvPr/>
          </p:nvSpPr>
          <p:spPr>
            <a:xfrm rot="10800000" flipH="1" flipV="1">
              <a:off x="2167815"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187" name="Rectangle 186">
              <a:extLst>
                <a:ext uri="{FF2B5EF4-FFF2-40B4-BE49-F238E27FC236}">
                  <a16:creationId xmlns:a16="http://schemas.microsoft.com/office/drawing/2014/main" id="{CC46A2F5-6FC6-D243-BEF1-0DCBA611175B}"/>
                </a:ext>
              </a:extLst>
            </p:cNvPr>
            <p:cNvSpPr/>
            <p:nvPr/>
          </p:nvSpPr>
          <p:spPr>
            <a:xfrm rot="10800000" flipH="1" flipV="1">
              <a:off x="2638348"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188" name="Rectangle 187">
              <a:extLst>
                <a:ext uri="{FF2B5EF4-FFF2-40B4-BE49-F238E27FC236}">
                  <a16:creationId xmlns:a16="http://schemas.microsoft.com/office/drawing/2014/main" id="{B6ADAA69-E896-E849-B2C7-A5E4F9EA1F26}"/>
                </a:ext>
              </a:extLst>
            </p:cNvPr>
            <p:cNvSpPr/>
            <p:nvPr/>
          </p:nvSpPr>
          <p:spPr>
            <a:xfrm rot="10800000" flipH="1" flipV="1">
              <a:off x="3109500"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189" name="TextBox 188">
            <a:extLst>
              <a:ext uri="{FF2B5EF4-FFF2-40B4-BE49-F238E27FC236}">
                <a16:creationId xmlns:a16="http://schemas.microsoft.com/office/drawing/2014/main" id="{015FBC2F-5CB3-CF4A-B5D0-5BFECF620F5E}"/>
              </a:ext>
            </a:extLst>
          </p:cNvPr>
          <p:cNvSpPr txBox="1"/>
          <p:nvPr/>
        </p:nvSpPr>
        <p:spPr>
          <a:xfrm>
            <a:off x="5037894" y="4953380"/>
            <a:ext cx="546945" cy="474709"/>
          </a:xfrm>
          <a:prstGeom prst="rect">
            <a:avLst/>
          </a:prstGeom>
          <a:noFill/>
        </p:spPr>
        <p:txBody>
          <a:bodyPr wrap="none" rtlCol="0">
            <a:spAutoFit/>
          </a:bodyPr>
          <a:lstStyle/>
          <a:p>
            <a:r>
              <a:rPr lang="en-US" altLang="zh-CN" sz="2000"/>
              <a:t>Log</a:t>
            </a:r>
            <a:endParaRPr lang="en-US" sz="2000"/>
          </a:p>
        </p:txBody>
      </p:sp>
      <p:sp>
        <p:nvSpPr>
          <p:cNvPr id="190" name="Rounded Rectangle 189">
            <a:extLst>
              <a:ext uri="{FF2B5EF4-FFF2-40B4-BE49-F238E27FC236}">
                <a16:creationId xmlns:a16="http://schemas.microsoft.com/office/drawing/2014/main" id="{C8BECAB9-CC75-8742-AA67-7A3FCB922727}"/>
              </a:ext>
            </a:extLst>
          </p:cNvPr>
          <p:cNvSpPr/>
          <p:nvPr/>
        </p:nvSpPr>
        <p:spPr>
          <a:xfrm>
            <a:off x="6817174" y="3072321"/>
            <a:ext cx="2300331" cy="346052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91" name="TextBox 190">
            <a:extLst>
              <a:ext uri="{FF2B5EF4-FFF2-40B4-BE49-F238E27FC236}">
                <a16:creationId xmlns:a16="http://schemas.microsoft.com/office/drawing/2014/main" id="{53EB34FE-4A0A-A947-803B-74DDE9001E20}"/>
              </a:ext>
            </a:extLst>
          </p:cNvPr>
          <p:cNvSpPr txBox="1"/>
          <p:nvPr/>
        </p:nvSpPr>
        <p:spPr>
          <a:xfrm>
            <a:off x="7462396" y="6188711"/>
            <a:ext cx="896399" cy="474709"/>
          </a:xfrm>
          <a:prstGeom prst="rect">
            <a:avLst/>
          </a:prstGeom>
          <a:noFill/>
        </p:spPr>
        <p:txBody>
          <a:bodyPr wrap="none" rtlCol="0">
            <a:spAutoFit/>
          </a:bodyPr>
          <a:lstStyle/>
          <a:p>
            <a:r>
              <a:rPr lang="en-US" altLang="zh-CN" sz="2000"/>
              <a:t>Leader</a:t>
            </a:r>
            <a:endParaRPr lang="en-US" sz="2000"/>
          </a:p>
        </p:txBody>
      </p:sp>
      <p:sp>
        <p:nvSpPr>
          <p:cNvPr id="192" name="Rectangle 191">
            <a:extLst>
              <a:ext uri="{FF2B5EF4-FFF2-40B4-BE49-F238E27FC236}">
                <a16:creationId xmlns:a16="http://schemas.microsoft.com/office/drawing/2014/main" id="{B872236C-F576-264A-857A-D8271A38B0FB}"/>
              </a:ext>
            </a:extLst>
          </p:cNvPr>
          <p:cNvSpPr/>
          <p:nvPr/>
        </p:nvSpPr>
        <p:spPr>
          <a:xfrm rot="5400000">
            <a:off x="7593071" y="4000615"/>
            <a:ext cx="741540"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193" name="Group 192">
            <a:extLst>
              <a:ext uri="{FF2B5EF4-FFF2-40B4-BE49-F238E27FC236}">
                <a16:creationId xmlns:a16="http://schemas.microsoft.com/office/drawing/2014/main" id="{3B3A260E-8E27-D144-8B2C-104307C28A03}"/>
              </a:ext>
            </a:extLst>
          </p:cNvPr>
          <p:cNvGrpSpPr/>
          <p:nvPr/>
        </p:nvGrpSpPr>
        <p:grpSpPr>
          <a:xfrm>
            <a:off x="7042686" y="4681599"/>
            <a:ext cx="1825428" cy="296616"/>
            <a:chOff x="755559" y="5629976"/>
            <a:chExt cx="2713941" cy="432000"/>
          </a:xfrm>
        </p:grpSpPr>
        <p:sp>
          <p:nvSpPr>
            <p:cNvPr id="194" name="Rectangle 193">
              <a:extLst>
                <a:ext uri="{FF2B5EF4-FFF2-40B4-BE49-F238E27FC236}">
                  <a16:creationId xmlns:a16="http://schemas.microsoft.com/office/drawing/2014/main" id="{7E56F821-0700-DD44-B677-9610D136C256}"/>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195" name="Rectangle 194">
              <a:extLst>
                <a:ext uri="{FF2B5EF4-FFF2-40B4-BE49-F238E27FC236}">
                  <a16:creationId xmlns:a16="http://schemas.microsoft.com/office/drawing/2014/main" id="{CD9F4651-5F92-2545-8027-165A713C9FA5}"/>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196" name="Rectangle 195">
              <a:extLst>
                <a:ext uri="{FF2B5EF4-FFF2-40B4-BE49-F238E27FC236}">
                  <a16:creationId xmlns:a16="http://schemas.microsoft.com/office/drawing/2014/main" id="{8B416214-3DB1-2A4C-AB15-FED3C901E210}"/>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197" name="Rectangle 196">
              <a:extLst>
                <a:ext uri="{FF2B5EF4-FFF2-40B4-BE49-F238E27FC236}">
                  <a16:creationId xmlns:a16="http://schemas.microsoft.com/office/drawing/2014/main" id="{E3FC0AA9-8677-B741-BFA7-2314F3042DC9}"/>
                </a:ext>
              </a:extLst>
            </p:cNvPr>
            <p:cNvSpPr/>
            <p:nvPr/>
          </p:nvSpPr>
          <p:spPr>
            <a:xfrm rot="10800000" flipH="1" flipV="1">
              <a:off x="2167815"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198" name="Rectangle 197">
              <a:extLst>
                <a:ext uri="{FF2B5EF4-FFF2-40B4-BE49-F238E27FC236}">
                  <a16:creationId xmlns:a16="http://schemas.microsoft.com/office/drawing/2014/main" id="{1CD7A722-450C-BA4C-AEB2-8CEDD92100C1}"/>
                </a:ext>
              </a:extLst>
            </p:cNvPr>
            <p:cNvSpPr/>
            <p:nvPr/>
          </p:nvSpPr>
          <p:spPr>
            <a:xfrm rot="10800000" flipH="1" flipV="1">
              <a:off x="2638348"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199" name="Rectangle 198">
              <a:extLst>
                <a:ext uri="{FF2B5EF4-FFF2-40B4-BE49-F238E27FC236}">
                  <a16:creationId xmlns:a16="http://schemas.microsoft.com/office/drawing/2014/main" id="{E326AE69-0507-8646-BEE7-FDF61ECC23B8}"/>
                </a:ext>
              </a:extLst>
            </p:cNvPr>
            <p:cNvSpPr/>
            <p:nvPr/>
          </p:nvSpPr>
          <p:spPr>
            <a:xfrm rot="10800000" flipH="1" flipV="1">
              <a:off x="310950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200" name="TextBox 199">
            <a:extLst>
              <a:ext uri="{FF2B5EF4-FFF2-40B4-BE49-F238E27FC236}">
                <a16:creationId xmlns:a16="http://schemas.microsoft.com/office/drawing/2014/main" id="{B98D4834-B40D-6442-A9E7-0AB9B4DAFF41}"/>
              </a:ext>
            </a:extLst>
          </p:cNvPr>
          <p:cNvSpPr txBox="1"/>
          <p:nvPr/>
        </p:nvSpPr>
        <p:spPr>
          <a:xfrm>
            <a:off x="7729209" y="4951263"/>
            <a:ext cx="546945" cy="474709"/>
          </a:xfrm>
          <a:prstGeom prst="rect">
            <a:avLst/>
          </a:prstGeom>
          <a:noFill/>
        </p:spPr>
        <p:txBody>
          <a:bodyPr wrap="none" rtlCol="0">
            <a:spAutoFit/>
          </a:bodyPr>
          <a:lstStyle/>
          <a:p>
            <a:r>
              <a:rPr lang="en-US" altLang="zh-CN" sz="2000"/>
              <a:t>Log</a:t>
            </a:r>
            <a:endParaRPr lang="en-US" sz="2000"/>
          </a:p>
        </p:txBody>
      </p:sp>
      <p:sp>
        <p:nvSpPr>
          <p:cNvPr id="201" name="Rounded Rectangle 200">
            <a:extLst>
              <a:ext uri="{FF2B5EF4-FFF2-40B4-BE49-F238E27FC236}">
                <a16:creationId xmlns:a16="http://schemas.microsoft.com/office/drawing/2014/main" id="{AEEB886C-C233-CB49-A2CB-EB6CAC037387}"/>
              </a:ext>
            </a:extLst>
          </p:cNvPr>
          <p:cNvSpPr/>
          <p:nvPr/>
        </p:nvSpPr>
        <p:spPr>
          <a:xfrm>
            <a:off x="9425849" y="3061116"/>
            <a:ext cx="2300331" cy="346052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02" name="TextBox 201">
            <a:extLst>
              <a:ext uri="{FF2B5EF4-FFF2-40B4-BE49-F238E27FC236}">
                <a16:creationId xmlns:a16="http://schemas.microsoft.com/office/drawing/2014/main" id="{5090BB56-DE82-7849-AB0D-6FB6ADE23A52}"/>
              </a:ext>
            </a:extLst>
          </p:cNvPr>
          <p:cNvSpPr txBox="1"/>
          <p:nvPr/>
        </p:nvSpPr>
        <p:spPr>
          <a:xfrm>
            <a:off x="10042832" y="6167571"/>
            <a:ext cx="1085169" cy="474709"/>
          </a:xfrm>
          <a:prstGeom prst="rect">
            <a:avLst/>
          </a:prstGeom>
          <a:noFill/>
        </p:spPr>
        <p:txBody>
          <a:bodyPr wrap="none" rtlCol="0">
            <a:spAutoFit/>
          </a:bodyPr>
          <a:lstStyle/>
          <a:p>
            <a:r>
              <a:rPr lang="en-US" sz="2000"/>
              <a:t>Foll</a:t>
            </a:r>
            <a:r>
              <a:rPr lang="en-US" altLang="zh-CN" sz="2000"/>
              <a:t>ower</a:t>
            </a:r>
            <a:endParaRPr lang="en-US" sz="2000"/>
          </a:p>
        </p:txBody>
      </p:sp>
      <p:sp>
        <p:nvSpPr>
          <p:cNvPr id="203" name="Rounded Rectangle 202">
            <a:extLst>
              <a:ext uri="{FF2B5EF4-FFF2-40B4-BE49-F238E27FC236}">
                <a16:creationId xmlns:a16="http://schemas.microsoft.com/office/drawing/2014/main" id="{60A679C6-987C-0F44-8258-6FDEA1995A93}"/>
              </a:ext>
            </a:extLst>
          </p:cNvPr>
          <p:cNvSpPr/>
          <p:nvPr/>
        </p:nvSpPr>
        <p:spPr>
          <a:xfrm>
            <a:off x="7071509" y="5773627"/>
            <a:ext cx="1816051" cy="395488"/>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State</a:t>
            </a:r>
            <a:r>
              <a:rPr lang="zh-CN" altLang="en-US" sz="2000">
                <a:solidFill>
                  <a:schemeClr val="tx1"/>
                </a:solidFill>
              </a:rPr>
              <a:t> </a:t>
            </a:r>
            <a:r>
              <a:rPr lang="en-US" altLang="zh-CN" sz="2000">
                <a:solidFill>
                  <a:schemeClr val="tx1"/>
                </a:solidFill>
              </a:rPr>
              <a:t>Machine</a:t>
            </a:r>
            <a:endParaRPr lang="en-US" sz="2000">
              <a:solidFill>
                <a:schemeClr val="tx1"/>
              </a:solidFill>
            </a:endParaRPr>
          </a:p>
        </p:txBody>
      </p:sp>
      <p:cxnSp>
        <p:nvCxnSpPr>
          <p:cNvPr id="204" name="Straight Arrow Connector 203">
            <a:extLst>
              <a:ext uri="{FF2B5EF4-FFF2-40B4-BE49-F238E27FC236}">
                <a16:creationId xmlns:a16="http://schemas.microsoft.com/office/drawing/2014/main" id="{1B46057A-C566-3748-A476-099DB020A2B0}"/>
              </a:ext>
            </a:extLst>
          </p:cNvPr>
          <p:cNvCxnSpPr>
            <a:cxnSpLocks/>
          </p:cNvCxnSpPr>
          <p:nvPr/>
        </p:nvCxnSpPr>
        <p:spPr>
          <a:xfrm>
            <a:off x="7352170" y="5369710"/>
            <a:ext cx="0" cy="395488"/>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05" name="TextBox 204">
            <a:extLst>
              <a:ext uri="{FF2B5EF4-FFF2-40B4-BE49-F238E27FC236}">
                <a16:creationId xmlns:a16="http://schemas.microsoft.com/office/drawing/2014/main" id="{ED894EF4-52F4-AB43-BE19-2DD1E5C84A38}"/>
              </a:ext>
            </a:extLst>
          </p:cNvPr>
          <p:cNvSpPr txBox="1"/>
          <p:nvPr/>
        </p:nvSpPr>
        <p:spPr>
          <a:xfrm>
            <a:off x="7392916" y="5356407"/>
            <a:ext cx="441146" cy="474709"/>
          </a:xfrm>
          <a:prstGeom prst="rect">
            <a:avLst/>
          </a:prstGeom>
          <a:noFill/>
        </p:spPr>
        <p:txBody>
          <a:bodyPr wrap="none" rtlCol="0">
            <a:spAutoFit/>
          </a:bodyPr>
          <a:lstStyle/>
          <a:p>
            <a:r>
              <a:rPr lang="en-US" altLang="zh-CN" sz="2000" b="1"/>
              <a:t>④</a:t>
            </a:r>
            <a:endParaRPr lang="en-US" sz="2000" b="1"/>
          </a:p>
        </p:txBody>
      </p:sp>
      <p:sp>
        <p:nvSpPr>
          <p:cNvPr id="206" name="TextBox 205">
            <a:extLst>
              <a:ext uri="{FF2B5EF4-FFF2-40B4-BE49-F238E27FC236}">
                <a16:creationId xmlns:a16="http://schemas.microsoft.com/office/drawing/2014/main" id="{A2FF8945-DF00-A24E-B1CA-5FCE332E24E7}"/>
              </a:ext>
            </a:extLst>
          </p:cNvPr>
          <p:cNvSpPr txBox="1"/>
          <p:nvPr/>
        </p:nvSpPr>
        <p:spPr>
          <a:xfrm>
            <a:off x="5389759" y="2710369"/>
            <a:ext cx="441146" cy="474709"/>
          </a:xfrm>
          <a:prstGeom prst="rect">
            <a:avLst/>
          </a:prstGeom>
          <a:noFill/>
        </p:spPr>
        <p:txBody>
          <a:bodyPr wrap="none" rtlCol="0">
            <a:spAutoFit/>
          </a:bodyPr>
          <a:lstStyle/>
          <a:p>
            <a:r>
              <a:rPr lang="en-US" altLang="zh-CN" sz="2000" b="1"/>
              <a:t>②</a:t>
            </a:r>
            <a:endParaRPr lang="en-US" sz="2000" b="1"/>
          </a:p>
        </p:txBody>
      </p:sp>
      <p:sp>
        <p:nvSpPr>
          <p:cNvPr id="207" name="TextBox 206">
            <a:extLst>
              <a:ext uri="{FF2B5EF4-FFF2-40B4-BE49-F238E27FC236}">
                <a16:creationId xmlns:a16="http://schemas.microsoft.com/office/drawing/2014/main" id="{DF0D3802-FA4C-6C4C-95D6-7E2C6907C5DC}"/>
              </a:ext>
            </a:extLst>
          </p:cNvPr>
          <p:cNvSpPr txBox="1"/>
          <p:nvPr/>
        </p:nvSpPr>
        <p:spPr>
          <a:xfrm>
            <a:off x="11124627" y="2670812"/>
            <a:ext cx="441146" cy="474709"/>
          </a:xfrm>
          <a:prstGeom prst="rect">
            <a:avLst/>
          </a:prstGeom>
          <a:noFill/>
        </p:spPr>
        <p:txBody>
          <a:bodyPr wrap="none" rtlCol="0">
            <a:spAutoFit/>
          </a:bodyPr>
          <a:lstStyle/>
          <a:p>
            <a:r>
              <a:rPr lang="en-US" altLang="zh-CN" sz="2000" b="1"/>
              <a:t>②</a:t>
            </a:r>
            <a:endParaRPr lang="en-US" sz="2000" b="1"/>
          </a:p>
        </p:txBody>
      </p:sp>
      <p:cxnSp>
        <p:nvCxnSpPr>
          <p:cNvPr id="208" name="Straight Arrow Connector 207">
            <a:extLst>
              <a:ext uri="{FF2B5EF4-FFF2-40B4-BE49-F238E27FC236}">
                <a16:creationId xmlns:a16="http://schemas.microsoft.com/office/drawing/2014/main" id="{5BC9F9D1-6333-7B47-A878-4615C39BF602}"/>
              </a:ext>
            </a:extLst>
          </p:cNvPr>
          <p:cNvCxnSpPr>
            <a:cxnSpLocks/>
          </p:cNvCxnSpPr>
          <p:nvPr/>
        </p:nvCxnSpPr>
        <p:spPr>
          <a:xfrm>
            <a:off x="7880082" y="2370154"/>
            <a:ext cx="0" cy="37077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9" name="Straight Arrow Connector 208">
            <a:extLst>
              <a:ext uri="{FF2B5EF4-FFF2-40B4-BE49-F238E27FC236}">
                <a16:creationId xmlns:a16="http://schemas.microsoft.com/office/drawing/2014/main" id="{56DE0621-93DF-6644-A5E2-94BC96177EB1}"/>
              </a:ext>
            </a:extLst>
          </p:cNvPr>
          <p:cNvCxnSpPr>
            <a:cxnSpLocks/>
          </p:cNvCxnSpPr>
          <p:nvPr/>
        </p:nvCxnSpPr>
        <p:spPr>
          <a:xfrm>
            <a:off x="7879132" y="2650848"/>
            <a:ext cx="0" cy="24718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0" name="Straight Arrow Connector 209">
            <a:extLst>
              <a:ext uri="{FF2B5EF4-FFF2-40B4-BE49-F238E27FC236}">
                <a16:creationId xmlns:a16="http://schemas.microsoft.com/office/drawing/2014/main" id="{85D730D6-9F4A-554E-9CD1-E920A7F9A807}"/>
              </a:ext>
            </a:extLst>
          </p:cNvPr>
          <p:cNvCxnSpPr>
            <a:cxnSpLocks/>
          </p:cNvCxnSpPr>
          <p:nvPr/>
        </p:nvCxnSpPr>
        <p:spPr>
          <a:xfrm>
            <a:off x="7874453" y="2898028"/>
            <a:ext cx="556922" cy="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11" name="TextBox 210">
            <a:extLst>
              <a:ext uri="{FF2B5EF4-FFF2-40B4-BE49-F238E27FC236}">
                <a16:creationId xmlns:a16="http://schemas.microsoft.com/office/drawing/2014/main" id="{F6C4C7F7-3CC4-174C-8838-C999D5E04541}"/>
              </a:ext>
            </a:extLst>
          </p:cNvPr>
          <p:cNvSpPr txBox="1"/>
          <p:nvPr/>
        </p:nvSpPr>
        <p:spPr>
          <a:xfrm>
            <a:off x="8444515" y="2708270"/>
            <a:ext cx="400227" cy="474709"/>
          </a:xfrm>
          <a:prstGeom prst="rect">
            <a:avLst/>
          </a:prstGeom>
          <a:noFill/>
        </p:spPr>
        <p:txBody>
          <a:bodyPr wrap="square" rtlCol="0">
            <a:spAutoFit/>
          </a:bodyPr>
          <a:lstStyle/>
          <a:p>
            <a:r>
              <a:rPr lang="en-US" altLang="zh-CN" sz="2000" b="1"/>
              <a:t>②</a:t>
            </a:r>
            <a:endParaRPr lang="en-US" sz="2000" b="1"/>
          </a:p>
        </p:txBody>
      </p:sp>
      <p:cxnSp>
        <p:nvCxnSpPr>
          <p:cNvPr id="212" name="Straight Arrow Connector 211">
            <a:extLst>
              <a:ext uri="{FF2B5EF4-FFF2-40B4-BE49-F238E27FC236}">
                <a16:creationId xmlns:a16="http://schemas.microsoft.com/office/drawing/2014/main" id="{B1BDEACC-401A-D747-8766-2E6BCEF6B022}"/>
              </a:ext>
            </a:extLst>
          </p:cNvPr>
          <p:cNvCxnSpPr>
            <a:cxnSpLocks/>
          </p:cNvCxnSpPr>
          <p:nvPr/>
        </p:nvCxnSpPr>
        <p:spPr>
          <a:xfrm>
            <a:off x="8885070" y="5946247"/>
            <a:ext cx="387424" cy="0"/>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9C79C596-6A72-BC48-B50B-DD4C83867C22}"/>
              </a:ext>
            </a:extLst>
          </p:cNvPr>
          <p:cNvCxnSpPr>
            <a:cxnSpLocks/>
          </p:cNvCxnSpPr>
          <p:nvPr/>
        </p:nvCxnSpPr>
        <p:spPr>
          <a:xfrm flipV="1">
            <a:off x="9281118" y="1506973"/>
            <a:ext cx="0" cy="4449241"/>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sp>
        <p:nvSpPr>
          <p:cNvPr id="214" name="TextBox 213">
            <a:extLst>
              <a:ext uri="{FF2B5EF4-FFF2-40B4-BE49-F238E27FC236}">
                <a16:creationId xmlns:a16="http://schemas.microsoft.com/office/drawing/2014/main" id="{72CB8C83-8C03-9943-88C6-A64F12513E37}"/>
              </a:ext>
            </a:extLst>
          </p:cNvPr>
          <p:cNvSpPr txBox="1"/>
          <p:nvPr/>
        </p:nvSpPr>
        <p:spPr>
          <a:xfrm>
            <a:off x="9250344" y="2052261"/>
            <a:ext cx="441146" cy="474709"/>
          </a:xfrm>
          <a:prstGeom prst="rect">
            <a:avLst/>
          </a:prstGeom>
          <a:noFill/>
        </p:spPr>
        <p:txBody>
          <a:bodyPr wrap="none" rtlCol="0">
            <a:spAutoFit/>
          </a:bodyPr>
          <a:lstStyle/>
          <a:p>
            <a:r>
              <a:rPr lang="en-US" altLang="zh-CN" sz="2000" b="1"/>
              <a:t>⑤</a:t>
            </a:r>
            <a:endParaRPr lang="en-US" sz="2000" b="1"/>
          </a:p>
        </p:txBody>
      </p:sp>
      <p:cxnSp>
        <p:nvCxnSpPr>
          <p:cNvPr id="215" name="Straight Arrow Connector 214">
            <a:extLst>
              <a:ext uri="{FF2B5EF4-FFF2-40B4-BE49-F238E27FC236}">
                <a16:creationId xmlns:a16="http://schemas.microsoft.com/office/drawing/2014/main" id="{4AE47993-6E8B-D944-AA26-900BCFE5A773}"/>
              </a:ext>
            </a:extLst>
          </p:cNvPr>
          <p:cNvCxnSpPr>
            <a:cxnSpLocks/>
          </p:cNvCxnSpPr>
          <p:nvPr/>
        </p:nvCxnSpPr>
        <p:spPr>
          <a:xfrm flipV="1">
            <a:off x="6006071" y="5339511"/>
            <a:ext cx="0" cy="370770"/>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216" name="Straight Arrow Connector 215">
            <a:extLst>
              <a:ext uri="{FF2B5EF4-FFF2-40B4-BE49-F238E27FC236}">
                <a16:creationId xmlns:a16="http://schemas.microsoft.com/office/drawing/2014/main" id="{3896D3F5-3407-BC4F-970E-CE6AA46D51D4}"/>
              </a:ext>
            </a:extLst>
          </p:cNvPr>
          <p:cNvCxnSpPr>
            <a:cxnSpLocks/>
          </p:cNvCxnSpPr>
          <p:nvPr/>
        </p:nvCxnSpPr>
        <p:spPr>
          <a:xfrm flipV="1">
            <a:off x="11381526" y="5341052"/>
            <a:ext cx="0" cy="370770"/>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6749C3F4-CE5E-E149-8889-174D25BB9428}"/>
              </a:ext>
            </a:extLst>
          </p:cNvPr>
          <p:cNvCxnSpPr>
            <a:cxnSpLocks/>
          </p:cNvCxnSpPr>
          <p:nvPr/>
        </p:nvCxnSpPr>
        <p:spPr>
          <a:xfrm flipH="1">
            <a:off x="3960090" y="5722591"/>
            <a:ext cx="2058191" cy="0"/>
          </a:xfrm>
          <a:prstGeom prst="straightConnector1">
            <a:avLst/>
          </a:prstGeom>
          <a:ln w="3810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sp>
        <p:nvSpPr>
          <p:cNvPr id="218" name="TextBox 217">
            <a:extLst>
              <a:ext uri="{FF2B5EF4-FFF2-40B4-BE49-F238E27FC236}">
                <a16:creationId xmlns:a16="http://schemas.microsoft.com/office/drawing/2014/main" id="{6F584513-4C8D-2A4D-B9A5-10730F54524A}"/>
              </a:ext>
            </a:extLst>
          </p:cNvPr>
          <p:cNvSpPr txBox="1"/>
          <p:nvPr/>
        </p:nvSpPr>
        <p:spPr>
          <a:xfrm>
            <a:off x="7400791" y="2322026"/>
            <a:ext cx="441146" cy="474709"/>
          </a:xfrm>
          <a:prstGeom prst="rect">
            <a:avLst/>
          </a:prstGeom>
          <a:noFill/>
        </p:spPr>
        <p:txBody>
          <a:bodyPr wrap="none" rtlCol="0">
            <a:spAutoFit/>
          </a:bodyPr>
          <a:lstStyle/>
          <a:p>
            <a:r>
              <a:rPr lang="en-US" altLang="zh-CN" sz="2000" b="1"/>
              <a:t>①</a:t>
            </a:r>
            <a:endParaRPr lang="en-US" sz="2000" b="1"/>
          </a:p>
        </p:txBody>
      </p:sp>
      <p:cxnSp>
        <p:nvCxnSpPr>
          <p:cNvPr id="219" name="Straight Arrow Connector 218">
            <a:extLst>
              <a:ext uri="{FF2B5EF4-FFF2-40B4-BE49-F238E27FC236}">
                <a16:creationId xmlns:a16="http://schemas.microsoft.com/office/drawing/2014/main" id="{53FEEF50-1ECA-BB49-BE87-8BB51A367300}"/>
              </a:ext>
            </a:extLst>
          </p:cNvPr>
          <p:cNvCxnSpPr>
            <a:cxnSpLocks/>
          </p:cNvCxnSpPr>
          <p:nvPr/>
        </p:nvCxnSpPr>
        <p:spPr>
          <a:xfrm flipV="1">
            <a:off x="11880089" y="1259123"/>
            <a:ext cx="0" cy="4449241"/>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220" name="Straight Arrow Connector 219">
            <a:extLst>
              <a:ext uri="{FF2B5EF4-FFF2-40B4-BE49-F238E27FC236}">
                <a16:creationId xmlns:a16="http://schemas.microsoft.com/office/drawing/2014/main" id="{7F13BE21-FB71-4F42-BFC9-5D74493D88B6}"/>
              </a:ext>
            </a:extLst>
          </p:cNvPr>
          <p:cNvCxnSpPr>
            <a:cxnSpLocks/>
          </p:cNvCxnSpPr>
          <p:nvPr/>
        </p:nvCxnSpPr>
        <p:spPr>
          <a:xfrm flipH="1">
            <a:off x="11395809" y="5699126"/>
            <a:ext cx="484280" cy="0"/>
          </a:xfrm>
          <a:prstGeom prst="straightConnector1">
            <a:avLst/>
          </a:prstGeom>
          <a:ln w="3810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sp>
        <p:nvSpPr>
          <p:cNvPr id="221" name="TextBox 220">
            <a:extLst>
              <a:ext uri="{FF2B5EF4-FFF2-40B4-BE49-F238E27FC236}">
                <a16:creationId xmlns:a16="http://schemas.microsoft.com/office/drawing/2014/main" id="{03D06D4B-922C-9746-9B76-72ED20D9804D}"/>
              </a:ext>
            </a:extLst>
          </p:cNvPr>
          <p:cNvSpPr txBox="1"/>
          <p:nvPr/>
        </p:nvSpPr>
        <p:spPr>
          <a:xfrm>
            <a:off x="11479863" y="2050693"/>
            <a:ext cx="441146" cy="474709"/>
          </a:xfrm>
          <a:prstGeom prst="rect">
            <a:avLst/>
          </a:prstGeom>
          <a:noFill/>
        </p:spPr>
        <p:txBody>
          <a:bodyPr wrap="none" rtlCol="0">
            <a:spAutoFit/>
          </a:bodyPr>
          <a:lstStyle/>
          <a:p>
            <a:r>
              <a:rPr lang="en-US" altLang="zh-CN" sz="2000" b="1"/>
              <a:t>⑤</a:t>
            </a:r>
            <a:endParaRPr lang="en-US" sz="2000" b="1"/>
          </a:p>
        </p:txBody>
      </p:sp>
      <p:sp>
        <p:nvSpPr>
          <p:cNvPr id="222" name="Rounded Rectangle 221">
            <a:extLst>
              <a:ext uri="{FF2B5EF4-FFF2-40B4-BE49-F238E27FC236}">
                <a16:creationId xmlns:a16="http://schemas.microsoft.com/office/drawing/2014/main" id="{D85C4AE3-EA01-F046-82B0-5FC2B0F65708}"/>
              </a:ext>
            </a:extLst>
          </p:cNvPr>
          <p:cNvSpPr/>
          <p:nvPr/>
        </p:nvSpPr>
        <p:spPr>
          <a:xfrm>
            <a:off x="6988474" y="1872311"/>
            <a:ext cx="1816051" cy="444924"/>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1600">
              <a:ln>
                <a:solidFill>
                  <a:schemeClr val="accent1">
                    <a:lumMod val="60000"/>
                    <a:lumOff val="40000"/>
                  </a:schemeClr>
                </a:solidFill>
              </a:ln>
              <a:solidFill>
                <a:schemeClr val="tx1"/>
              </a:solidFill>
            </a:endParaRPr>
          </a:p>
        </p:txBody>
      </p:sp>
      <p:sp>
        <p:nvSpPr>
          <p:cNvPr id="223" name="TextBox 222">
            <a:extLst>
              <a:ext uri="{FF2B5EF4-FFF2-40B4-BE49-F238E27FC236}">
                <a16:creationId xmlns:a16="http://schemas.microsoft.com/office/drawing/2014/main" id="{AB33F709-15B0-114A-8B59-FCB474E15A95}"/>
              </a:ext>
            </a:extLst>
          </p:cNvPr>
          <p:cNvSpPr txBox="1"/>
          <p:nvPr/>
        </p:nvSpPr>
        <p:spPr>
          <a:xfrm>
            <a:off x="7458255" y="1905751"/>
            <a:ext cx="928459" cy="474709"/>
          </a:xfrm>
          <a:prstGeom prst="rect">
            <a:avLst/>
          </a:prstGeom>
          <a:noFill/>
        </p:spPr>
        <p:txBody>
          <a:bodyPr wrap="none" rtlCol="0">
            <a:spAutoFit/>
          </a:bodyPr>
          <a:lstStyle/>
          <a:p>
            <a:r>
              <a:rPr lang="en-US" altLang="zh-CN" sz="2000"/>
              <a:t>DOM-S</a:t>
            </a:r>
            <a:endParaRPr lang="en-US" sz="2000"/>
          </a:p>
        </p:txBody>
      </p:sp>
      <p:cxnSp>
        <p:nvCxnSpPr>
          <p:cNvPr id="224" name="Straight Arrow Connector 223">
            <a:extLst>
              <a:ext uri="{FF2B5EF4-FFF2-40B4-BE49-F238E27FC236}">
                <a16:creationId xmlns:a16="http://schemas.microsoft.com/office/drawing/2014/main" id="{3AA0BB81-BFE9-3E40-990E-E5D748A73B74}"/>
              </a:ext>
            </a:extLst>
          </p:cNvPr>
          <p:cNvCxnSpPr>
            <a:cxnSpLocks/>
          </p:cNvCxnSpPr>
          <p:nvPr/>
        </p:nvCxnSpPr>
        <p:spPr>
          <a:xfrm flipH="1">
            <a:off x="8847650" y="1294911"/>
            <a:ext cx="3026751" cy="0"/>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9F4BF547-211D-0D43-B576-540621A40732}"/>
              </a:ext>
            </a:extLst>
          </p:cNvPr>
          <p:cNvCxnSpPr>
            <a:cxnSpLocks/>
          </p:cNvCxnSpPr>
          <p:nvPr/>
        </p:nvCxnSpPr>
        <p:spPr>
          <a:xfrm flipV="1">
            <a:off x="3966322" y="1284235"/>
            <a:ext cx="3026751" cy="21481"/>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F7E83821-BE43-5748-B2A2-2F08A29E4B25}"/>
              </a:ext>
            </a:extLst>
          </p:cNvPr>
          <p:cNvCxnSpPr>
            <a:cxnSpLocks/>
          </p:cNvCxnSpPr>
          <p:nvPr/>
        </p:nvCxnSpPr>
        <p:spPr>
          <a:xfrm flipH="1">
            <a:off x="8811473" y="1532901"/>
            <a:ext cx="484280" cy="0"/>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27" name="Rounded Rectangle 226">
            <a:extLst>
              <a:ext uri="{FF2B5EF4-FFF2-40B4-BE49-F238E27FC236}">
                <a16:creationId xmlns:a16="http://schemas.microsoft.com/office/drawing/2014/main" id="{233B79A2-A802-1B4C-B5AF-275550A01DDA}"/>
              </a:ext>
            </a:extLst>
          </p:cNvPr>
          <p:cNvSpPr/>
          <p:nvPr/>
        </p:nvSpPr>
        <p:spPr>
          <a:xfrm>
            <a:off x="9497829" y="3184419"/>
            <a:ext cx="2159948" cy="119183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sp>
        <p:nvSpPr>
          <p:cNvPr id="228" name="TextBox 227">
            <a:extLst>
              <a:ext uri="{FF2B5EF4-FFF2-40B4-BE49-F238E27FC236}">
                <a16:creationId xmlns:a16="http://schemas.microsoft.com/office/drawing/2014/main" id="{C770E864-830E-5A48-BD45-12B03ABBA9FC}"/>
              </a:ext>
            </a:extLst>
          </p:cNvPr>
          <p:cNvSpPr txBox="1"/>
          <p:nvPr/>
        </p:nvSpPr>
        <p:spPr>
          <a:xfrm>
            <a:off x="9589309" y="3997591"/>
            <a:ext cx="949299" cy="474709"/>
          </a:xfrm>
          <a:prstGeom prst="rect">
            <a:avLst/>
          </a:prstGeom>
          <a:noFill/>
        </p:spPr>
        <p:txBody>
          <a:bodyPr wrap="none" rtlCol="0">
            <a:spAutoFit/>
          </a:bodyPr>
          <a:lstStyle/>
          <a:p>
            <a:r>
              <a:rPr lang="en-US" altLang="zh-CN" sz="2000"/>
              <a:t>DOM-R</a:t>
            </a:r>
            <a:endParaRPr lang="en-US" sz="2000"/>
          </a:p>
        </p:txBody>
      </p:sp>
      <p:sp>
        <p:nvSpPr>
          <p:cNvPr id="229" name="Rectangle 228">
            <a:extLst>
              <a:ext uri="{FF2B5EF4-FFF2-40B4-BE49-F238E27FC236}">
                <a16:creationId xmlns:a16="http://schemas.microsoft.com/office/drawing/2014/main" id="{0781CD98-126A-B041-A92B-E7CC48D3940F}"/>
              </a:ext>
            </a:extLst>
          </p:cNvPr>
          <p:cNvSpPr/>
          <p:nvPr/>
        </p:nvSpPr>
        <p:spPr>
          <a:xfrm rot="5400000">
            <a:off x="10187099" y="4008677"/>
            <a:ext cx="741540"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230" name="Group 229">
            <a:extLst>
              <a:ext uri="{FF2B5EF4-FFF2-40B4-BE49-F238E27FC236}">
                <a16:creationId xmlns:a16="http://schemas.microsoft.com/office/drawing/2014/main" id="{996146CB-35B7-8E42-AFBF-11E6C0C974D9}"/>
              </a:ext>
            </a:extLst>
          </p:cNvPr>
          <p:cNvGrpSpPr/>
          <p:nvPr/>
        </p:nvGrpSpPr>
        <p:grpSpPr>
          <a:xfrm>
            <a:off x="9636714" y="4689661"/>
            <a:ext cx="1825428" cy="296616"/>
            <a:chOff x="755559" y="5629976"/>
            <a:chExt cx="2713941" cy="432000"/>
          </a:xfrm>
        </p:grpSpPr>
        <p:sp>
          <p:nvSpPr>
            <p:cNvPr id="231" name="Rectangle 230">
              <a:extLst>
                <a:ext uri="{FF2B5EF4-FFF2-40B4-BE49-F238E27FC236}">
                  <a16:creationId xmlns:a16="http://schemas.microsoft.com/office/drawing/2014/main" id="{21A188E2-83AD-8746-B271-CFD9079EBCB5}"/>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232" name="Rectangle 231">
              <a:extLst>
                <a:ext uri="{FF2B5EF4-FFF2-40B4-BE49-F238E27FC236}">
                  <a16:creationId xmlns:a16="http://schemas.microsoft.com/office/drawing/2014/main" id="{4F9EE623-78B5-E64D-A2D6-04E7FD070390}"/>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233" name="Rectangle 232">
              <a:extLst>
                <a:ext uri="{FF2B5EF4-FFF2-40B4-BE49-F238E27FC236}">
                  <a16:creationId xmlns:a16="http://schemas.microsoft.com/office/drawing/2014/main" id="{CC1D0EAA-848C-564A-BDED-04EB518EB749}"/>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234" name="Rectangle 233">
              <a:extLst>
                <a:ext uri="{FF2B5EF4-FFF2-40B4-BE49-F238E27FC236}">
                  <a16:creationId xmlns:a16="http://schemas.microsoft.com/office/drawing/2014/main" id="{2D026AA0-E7FD-C146-AF97-EE2568EA2A71}"/>
                </a:ext>
              </a:extLst>
            </p:cNvPr>
            <p:cNvSpPr/>
            <p:nvPr/>
          </p:nvSpPr>
          <p:spPr>
            <a:xfrm rot="10800000" flipH="1" flipV="1">
              <a:off x="2167815"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235" name="Rectangle 234">
              <a:extLst>
                <a:ext uri="{FF2B5EF4-FFF2-40B4-BE49-F238E27FC236}">
                  <a16:creationId xmlns:a16="http://schemas.microsoft.com/office/drawing/2014/main" id="{F0256B69-A24A-F943-8217-F077953A74AB}"/>
                </a:ext>
              </a:extLst>
            </p:cNvPr>
            <p:cNvSpPr/>
            <p:nvPr/>
          </p:nvSpPr>
          <p:spPr>
            <a:xfrm rot="10800000" flipH="1" flipV="1">
              <a:off x="2638348"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236" name="Rectangle 235">
              <a:extLst>
                <a:ext uri="{FF2B5EF4-FFF2-40B4-BE49-F238E27FC236}">
                  <a16:creationId xmlns:a16="http://schemas.microsoft.com/office/drawing/2014/main" id="{47854537-D36C-D540-8FE6-B5942ADF57EF}"/>
                </a:ext>
              </a:extLst>
            </p:cNvPr>
            <p:cNvSpPr/>
            <p:nvPr/>
          </p:nvSpPr>
          <p:spPr>
            <a:xfrm rot="10800000" flipH="1" flipV="1">
              <a:off x="3109500"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237" name="TextBox 236">
            <a:extLst>
              <a:ext uri="{FF2B5EF4-FFF2-40B4-BE49-F238E27FC236}">
                <a16:creationId xmlns:a16="http://schemas.microsoft.com/office/drawing/2014/main" id="{4F6D3E2A-AE48-FC4B-B088-02723B327644}"/>
              </a:ext>
            </a:extLst>
          </p:cNvPr>
          <p:cNvSpPr txBox="1"/>
          <p:nvPr/>
        </p:nvSpPr>
        <p:spPr>
          <a:xfrm>
            <a:off x="10323238" y="4959325"/>
            <a:ext cx="546945" cy="474709"/>
          </a:xfrm>
          <a:prstGeom prst="rect">
            <a:avLst/>
          </a:prstGeom>
          <a:noFill/>
        </p:spPr>
        <p:txBody>
          <a:bodyPr wrap="none" rtlCol="0">
            <a:spAutoFit/>
          </a:bodyPr>
          <a:lstStyle/>
          <a:p>
            <a:r>
              <a:rPr lang="en-US" altLang="zh-CN" sz="2000"/>
              <a:t>Log</a:t>
            </a:r>
            <a:endParaRPr lang="en-US" sz="2000"/>
          </a:p>
        </p:txBody>
      </p:sp>
      <p:cxnSp>
        <p:nvCxnSpPr>
          <p:cNvPr id="238" name="Straight Arrow Connector 237">
            <a:extLst>
              <a:ext uri="{FF2B5EF4-FFF2-40B4-BE49-F238E27FC236}">
                <a16:creationId xmlns:a16="http://schemas.microsoft.com/office/drawing/2014/main" id="{AFDD02AA-A5E8-5C49-9023-DEA413B3922B}"/>
              </a:ext>
            </a:extLst>
          </p:cNvPr>
          <p:cNvCxnSpPr>
            <a:cxnSpLocks/>
          </p:cNvCxnSpPr>
          <p:nvPr/>
        </p:nvCxnSpPr>
        <p:spPr>
          <a:xfrm>
            <a:off x="7630849" y="212611"/>
            <a:ext cx="0" cy="44492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39" name="Straight Arrow Connector 238">
            <a:extLst>
              <a:ext uri="{FF2B5EF4-FFF2-40B4-BE49-F238E27FC236}">
                <a16:creationId xmlns:a16="http://schemas.microsoft.com/office/drawing/2014/main" id="{53C82F93-708E-DF43-9087-C3A69909FA4B}"/>
              </a:ext>
            </a:extLst>
          </p:cNvPr>
          <p:cNvCxnSpPr>
            <a:cxnSpLocks/>
          </p:cNvCxnSpPr>
          <p:nvPr/>
        </p:nvCxnSpPr>
        <p:spPr>
          <a:xfrm flipV="1">
            <a:off x="8245882" y="185646"/>
            <a:ext cx="0" cy="444924"/>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40" name="TextBox 239">
            <a:extLst>
              <a:ext uri="{FF2B5EF4-FFF2-40B4-BE49-F238E27FC236}">
                <a16:creationId xmlns:a16="http://schemas.microsoft.com/office/drawing/2014/main" id="{07095745-78C9-D749-88D6-77EE648A316C}"/>
              </a:ext>
            </a:extLst>
          </p:cNvPr>
          <p:cNvSpPr txBox="1"/>
          <p:nvPr/>
        </p:nvSpPr>
        <p:spPr>
          <a:xfrm>
            <a:off x="5283996" y="199043"/>
            <a:ext cx="2426242" cy="474709"/>
          </a:xfrm>
          <a:prstGeom prst="rect">
            <a:avLst/>
          </a:prstGeom>
          <a:noFill/>
        </p:spPr>
        <p:txBody>
          <a:bodyPr wrap="none" rtlCol="0">
            <a:spAutoFit/>
          </a:bodyPr>
          <a:lstStyle/>
          <a:p>
            <a:r>
              <a:rPr lang="en-US" altLang="zh-CN" sz="2000"/>
              <a:t>Requests</a:t>
            </a:r>
            <a:r>
              <a:rPr lang="zh-CN" altLang="en-US" sz="2000"/>
              <a:t> </a:t>
            </a:r>
            <a:r>
              <a:rPr lang="en-US" altLang="zh-CN" sz="2000"/>
              <a:t>from</a:t>
            </a:r>
            <a:r>
              <a:rPr lang="zh-CN" altLang="en-US" sz="2000"/>
              <a:t> </a:t>
            </a:r>
            <a:r>
              <a:rPr lang="en-US" altLang="zh-CN" sz="2000"/>
              <a:t>clients</a:t>
            </a:r>
            <a:endParaRPr lang="en-US" sz="2000"/>
          </a:p>
        </p:txBody>
      </p:sp>
      <p:sp>
        <p:nvSpPr>
          <p:cNvPr id="241" name="TextBox 240">
            <a:extLst>
              <a:ext uri="{FF2B5EF4-FFF2-40B4-BE49-F238E27FC236}">
                <a16:creationId xmlns:a16="http://schemas.microsoft.com/office/drawing/2014/main" id="{F80C4F68-1F27-D144-97F3-94D6005D821D}"/>
              </a:ext>
            </a:extLst>
          </p:cNvPr>
          <p:cNvSpPr txBox="1"/>
          <p:nvPr/>
        </p:nvSpPr>
        <p:spPr>
          <a:xfrm>
            <a:off x="8397941" y="188215"/>
            <a:ext cx="1997919" cy="474709"/>
          </a:xfrm>
          <a:prstGeom prst="rect">
            <a:avLst/>
          </a:prstGeom>
          <a:noFill/>
        </p:spPr>
        <p:txBody>
          <a:bodyPr wrap="none" rtlCol="0">
            <a:spAutoFit/>
          </a:bodyPr>
          <a:lstStyle/>
          <a:p>
            <a:r>
              <a:rPr lang="en-US" altLang="zh-CN" sz="2000"/>
              <a:t>Replies</a:t>
            </a:r>
            <a:r>
              <a:rPr lang="zh-CN" altLang="en-US" sz="2000"/>
              <a:t> </a:t>
            </a:r>
            <a:r>
              <a:rPr lang="en-US" altLang="zh-CN" sz="2000"/>
              <a:t>to</a:t>
            </a:r>
            <a:r>
              <a:rPr lang="zh-CN" altLang="en-US" sz="2000"/>
              <a:t> </a:t>
            </a:r>
            <a:r>
              <a:rPr lang="en-US" altLang="zh-CN" sz="2000"/>
              <a:t>clients</a:t>
            </a:r>
            <a:r>
              <a:rPr lang="zh-CN" altLang="en-US" sz="2000"/>
              <a:t> </a:t>
            </a:r>
            <a:endParaRPr lang="en-US" sz="2000"/>
          </a:p>
        </p:txBody>
      </p:sp>
      <p:sp>
        <p:nvSpPr>
          <p:cNvPr id="242" name="Rounded Rectangle 241">
            <a:extLst>
              <a:ext uri="{FF2B5EF4-FFF2-40B4-BE49-F238E27FC236}">
                <a16:creationId xmlns:a16="http://schemas.microsoft.com/office/drawing/2014/main" id="{6567A88B-8CFD-AF4E-BE5E-B1F8AE4B09DC}"/>
              </a:ext>
            </a:extLst>
          </p:cNvPr>
          <p:cNvSpPr/>
          <p:nvPr/>
        </p:nvSpPr>
        <p:spPr>
          <a:xfrm>
            <a:off x="4197839" y="3203067"/>
            <a:ext cx="2159948" cy="119183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sp>
        <p:nvSpPr>
          <p:cNvPr id="243" name="Rounded Rectangle 242">
            <a:extLst>
              <a:ext uri="{FF2B5EF4-FFF2-40B4-BE49-F238E27FC236}">
                <a16:creationId xmlns:a16="http://schemas.microsoft.com/office/drawing/2014/main" id="{85B9C2FF-BB87-A84E-87E4-C2B1E83A0D9D}"/>
              </a:ext>
            </a:extLst>
          </p:cNvPr>
          <p:cNvSpPr/>
          <p:nvPr/>
        </p:nvSpPr>
        <p:spPr>
          <a:xfrm>
            <a:off x="4272183" y="3371101"/>
            <a:ext cx="968560" cy="617950"/>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sp>
        <p:nvSpPr>
          <p:cNvPr id="244" name="Rounded Rectangle 243">
            <a:extLst>
              <a:ext uri="{FF2B5EF4-FFF2-40B4-BE49-F238E27FC236}">
                <a16:creationId xmlns:a16="http://schemas.microsoft.com/office/drawing/2014/main" id="{2FCCD797-2A79-DD49-8443-C9255516F76E}"/>
              </a:ext>
            </a:extLst>
          </p:cNvPr>
          <p:cNvSpPr/>
          <p:nvPr/>
        </p:nvSpPr>
        <p:spPr>
          <a:xfrm>
            <a:off x="5318107" y="3383411"/>
            <a:ext cx="968560" cy="61795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pic>
        <p:nvPicPr>
          <p:cNvPr id="245" name="Picture 244">
            <a:extLst>
              <a:ext uri="{FF2B5EF4-FFF2-40B4-BE49-F238E27FC236}">
                <a16:creationId xmlns:a16="http://schemas.microsoft.com/office/drawing/2014/main" id="{E9ADB017-1C9B-F74E-A794-A6AA03A283C7}"/>
              </a:ext>
            </a:extLst>
          </p:cNvPr>
          <p:cNvPicPr>
            <a:picLocks noChangeAspect="1"/>
          </p:cNvPicPr>
          <p:nvPr/>
        </p:nvPicPr>
        <p:blipFill>
          <a:blip r:embed="rId5"/>
          <a:stretch>
            <a:fillRect/>
          </a:stretch>
        </p:blipFill>
        <p:spPr>
          <a:xfrm>
            <a:off x="5915254" y="4105631"/>
            <a:ext cx="197834" cy="197744"/>
          </a:xfrm>
          <a:prstGeom prst="rect">
            <a:avLst/>
          </a:prstGeom>
          <a:ln w="38100">
            <a:solidFill>
              <a:schemeClr val="tx1"/>
            </a:solidFill>
          </a:ln>
        </p:spPr>
      </p:pic>
      <p:sp>
        <p:nvSpPr>
          <p:cNvPr id="246" name="TextBox 245">
            <a:extLst>
              <a:ext uri="{FF2B5EF4-FFF2-40B4-BE49-F238E27FC236}">
                <a16:creationId xmlns:a16="http://schemas.microsoft.com/office/drawing/2014/main" id="{4D0ABD43-5A26-4047-84A9-3086DD59F0A7}"/>
              </a:ext>
            </a:extLst>
          </p:cNvPr>
          <p:cNvSpPr txBox="1"/>
          <p:nvPr/>
        </p:nvSpPr>
        <p:spPr>
          <a:xfrm>
            <a:off x="5414990" y="3989583"/>
            <a:ext cx="441146" cy="474709"/>
          </a:xfrm>
          <a:prstGeom prst="rect">
            <a:avLst/>
          </a:prstGeom>
          <a:noFill/>
        </p:spPr>
        <p:txBody>
          <a:bodyPr wrap="none" rtlCol="0">
            <a:spAutoFit/>
          </a:bodyPr>
          <a:lstStyle/>
          <a:p>
            <a:r>
              <a:rPr lang="en-US" altLang="zh-CN" sz="2000" b="1"/>
              <a:t>③</a:t>
            </a:r>
            <a:endParaRPr lang="en-US" sz="2000" b="1"/>
          </a:p>
        </p:txBody>
      </p:sp>
      <p:cxnSp>
        <p:nvCxnSpPr>
          <p:cNvPr id="247" name="Straight Arrow Connector 246">
            <a:extLst>
              <a:ext uri="{FF2B5EF4-FFF2-40B4-BE49-F238E27FC236}">
                <a16:creationId xmlns:a16="http://schemas.microsoft.com/office/drawing/2014/main" id="{85A8A2A8-B307-7C48-9338-912F93CBC904}"/>
              </a:ext>
            </a:extLst>
          </p:cNvPr>
          <p:cNvCxnSpPr>
            <a:cxnSpLocks/>
          </p:cNvCxnSpPr>
          <p:nvPr/>
        </p:nvCxnSpPr>
        <p:spPr>
          <a:xfrm>
            <a:off x="5809310" y="3983173"/>
            <a:ext cx="6760" cy="61795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48" name="TextBox 247">
            <a:extLst>
              <a:ext uri="{FF2B5EF4-FFF2-40B4-BE49-F238E27FC236}">
                <a16:creationId xmlns:a16="http://schemas.microsoft.com/office/drawing/2014/main" id="{5570AC1D-E7B0-D64F-B6A9-8C969CFF6C3C}"/>
              </a:ext>
            </a:extLst>
          </p:cNvPr>
          <p:cNvSpPr txBox="1"/>
          <p:nvPr/>
        </p:nvSpPr>
        <p:spPr>
          <a:xfrm>
            <a:off x="4303622" y="4016238"/>
            <a:ext cx="949299" cy="474709"/>
          </a:xfrm>
          <a:prstGeom prst="rect">
            <a:avLst/>
          </a:prstGeom>
          <a:noFill/>
        </p:spPr>
        <p:txBody>
          <a:bodyPr wrap="none" rtlCol="0">
            <a:spAutoFit/>
          </a:bodyPr>
          <a:lstStyle/>
          <a:p>
            <a:r>
              <a:rPr lang="en-US" altLang="zh-CN" sz="2000"/>
              <a:t>DOM-R</a:t>
            </a:r>
            <a:endParaRPr lang="en-US" sz="2000"/>
          </a:p>
        </p:txBody>
      </p:sp>
      <p:cxnSp>
        <p:nvCxnSpPr>
          <p:cNvPr id="249" name="Straight Arrow Connector 248">
            <a:extLst>
              <a:ext uri="{FF2B5EF4-FFF2-40B4-BE49-F238E27FC236}">
                <a16:creationId xmlns:a16="http://schemas.microsoft.com/office/drawing/2014/main" id="{387D9881-909C-8643-842C-1DC29BEEAA72}"/>
              </a:ext>
            </a:extLst>
          </p:cNvPr>
          <p:cNvCxnSpPr>
            <a:cxnSpLocks/>
          </p:cNvCxnSpPr>
          <p:nvPr/>
        </p:nvCxnSpPr>
        <p:spPr>
          <a:xfrm flipH="1">
            <a:off x="5820290" y="2695837"/>
            <a:ext cx="817" cy="667386"/>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50" name="Rounded Rectangle 249">
            <a:extLst>
              <a:ext uri="{FF2B5EF4-FFF2-40B4-BE49-F238E27FC236}">
                <a16:creationId xmlns:a16="http://schemas.microsoft.com/office/drawing/2014/main" id="{A3F4E345-6A12-C442-BC0D-81CCF3276EA1}"/>
              </a:ext>
            </a:extLst>
          </p:cNvPr>
          <p:cNvSpPr/>
          <p:nvPr/>
        </p:nvSpPr>
        <p:spPr>
          <a:xfrm>
            <a:off x="6889708" y="3205198"/>
            <a:ext cx="2159948" cy="1191835"/>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cxnSp>
        <p:nvCxnSpPr>
          <p:cNvPr id="251" name="Straight Arrow Connector 250">
            <a:extLst>
              <a:ext uri="{FF2B5EF4-FFF2-40B4-BE49-F238E27FC236}">
                <a16:creationId xmlns:a16="http://schemas.microsoft.com/office/drawing/2014/main" id="{25DA4710-4803-3242-8079-3C87DED9F766}"/>
              </a:ext>
            </a:extLst>
          </p:cNvPr>
          <p:cNvCxnSpPr>
            <a:cxnSpLocks/>
          </p:cNvCxnSpPr>
          <p:nvPr/>
        </p:nvCxnSpPr>
        <p:spPr>
          <a:xfrm>
            <a:off x="8409648" y="2889515"/>
            <a:ext cx="0" cy="444924"/>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pic>
        <p:nvPicPr>
          <p:cNvPr id="252" name="Picture 251">
            <a:extLst>
              <a:ext uri="{FF2B5EF4-FFF2-40B4-BE49-F238E27FC236}">
                <a16:creationId xmlns:a16="http://schemas.microsoft.com/office/drawing/2014/main" id="{3B06C56D-021F-854F-8D1C-B5D54465B072}"/>
              </a:ext>
            </a:extLst>
          </p:cNvPr>
          <p:cNvPicPr>
            <a:picLocks noChangeAspect="1"/>
          </p:cNvPicPr>
          <p:nvPr/>
        </p:nvPicPr>
        <p:blipFill>
          <a:blip r:embed="rId5"/>
          <a:stretch>
            <a:fillRect/>
          </a:stretch>
        </p:blipFill>
        <p:spPr>
          <a:xfrm>
            <a:off x="8611079" y="4086983"/>
            <a:ext cx="197834" cy="197744"/>
          </a:xfrm>
          <a:prstGeom prst="rect">
            <a:avLst/>
          </a:prstGeom>
          <a:ln w="38100">
            <a:solidFill>
              <a:schemeClr val="tx1"/>
            </a:solidFill>
          </a:ln>
        </p:spPr>
      </p:pic>
      <p:cxnSp>
        <p:nvCxnSpPr>
          <p:cNvPr id="253" name="Straight Arrow Connector 252">
            <a:extLst>
              <a:ext uri="{FF2B5EF4-FFF2-40B4-BE49-F238E27FC236}">
                <a16:creationId xmlns:a16="http://schemas.microsoft.com/office/drawing/2014/main" id="{04D0A252-7CE0-4F43-B35E-52A4CA16B09F}"/>
              </a:ext>
            </a:extLst>
          </p:cNvPr>
          <p:cNvCxnSpPr>
            <a:cxnSpLocks/>
          </p:cNvCxnSpPr>
          <p:nvPr/>
        </p:nvCxnSpPr>
        <p:spPr>
          <a:xfrm>
            <a:off x="8505135" y="3984845"/>
            <a:ext cx="6760" cy="61795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54" name="Rounded Rectangle 253">
            <a:extLst>
              <a:ext uri="{FF2B5EF4-FFF2-40B4-BE49-F238E27FC236}">
                <a16:creationId xmlns:a16="http://schemas.microsoft.com/office/drawing/2014/main" id="{FC4A8AD5-21A2-CB4A-9423-5A4DD9BEEEA9}"/>
              </a:ext>
            </a:extLst>
          </p:cNvPr>
          <p:cNvSpPr/>
          <p:nvPr/>
        </p:nvSpPr>
        <p:spPr>
          <a:xfrm>
            <a:off x="6968008" y="3352453"/>
            <a:ext cx="968560" cy="617950"/>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sp>
        <p:nvSpPr>
          <p:cNvPr id="255" name="Rounded Rectangle 254">
            <a:extLst>
              <a:ext uri="{FF2B5EF4-FFF2-40B4-BE49-F238E27FC236}">
                <a16:creationId xmlns:a16="http://schemas.microsoft.com/office/drawing/2014/main" id="{C03B728F-CD9B-BB4C-8CFA-6846624AD540}"/>
              </a:ext>
            </a:extLst>
          </p:cNvPr>
          <p:cNvSpPr/>
          <p:nvPr/>
        </p:nvSpPr>
        <p:spPr>
          <a:xfrm>
            <a:off x="8013932" y="3364763"/>
            <a:ext cx="968560" cy="61795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sp>
        <p:nvSpPr>
          <p:cNvPr id="256" name="TextBox 255">
            <a:extLst>
              <a:ext uri="{FF2B5EF4-FFF2-40B4-BE49-F238E27FC236}">
                <a16:creationId xmlns:a16="http://schemas.microsoft.com/office/drawing/2014/main" id="{85ABCFC6-62E9-FF4D-BD21-C1E7875732DC}"/>
              </a:ext>
            </a:extLst>
          </p:cNvPr>
          <p:cNvSpPr txBox="1"/>
          <p:nvPr/>
        </p:nvSpPr>
        <p:spPr>
          <a:xfrm>
            <a:off x="6999448" y="3997591"/>
            <a:ext cx="949299" cy="474709"/>
          </a:xfrm>
          <a:prstGeom prst="rect">
            <a:avLst/>
          </a:prstGeom>
          <a:noFill/>
        </p:spPr>
        <p:txBody>
          <a:bodyPr wrap="none" rtlCol="0">
            <a:spAutoFit/>
          </a:bodyPr>
          <a:lstStyle/>
          <a:p>
            <a:r>
              <a:rPr lang="en-US" altLang="zh-CN" sz="2000"/>
              <a:t>DOM-R</a:t>
            </a:r>
            <a:endParaRPr lang="en-US" sz="2000"/>
          </a:p>
        </p:txBody>
      </p:sp>
      <p:sp>
        <p:nvSpPr>
          <p:cNvPr id="257" name="TextBox 256">
            <a:extLst>
              <a:ext uri="{FF2B5EF4-FFF2-40B4-BE49-F238E27FC236}">
                <a16:creationId xmlns:a16="http://schemas.microsoft.com/office/drawing/2014/main" id="{A72F9639-9A55-5F47-B5C2-70E0C6295A85}"/>
              </a:ext>
            </a:extLst>
          </p:cNvPr>
          <p:cNvSpPr txBox="1"/>
          <p:nvPr/>
        </p:nvSpPr>
        <p:spPr>
          <a:xfrm>
            <a:off x="8110815" y="3970933"/>
            <a:ext cx="441146" cy="474709"/>
          </a:xfrm>
          <a:prstGeom prst="rect">
            <a:avLst/>
          </a:prstGeom>
          <a:noFill/>
        </p:spPr>
        <p:txBody>
          <a:bodyPr wrap="none" rtlCol="0">
            <a:spAutoFit/>
          </a:bodyPr>
          <a:lstStyle/>
          <a:p>
            <a:r>
              <a:rPr lang="en-US" altLang="zh-CN" sz="2000" b="1"/>
              <a:t>③</a:t>
            </a:r>
            <a:endParaRPr lang="en-US" sz="2000" b="1"/>
          </a:p>
        </p:txBody>
      </p:sp>
      <p:cxnSp>
        <p:nvCxnSpPr>
          <p:cNvPr id="258" name="Straight Arrow Connector 257">
            <a:extLst>
              <a:ext uri="{FF2B5EF4-FFF2-40B4-BE49-F238E27FC236}">
                <a16:creationId xmlns:a16="http://schemas.microsoft.com/office/drawing/2014/main" id="{804A866E-1502-2C4A-8C53-34006B3AB535}"/>
              </a:ext>
            </a:extLst>
          </p:cNvPr>
          <p:cNvCxnSpPr>
            <a:cxnSpLocks/>
          </p:cNvCxnSpPr>
          <p:nvPr/>
        </p:nvCxnSpPr>
        <p:spPr>
          <a:xfrm>
            <a:off x="11092262" y="2693970"/>
            <a:ext cx="0" cy="667386"/>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59" name="Rounded Rectangle 258">
            <a:extLst>
              <a:ext uri="{FF2B5EF4-FFF2-40B4-BE49-F238E27FC236}">
                <a16:creationId xmlns:a16="http://schemas.microsoft.com/office/drawing/2014/main" id="{BF26E681-FF90-9F4C-96B7-F6FB7B304F89}"/>
              </a:ext>
            </a:extLst>
          </p:cNvPr>
          <p:cNvSpPr/>
          <p:nvPr/>
        </p:nvSpPr>
        <p:spPr>
          <a:xfrm>
            <a:off x="10603793" y="3364763"/>
            <a:ext cx="968560" cy="61795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pic>
        <p:nvPicPr>
          <p:cNvPr id="260" name="Picture 259">
            <a:extLst>
              <a:ext uri="{FF2B5EF4-FFF2-40B4-BE49-F238E27FC236}">
                <a16:creationId xmlns:a16="http://schemas.microsoft.com/office/drawing/2014/main" id="{3CCF9EA4-3555-2D46-A7BE-3872533AA482}"/>
              </a:ext>
            </a:extLst>
          </p:cNvPr>
          <p:cNvPicPr>
            <a:picLocks noChangeAspect="1"/>
          </p:cNvPicPr>
          <p:nvPr/>
        </p:nvPicPr>
        <p:blipFill>
          <a:blip r:embed="rId5"/>
          <a:stretch>
            <a:fillRect/>
          </a:stretch>
        </p:blipFill>
        <p:spPr>
          <a:xfrm>
            <a:off x="11200940" y="4086983"/>
            <a:ext cx="197834" cy="197744"/>
          </a:xfrm>
          <a:prstGeom prst="rect">
            <a:avLst/>
          </a:prstGeom>
          <a:ln w="38100">
            <a:solidFill>
              <a:schemeClr val="tx1"/>
            </a:solidFill>
          </a:ln>
        </p:spPr>
      </p:pic>
      <p:sp>
        <p:nvSpPr>
          <p:cNvPr id="261" name="TextBox 260">
            <a:extLst>
              <a:ext uri="{FF2B5EF4-FFF2-40B4-BE49-F238E27FC236}">
                <a16:creationId xmlns:a16="http://schemas.microsoft.com/office/drawing/2014/main" id="{6E1A840A-FFA5-C643-BD25-1985FB1A2001}"/>
              </a:ext>
            </a:extLst>
          </p:cNvPr>
          <p:cNvSpPr txBox="1"/>
          <p:nvPr/>
        </p:nvSpPr>
        <p:spPr>
          <a:xfrm>
            <a:off x="10700677" y="3970933"/>
            <a:ext cx="441146" cy="474709"/>
          </a:xfrm>
          <a:prstGeom prst="rect">
            <a:avLst/>
          </a:prstGeom>
          <a:noFill/>
        </p:spPr>
        <p:txBody>
          <a:bodyPr wrap="none" rtlCol="0">
            <a:spAutoFit/>
          </a:bodyPr>
          <a:lstStyle/>
          <a:p>
            <a:r>
              <a:rPr lang="en-US" altLang="zh-CN" sz="2000" b="1"/>
              <a:t>③</a:t>
            </a:r>
            <a:endParaRPr lang="en-US" sz="2000" b="1"/>
          </a:p>
        </p:txBody>
      </p:sp>
      <p:sp>
        <p:nvSpPr>
          <p:cNvPr id="262" name="Rounded Rectangle 261">
            <a:extLst>
              <a:ext uri="{FF2B5EF4-FFF2-40B4-BE49-F238E27FC236}">
                <a16:creationId xmlns:a16="http://schemas.microsoft.com/office/drawing/2014/main" id="{455CEF1D-B6E4-974C-BFDD-106EFBD414A1}"/>
              </a:ext>
            </a:extLst>
          </p:cNvPr>
          <p:cNvSpPr/>
          <p:nvPr/>
        </p:nvSpPr>
        <p:spPr>
          <a:xfrm>
            <a:off x="9557870" y="3352453"/>
            <a:ext cx="968560" cy="617950"/>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cxnSp>
        <p:nvCxnSpPr>
          <p:cNvPr id="263" name="Straight Arrow Connector 262">
            <a:extLst>
              <a:ext uri="{FF2B5EF4-FFF2-40B4-BE49-F238E27FC236}">
                <a16:creationId xmlns:a16="http://schemas.microsoft.com/office/drawing/2014/main" id="{87DD14CF-CBD9-D44C-B1D7-40F4A5DDC50D}"/>
              </a:ext>
            </a:extLst>
          </p:cNvPr>
          <p:cNvCxnSpPr>
            <a:cxnSpLocks/>
          </p:cNvCxnSpPr>
          <p:nvPr/>
        </p:nvCxnSpPr>
        <p:spPr>
          <a:xfrm>
            <a:off x="11094996" y="3984845"/>
            <a:ext cx="6760" cy="617950"/>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1D21DDDC-1587-5582-0B9A-9CE03DF4ADE3}"/>
              </a:ext>
            </a:extLst>
          </p:cNvPr>
          <p:cNvSpPr>
            <a:spLocks noGrp="1"/>
          </p:cNvSpPr>
          <p:nvPr>
            <p:ph type="sldNum" sz="quarter" idx="12"/>
          </p:nvPr>
        </p:nvSpPr>
        <p:spPr/>
        <p:txBody>
          <a:bodyPr/>
          <a:lstStyle/>
          <a:p>
            <a:fld id="{EA7EFB88-B2CB-3F42-A7FB-727E9E84A506}" type="slidenum">
              <a:rPr lang="en-US" smtClean="0"/>
              <a:t>23</a:t>
            </a:fld>
            <a:endParaRPr lang="en-US"/>
          </a:p>
        </p:txBody>
      </p:sp>
    </p:spTree>
    <p:extLst>
      <p:ext uri="{BB962C8B-B14F-4D97-AF65-F5344CB8AC3E}">
        <p14:creationId xmlns:p14="http://schemas.microsoft.com/office/powerpoint/2010/main" val="175321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dissolve">
                                      <p:cBhvr>
                                        <p:cTn id="7" dur="500"/>
                                        <p:tgtEl>
                                          <p:spTgt spid="20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8"/>
                                        </p:tgtEl>
                                        <p:attrNameLst>
                                          <p:attrName>style.visibility</p:attrName>
                                        </p:attrNameLst>
                                      </p:cBhvr>
                                      <p:to>
                                        <p:strVal val="visible"/>
                                      </p:to>
                                    </p:set>
                                    <p:animEffect transition="in" filter="dissolve">
                                      <p:cBhvr>
                                        <p:cTn id="10" dur="500"/>
                                        <p:tgtEl>
                                          <p:spTgt spid="21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8"/>
                                        </p:tgtEl>
                                        <p:attrNameLst>
                                          <p:attrName>style.visibility</p:attrName>
                                        </p:attrNameLst>
                                      </p:cBhvr>
                                      <p:to>
                                        <p:strVal val="visible"/>
                                      </p:to>
                                    </p:set>
                                    <p:animEffect transition="in" filter="dissolve">
                                      <p:cBhvr>
                                        <p:cTn id="13" dur="500"/>
                                        <p:tgtEl>
                                          <p:spTgt spid="118"/>
                                        </p:tgtEl>
                                      </p:cBhvr>
                                    </p:animEffect>
                                  </p:childTnLst>
                                </p:cTn>
                              </p:par>
                              <p:par>
                                <p:cTn id="14" presetID="9" presetClass="entr" presetSubtype="0" fill="hold" nodeType="withEffect">
                                  <p:stCondLst>
                                    <p:cond delay="0"/>
                                  </p:stCondLst>
                                  <p:childTnLst>
                                    <p:set>
                                      <p:cBhvr>
                                        <p:cTn id="15" dur="1" fill="hold">
                                          <p:stCondLst>
                                            <p:cond delay="0"/>
                                          </p:stCondLst>
                                        </p:cTn>
                                        <p:tgtEl>
                                          <p:spTgt spid="114">
                                            <p:txEl>
                                              <p:pRg st="0" end="0"/>
                                            </p:txEl>
                                          </p:spTgt>
                                        </p:tgtEl>
                                        <p:attrNameLst>
                                          <p:attrName>style.visibility</p:attrName>
                                        </p:attrNameLst>
                                      </p:cBhvr>
                                      <p:to>
                                        <p:strVal val="visible"/>
                                      </p:to>
                                    </p:set>
                                    <p:animEffect transition="in" filter="dissolve">
                                      <p:cBhvr>
                                        <p:cTn id="16" dur="500"/>
                                        <p:tgtEl>
                                          <p:spTgt spid="1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49"/>
                                        </p:tgtEl>
                                        <p:attrNameLst>
                                          <p:attrName>style.visibility</p:attrName>
                                        </p:attrNameLst>
                                      </p:cBhvr>
                                      <p:to>
                                        <p:strVal val="visible"/>
                                      </p:to>
                                    </p:set>
                                    <p:animEffect transition="in" filter="dissolve">
                                      <p:cBhvr>
                                        <p:cTn id="21" dur="500"/>
                                        <p:tgtEl>
                                          <p:spTgt spid="249"/>
                                        </p:tgtEl>
                                      </p:cBhvr>
                                    </p:animEffect>
                                  </p:childTnLst>
                                </p:cTn>
                              </p:par>
                              <p:par>
                                <p:cTn id="22" presetID="9" presetClass="entr" presetSubtype="0" fill="hold" nodeType="withEffect">
                                  <p:stCondLst>
                                    <p:cond delay="0"/>
                                  </p:stCondLst>
                                  <p:childTnLst>
                                    <p:set>
                                      <p:cBhvr>
                                        <p:cTn id="23" dur="1" fill="hold">
                                          <p:stCondLst>
                                            <p:cond delay="0"/>
                                          </p:stCondLst>
                                        </p:cTn>
                                        <p:tgtEl>
                                          <p:spTgt spid="129"/>
                                        </p:tgtEl>
                                        <p:attrNameLst>
                                          <p:attrName>style.visibility</p:attrName>
                                        </p:attrNameLst>
                                      </p:cBhvr>
                                      <p:to>
                                        <p:strVal val="visible"/>
                                      </p:to>
                                    </p:set>
                                    <p:animEffect transition="in" filter="dissolve">
                                      <p:cBhvr>
                                        <p:cTn id="24" dur="500"/>
                                        <p:tgtEl>
                                          <p:spTgt spid="12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06"/>
                                        </p:tgtEl>
                                        <p:attrNameLst>
                                          <p:attrName>style.visibility</p:attrName>
                                        </p:attrNameLst>
                                      </p:cBhvr>
                                      <p:to>
                                        <p:strVal val="visible"/>
                                      </p:to>
                                    </p:set>
                                    <p:animEffect transition="in" filter="dissolve">
                                      <p:cBhvr>
                                        <p:cTn id="27" dur="500"/>
                                        <p:tgtEl>
                                          <p:spTgt spid="206"/>
                                        </p:tgtEl>
                                      </p:cBhvr>
                                    </p:animEffect>
                                  </p:childTnLst>
                                </p:cTn>
                              </p:par>
                              <p:par>
                                <p:cTn id="28" presetID="9" presetClass="entr" presetSubtype="0" fill="hold" nodeType="withEffect">
                                  <p:stCondLst>
                                    <p:cond delay="0"/>
                                  </p:stCondLst>
                                  <p:childTnLst>
                                    <p:set>
                                      <p:cBhvr>
                                        <p:cTn id="29" dur="1" fill="hold">
                                          <p:stCondLst>
                                            <p:cond delay="0"/>
                                          </p:stCondLst>
                                        </p:cTn>
                                        <p:tgtEl>
                                          <p:spTgt spid="209"/>
                                        </p:tgtEl>
                                        <p:attrNameLst>
                                          <p:attrName>style.visibility</p:attrName>
                                        </p:attrNameLst>
                                      </p:cBhvr>
                                      <p:to>
                                        <p:strVal val="visible"/>
                                      </p:to>
                                    </p:set>
                                    <p:animEffect transition="in" filter="dissolve">
                                      <p:cBhvr>
                                        <p:cTn id="30" dur="500"/>
                                        <p:tgtEl>
                                          <p:spTgt spid="209"/>
                                        </p:tgtEl>
                                      </p:cBhvr>
                                    </p:animEffect>
                                  </p:childTnLst>
                                </p:cTn>
                              </p:par>
                              <p:par>
                                <p:cTn id="31" presetID="9" presetClass="entr" presetSubtype="0" fill="hold" nodeType="withEffect">
                                  <p:stCondLst>
                                    <p:cond delay="0"/>
                                  </p:stCondLst>
                                  <p:childTnLst>
                                    <p:set>
                                      <p:cBhvr>
                                        <p:cTn id="32" dur="1" fill="hold">
                                          <p:stCondLst>
                                            <p:cond delay="0"/>
                                          </p:stCondLst>
                                        </p:cTn>
                                        <p:tgtEl>
                                          <p:spTgt spid="210"/>
                                        </p:tgtEl>
                                        <p:attrNameLst>
                                          <p:attrName>style.visibility</p:attrName>
                                        </p:attrNameLst>
                                      </p:cBhvr>
                                      <p:to>
                                        <p:strVal val="visible"/>
                                      </p:to>
                                    </p:set>
                                    <p:animEffect transition="in" filter="dissolve">
                                      <p:cBhvr>
                                        <p:cTn id="33" dur="500"/>
                                        <p:tgtEl>
                                          <p:spTgt spid="210"/>
                                        </p:tgtEl>
                                      </p:cBhvr>
                                    </p:animEffect>
                                  </p:childTnLst>
                                </p:cTn>
                              </p:par>
                              <p:par>
                                <p:cTn id="34" presetID="9" presetClass="entr" presetSubtype="0" fill="hold" nodeType="withEffect">
                                  <p:stCondLst>
                                    <p:cond delay="0"/>
                                  </p:stCondLst>
                                  <p:childTnLst>
                                    <p:set>
                                      <p:cBhvr>
                                        <p:cTn id="35" dur="1" fill="hold">
                                          <p:stCondLst>
                                            <p:cond delay="0"/>
                                          </p:stCondLst>
                                        </p:cTn>
                                        <p:tgtEl>
                                          <p:spTgt spid="251"/>
                                        </p:tgtEl>
                                        <p:attrNameLst>
                                          <p:attrName>style.visibility</p:attrName>
                                        </p:attrNameLst>
                                      </p:cBhvr>
                                      <p:to>
                                        <p:strVal val="visible"/>
                                      </p:to>
                                    </p:set>
                                    <p:animEffect transition="in" filter="dissolve">
                                      <p:cBhvr>
                                        <p:cTn id="36" dur="500"/>
                                        <p:tgtEl>
                                          <p:spTgt spid="25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11"/>
                                        </p:tgtEl>
                                        <p:attrNameLst>
                                          <p:attrName>style.visibility</p:attrName>
                                        </p:attrNameLst>
                                      </p:cBhvr>
                                      <p:to>
                                        <p:strVal val="visible"/>
                                      </p:to>
                                    </p:set>
                                    <p:animEffect transition="in" filter="dissolve">
                                      <p:cBhvr>
                                        <p:cTn id="39" dur="500"/>
                                        <p:tgtEl>
                                          <p:spTgt spid="211"/>
                                        </p:tgtEl>
                                      </p:cBhvr>
                                    </p:animEffect>
                                  </p:childTnLst>
                                </p:cTn>
                              </p:par>
                              <p:par>
                                <p:cTn id="40" presetID="9" presetClass="entr" presetSubtype="0" fill="hold" nodeType="withEffect">
                                  <p:stCondLst>
                                    <p:cond delay="0"/>
                                  </p:stCondLst>
                                  <p:childTnLst>
                                    <p:set>
                                      <p:cBhvr>
                                        <p:cTn id="41" dur="1" fill="hold">
                                          <p:stCondLst>
                                            <p:cond delay="0"/>
                                          </p:stCondLst>
                                        </p:cTn>
                                        <p:tgtEl>
                                          <p:spTgt spid="258"/>
                                        </p:tgtEl>
                                        <p:attrNameLst>
                                          <p:attrName>style.visibility</p:attrName>
                                        </p:attrNameLst>
                                      </p:cBhvr>
                                      <p:to>
                                        <p:strVal val="visible"/>
                                      </p:to>
                                    </p:set>
                                    <p:animEffect transition="in" filter="dissolve">
                                      <p:cBhvr>
                                        <p:cTn id="42" dur="500"/>
                                        <p:tgtEl>
                                          <p:spTgt spid="258"/>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07"/>
                                        </p:tgtEl>
                                        <p:attrNameLst>
                                          <p:attrName>style.visibility</p:attrName>
                                        </p:attrNameLst>
                                      </p:cBhvr>
                                      <p:to>
                                        <p:strVal val="visible"/>
                                      </p:to>
                                    </p:set>
                                    <p:animEffect transition="in" filter="dissolve">
                                      <p:cBhvr>
                                        <p:cTn id="45" dur="500"/>
                                        <p:tgtEl>
                                          <p:spTgt spid="207"/>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19"/>
                                        </p:tgtEl>
                                        <p:attrNameLst>
                                          <p:attrName>style.visibility</p:attrName>
                                        </p:attrNameLst>
                                      </p:cBhvr>
                                      <p:to>
                                        <p:strVal val="visible"/>
                                      </p:to>
                                    </p:set>
                                    <p:animEffect transition="in" filter="dissolve">
                                      <p:cBhvr>
                                        <p:cTn id="48" dur="500"/>
                                        <p:tgtEl>
                                          <p:spTgt spid="119"/>
                                        </p:tgtEl>
                                      </p:cBhvr>
                                    </p:animEffect>
                                  </p:childTnLst>
                                </p:cTn>
                              </p:par>
                              <p:par>
                                <p:cTn id="49" presetID="9" presetClass="entr" presetSubtype="0" fill="hold" nodeType="withEffect">
                                  <p:stCondLst>
                                    <p:cond delay="0"/>
                                  </p:stCondLst>
                                  <p:childTnLst>
                                    <p:set>
                                      <p:cBhvr>
                                        <p:cTn id="50" dur="1" fill="hold">
                                          <p:stCondLst>
                                            <p:cond delay="0"/>
                                          </p:stCondLst>
                                        </p:cTn>
                                        <p:tgtEl>
                                          <p:spTgt spid="114">
                                            <p:txEl>
                                              <p:pRg st="1" end="1"/>
                                            </p:txEl>
                                          </p:spTgt>
                                        </p:tgtEl>
                                        <p:attrNameLst>
                                          <p:attrName>style.visibility</p:attrName>
                                        </p:attrNameLst>
                                      </p:cBhvr>
                                      <p:to>
                                        <p:strVal val="visible"/>
                                      </p:to>
                                    </p:set>
                                    <p:animEffect transition="in" filter="dissolve">
                                      <p:cBhvr>
                                        <p:cTn id="51" dur="500"/>
                                        <p:tgtEl>
                                          <p:spTgt spid="114">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247"/>
                                        </p:tgtEl>
                                        <p:attrNameLst>
                                          <p:attrName>style.visibility</p:attrName>
                                        </p:attrNameLst>
                                      </p:cBhvr>
                                      <p:to>
                                        <p:strVal val="visible"/>
                                      </p:to>
                                    </p:set>
                                    <p:animEffect transition="in" filter="dissolve">
                                      <p:cBhvr>
                                        <p:cTn id="56" dur="500"/>
                                        <p:tgtEl>
                                          <p:spTgt spid="247"/>
                                        </p:tgtEl>
                                      </p:cBhvr>
                                    </p:animEffect>
                                  </p:childTnLst>
                                </p:cTn>
                              </p:par>
                              <p:par>
                                <p:cTn id="57" presetID="9" presetClass="entr" presetSubtype="0" fill="hold" nodeType="withEffect">
                                  <p:stCondLst>
                                    <p:cond delay="0"/>
                                  </p:stCondLst>
                                  <p:childTnLst>
                                    <p:set>
                                      <p:cBhvr>
                                        <p:cTn id="58" dur="1" fill="hold">
                                          <p:stCondLst>
                                            <p:cond delay="0"/>
                                          </p:stCondLst>
                                        </p:cTn>
                                        <p:tgtEl>
                                          <p:spTgt spid="245"/>
                                        </p:tgtEl>
                                        <p:attrNameLst>
                                          <p:attrName>style.visibility</p:attrName>
                                        </p:attrNameLst>
                                      </p:cBhvr>
                                      <p:to>
                                        <p:strVal val="visible"/>
                                      </p:to>
                                    </p:set>
                                    <p:animEffect transition="in" filter="dissolve">
                                      <p:cBhvr>
                                        <p:cTn id="59" dur="500"/>
                                        <p:tgtEl>
                                          <p:spTgt spid="245"/>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246"/>
                                        </p:tgtEl>
                                        <p:attrNameLst>
                                          <p:attrName>style.visibility</p:attrName>
                                        </p:attrNameLst>
                                      </p:cBhvr>
                                      <p:to>
                                        <p:strVal val="visible"/>
                                      </p:to>
                                    </p:set>
                                    <p:animEffect transition="in" filter="dissolve">
                                      <p:cBhvr>
                                        <p:cTn id="62" dur="500"/>
                                        <p:tgtEl>
                                          <p:spTgt spid="246"/>
                                        </p:tgtEl>
                                      </p:cBhvr>
                                    </p:animEffect>
                                  </p:childTnLst>
                                </p:cTn>
                              </p:par>
                              <p:par>
                                <p:cTn id="63" presetID="9" presetClass="entr" presetSubtype="0" fill="hold" nodeType="withEffect">
                                  <p:stCondLst>
                                    <p:cond delay="0"/>
                                  </p:stCondLst>
                                  <p:childTnLst>
                                    <p:set>
                                      <p:cBhvr>
                                        <p:cTn id="64" dur="1" fill="hold">
                                          <p:stCondLst>
                                            <p:cond delay="0"/>
                                          </p:stCondLst>
                                        </p:cTn>
                                        <p:tgtEl>
                                          <p:spTgt spid="253"/>
                                        </p:tgtEl>
                                        <p:attrNameLst>
                                          <p:attrName>style.visibility</p:attrName>
                                        </p:attrNameLst>
                                      </p:cBhvr>
                                      <p:to>
                                        <p:strVal val="visible"/>
                                      </p:to>
                                    </p:set>
                                    <p:animEffect transition="in" filter="dissolve">
                                      <p:cBhvr>
                                        <p:cTn id="65" dur="500"/>
                                        <p:tgtEl>
                                          <p:spTgt spid="253"/>
                                        </p:tgtEl>
                                      </p:cBhvr>
                                    </p:animEffect>
                                  </p:childTnLst>
                                </p:cTn>
                              </p:par>
                              <p:par>
                                <p:cTn id="66" presetID="9" presetClass="entr" presetSubtype="0" fill="hold" nodeType="withEffect">
                                  <p:stCondLst>
                                    <p:cond delay="0"/>
                                  </p:stCondLst>
                                  <p:childTnLst>
                                    <p:set>
                                      <p:cBhvr>
                                        <p:cTn id="67" dur="1" fill="hold">
                                          <p:stCondLst>
                                            <p:cond delay="0"/>
                                          </p:stCondLst>
                                        </p:cTn>
                                        <p:tgtEl>
                                          <p:spTgt spid="252"/>
                                        </p:tgtEl>
                                        <p:attrNameLst>
                                          <p:attrName>style.visibility</p:attrName>
                                        </p:attrNameLst>
                                      </p:cBhvr>
                                      <p:to>
                                        <p:strVal val="visible"/>
                                      </p:to>
                                    </p:set>
                                    <p:animEffect transition="in" filter="dissolve">
                                      <p:cBhvr>
                                        <p:cTn id="68" dur="500"/>
                                        <p:tgtEl>
                                          <p:spTgt spid="252"/>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257"/>
                                        </p:tgtEl>
                                        <p:attrNameLst>
                                          <p:attrName>style.visibility</p:attrName>
                                        </p:attrNameLst>
                                      </p:cBhvr>
                                      <p:to>
                                        <p:strVal val="visible"/>
                                      </p:to>
                                    </p:set>
                                    <p:animEffect transition="in" filter="dissolve">
                                      <p:cBhvr>
                                        <p:cTn id="71" dur="500"/>
                                        <p:tgtEl>
                                          <p:spTgt spid="257"/>
                                        </p:tgtEl>
                                      </p:cBhvr>
                                    </p:animEffect>
                                  </p:childTnLst>
                                </p:cTn>
                              </p:par>
                              <p:par>
                                <p:cTn id="72" presetID="9" presetClass="entr" presetSubtype="0" fill="hold" nodeType="withEffect">
                                  <p:stCondLst>
                                    <p:cond delay="0"/>
                                  </p:stCondLst>
                                  <p:childTnLst>
                                    <p:set>
                                      <p:cBhvr>
                                        <p:cTn id="73" dur="1" fill="hold">
                                          <p:stCondLst>
                                            <p:cond delay="0"/>
                                          </p:stCondLst>
                                        </p:cTn>
                                        <p:tgtEl>
                                          <p:spTgt spid="263"/>
                                        </p:tgtEl>
                                        <p:attrNameLst>
                                          <p:attrName>style.visibility</p:attrName>
                                        </p:attrNameLst>
                                      </p:cBhvr>
                                      <p:to>
                                        <p:strVal val="visible"/>
                                      </p:to>
                                    </p:set>
                                    <p:animEffect transition="in" filter="dissolve">
                                      <p:cBhvr>
                                        <p:cTn id="74" dur="500"/>
                                        <p:tgtEl>
                                          <p:spTgt spid="263"/>
                                        </p:tgtEl>
                                      </p:cBhvr>
                                    </p:animEffect>
                                  </p:childTnLst>
                                </p:cTn>
                              </p:par>
                              <p:par>
                                <p:cTn id="75" presetID="9" presetClass="entr" presetSubtype="0" fill="hold" nodeType="withEffect">
                                  <p:stCondLst>
                                    <p:cond delay="0"/>
                                  </p:stCondLst>
                                  <p:childTnLst>
                                    <p:set>
                                      <p:cBhvr>
                                        <p:cTn id="76" dur="1" fill="hold">
                                          <p:stCondLst>
                                            <p:cond delay="0"/>
                                          </p:stCondLst>
                                        </p:cTn>
                                        <p:tgtEl>
                                          <p:spTgt spid="260"/>
                                        </p:tgtEl>
                                        <p:attrNameLst>
                                          <p:attrName>style.visibility</p:attrName>
                                        </p:attrNameLst>
                                      </p:cBhvr>
                                      <p:to>
                                        <p:strVal val="visible"/>
                                      </p:to>
                                    </p:set>
                                    <p:animEffect transition="in" filter="dissolve">
                                      <p:cBhvr>
                                        <p:cTn id="77" dur="500"/>
                                        <p:tgtEl>
                                          <p:spTgt spid="260"/>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261"/>
                                        </p:tgtEl>
                                        <p:attrNameLst>
                                          <p:attrName>style.visibility</p:attrName>
                                        </p:attrNameLst>
                                      </p:cBhvr>
                                      <p:to>
                                        <p:strVal val="visible"/>
                                      </p:to>
                                    </p:set>
                                    <p:animEffect transition="in" filter="dissolve">
                                      <p:cBhvr>
                                        <p:cTn id="80" dur="500"/>
                                        <p:tgtEl>
                                          <p:spTgt spid="261"/>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120"/>
                                        </p:tgtEl>
                                        <p:attrNameLst>
                                          <p:attrName>style.visibility</p:attrName>
                                        </p:attrNameLst>
                                      </p:cBhvr>
                                      <p:to>
                                        <p:strVal val="visible"/>
                                      </p:to>
                                    </p:set>
                                    <p:animEffect transition="in" filter="dissolve">
                                      <p:cBhvr>
                                        <p:cTn id="83" dur="500"/>
                                        <p:tgtEl>
                                          <p:spTgt spid="120"/>
                                        </p:tgtEl>
                                      </p:cBhvr>
                                    </p:animEffect>
                                  </p:childTnLst>
                                </p:cTn>
                              </p:par>
                              <p:par>
                                <p:cTn id="84" presetID="9" presetClass="entr" presetSubtype="0" fill="hold" nodeType="withEffect">
                                  <p:stCondLst>
                                    <p:cond delay="0"/>
                                  </p:stCondLst>
                                  <p:childTnLst>
                                    <p:set>
                                      <p:cBhvr>
                                        <p:cTn id="85" dur="1" fill="hold">
                                          <p:stCondLst>
                                            <p:cond delay="0"/>
                                          </p:stCondLst>
                                        </p:cTn>
                                        <p:tgtEl>
                                          <p:spTgt spid="114">
                                            <p:txEl>
                                              <p:pRg st="2" end="2"/>
                                            </p:txEl>
                                          </p:spTgt>
                                        </p:tgtEl>
                                        <p:attrNameLst>
                                          <p:attrName>style.visibility</p:attrName>
                                        </p:attrNameLst>
                                      </p:cBhvr>
                                      <p:to>
                                        <p:strVal val="visible"/>
                                      </p:to>
                                    </p:set>
                                    <p:animEffect transition="in" filter="dissolve">
                                      <p:cBhvr>
                                        <p:cTn id="86" dur="500"/>
                                        <p:tgtEl>
                                          <p:spTgt spid="114">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204"/>
                                        </p:tgtEl>
                                        <p:attrNameLst>
                                          <p:attrName>style.visibility</p:attrName>
                                        </p:attrNameLst>
                                      </p:cBhvr>
                                      <p:to>
                                        <p:strVal val="visible"/>
                                      </p:to>
                                    </p:set>
                                    <p:animEffect transition="in" filter="dissolve">
                                      <p:cBhvr>
                                        <p:cTn id="91" dur="500"/>
                                        <p:tgtEl>
                                          <p:spTgt spid="204"/>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205"/>
                                        </p:tgtEl>
                                        <p:attrNameLst>
                                          <p:attrName>style.visibility</p:attrName>
                                        </p:attrNameLst>
                                      </p:cBhvr>
                                      <p:to>
                                        <p:strVal val="visible"/>
                                      </p:to>
                                    </p:set>
                                    <p:animEffect transition="in" filter="dissolve">
                                      <p:cBhvr>
                                        <p:cTn id="94" dur="500"/>
                                        <p:tgtEl>
                                          <p:spTgt spid="205"/>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121"/>
                                        </p:tgtEl>
                                        <p:attrNameLst>
                                          <p:attrName>style.visibility</p:attrName>
                                        </p:attrNameLst>
                                      </p:cBhvr>
                                      <p:to>
                                        <p:strVal val="visible"/>
                                      </p:to>
                                    </p:set>
                                    <p:animEffect transition="in" filter="dissolve">
                                      <p:cBhvr>
                                        <p:cTn id="97" dur="500"/>
                                        <p:tgtEl>
                                          <p:spTgt spid="121"/>
                                        </p:tgtEl>
                                      </p:cBhvr>
                                    </p:animEffect>
                                  </p:childTnLst>
                                </p:cTn>
                              </p:par>
                              <p:par>
                                <p:cTn id="98" presetID="9" presetClass="entr" presetSubtype="0" fill="hold" nodeType="withEffect">
                                  <p:stCondLst>
                                    <p:cond delay="0"/>
                                  </p:stCondLst>
                                  <p:childTnLst>
                                    <p:set>
                                      <p:cBhvr>
                                        <p:cTn id="99" dur="1" fill="hold">
                                          <p:stCondLst>
                                            <p:cond delay="0"/>
                                          </p:stCondLst>
                                        </p:cTn>
                                        <p:tgtEl>
                                          <p:spTgt spid="114">
                                            <p:txEl>
                                              <p:pRg st="3" end="3"/>
                                            </p:txEl>
                                          </p:spTgt>
                                        </p:tgtEl>
                                        <p:attrNameLst>
                                          <p:attrName>style.visibility</p:attrName>
                                        </p:attrNameLst>
                                      </p:cBhvr>
                                      <p:to>
                                        <p:strVal val="visible"/>
                                      </p:to>
                                    </p:set>
                                    <p:animEffect transition="in" filter="dissolve">
                                      <p:cBhvr>
                                        <p:cTn id="100" dur="500"/>
                                        <p:tgtEl>
                                          <p:spTgt spid="114">
                                            <p:txEl>
                                              <p:pRg st="3" end="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nodeType="clickEffect">
                                  <p:stCondLst>
                                    <p:cond delay="0"/>
                                  </p:stCondLst>
                                  <p:childTnLst>
                                    <p:set>
                                      <p:cBhvr>
                                        <p:cTn id="104" dur="1" fill="hold">
                                          <p:stCondLst>
                                            <p:cond delay="0"/>
                                          </p:stCondLst>
                                        </p:cTn>
                                        <p:tgtEl>
                                          <p:spTgt spid="215"/>
                                        </p:tgtEl>
                                        <p:attrNameLst>
                                          <p:attrName>style.visibility</p:attrName>
                                        </p:attrNameLst>
                                      </p:cBhvr>
                                      <p:to>
                                        <p:strVal val="visible"/>
                                      </p:to>
                                    </p:set>
                                    <p:animEffect transition="in" filter="dissolve">
                                      <p:cBhvr>
                                        <p:cTn id="105" dur="500"/>
                                        <p:tgtEl>
                                          <p:spTgt spid="215"/>
                                        </p:tgtEl>
                                      </p:cBhvr>
                                    </p:animEffect>
                                  </p:childTnLst>
                                </p:cTn>
                              </p:par>
                              <p:par>
                                <p:cTn id="106" presetID="9" presetClass="entr" presetSubtype="0" fill="hold" nodeType="withEffect">
                                  <p:stCondLst>
                                    <p:cond delay="0"/>
                                  </p:stCondLst>
                                  <p:childTnLst>
                                    <p:set>
                                      <p:cBhvr>
                                        <p:cTn id="107" dur="1" fill="hold">
                                          <p:stCondLst>
                                            <p:cond delay="0"/>
                                          </p:stCondLst>
                                        </p:cTn>
                                        <p:tgtEl>
                                          <p:spTgt spid="217"/>
                                        </p:tgtEl>
                                        <p:attrNameLst>
                                          <p:attrName>style.visibility</p:attrName>
                                        </p:attrNameLst>
                                      </p:cBhvr>
                                      <p:to>
                                        <p:strVal val="visible"/>
                                      </p:to>
                                    </p:set>
                                    <p:animEffect transition="in" filter="dissolve">
                                      <p:cBhvr>
                                        <p:cTn id="108" dur="500"/>
                                        <p:tgtEl>
                                          <p:spTgt spid="217"/>
                                        </p:tgtEl>
                                      </p:cBhvr>
                                    </p:animEffect>
                                  </p:childTnLst>
                                </p:cTn>
                              </p:par>
                              <p:par>
                                <p:cTn id="109" presetID="9" presetClass="entr" presetSubtype="0" fill="hold" nodeType="withEffect">
                                  <p:stCondLst>
                                    <p:cond delay="0"/>
                                  </p:stCondLst>
                                  <p:childTnLst>
                                    <p:set>
                                      <p:cBhvr>
                                        <p:cTn id="110" dur="1" fill="hold">
                                          <p:stCondLst>
                                            <p:cond delay="0"/>
                                          </p:stCondLst>
                                        </p:cTn>
                                        <p:tgtEl>
                                          <p:spTgt spid="127"/>
                                        </p:tgtEl>
                                        <p:attrNameLst>
                                          <p:attrName>style.visibility</p:attrName>
                                        </p:attrNameLst>
                                      </p:cBhvr>
                                      <p:to>
                                        <p:strVal val="visible"/>
                                      </p:to>
                                    </p:set>
                                    <p:animEffect transition="in" filter="dissolve">
                                      <p:cBhvr>
                                        <p:cTn id="111" dur="500"/>
                                        <p:tgtEl>
                                          <p:spTgt spid="127"/>
                                        </p:tgtEl>
                                      </p:cBhvr>
                                    </p:animEffect>
                                  </p:childTnLst>
                                </p:cTn>
                              </p:par>
                              <p:par>
                                <p:cTn id="112" presetID="9" presetClass="entr" presetSubtype="0" fill="hold" nodeType="withEffect">
                                  <p:stCondLst>
                                    <p:cond delay="0"/>
                                  </p:stCondLst>
                                  <p:childTnLst>
                                    <p:set>
                                      <p:cBhvr>
                                        <p:cTn id="113" dur="1" fill="hold">
                                          <p:stCondLst>
                                            <p:cond delay="0"/>
                                          </p:stCondLst>
                                        </p:cTn>
                                        <p:tgtEl>
                                          <p:spTgt spid="225"/>
                                        </p:tgtEl>
                                        <p:attrNameLst>
                                          <p:attrName>style.visibility</p:attrName>
                                        </p:attrNameLst>
                                      </p:cBhvr>
                                      <p:to>
                                        <p:strVal val="visible"/>
                                      </p:to>
                                    </p:set>
                                    <p:animEffect transition="in" filter="dissolve">
                                      <p:cBhvr>
                                        <p:cTn id="114" dur="500"/>
                                        <p:tgtEl>
                                          <p:spTgt spid="225"/>
                                        </p:tgtEl>
                                      </p:cBhvr>
                                    </p:animEffect>
                                  </p:childTnLst>
                                </p:cTn>
                              </p:par>
                              <p:par>
                                <p:cTn id="115" presetID="9" presetClass="entr" presetSubtype="0" fill="hold" nodeType="withEffect">
                                  <p:stCondLst>
                                    <p:cond delay="0"/>
                                  </p:stCondLst>
                                  <p:childTnLst>
                                    <p:set>
                                      <p:cBhvr>
                                        <p:cTn id="116" dur="1" fill="hold">
                                          <p:stCondLst>
                                            <p:cond delay="0"/>
                                          </p:stCondLst>
                                        </p:cTn>
                                        <p:tgtEl>
                                          <p:spTgt spid="213"/>
                                        </p:tgtEl>
                                        <p:attrNameLst>
                                          <p:attrName>style.visibility</p:attrName>
                                        </p:attrNameLst>
                                      </p:cBhvr>
                                      <p:to>
                                        <p:strVal val="visible"/>
                                      </p:to>
                                    </p:set>
                                    <p:animEffect transition="in" filter="dissolve">
                                      <p:cBhvr>
                                        <p:cTn id="117" dur="500"/>
                                        <p:tgtEl>
                                          <p:spTgt spid="213"/>
                                        </p:tgtEl>
                                      </p:cBhvr>
                                    </p:animEffect>
                                  </p:childTnLst>
                                </p:cTn>
                              </p:par>
                              <p:par>
                                <p:cTn id="118" presetID="9" presetClass="entr" presetSubtype="0" fill="hold" nodeType="withEffect">
                                  <p:stCondLst>
                                    <p:cond delay="0"/>
                                  </p:stCondLst>
                                  <p:childTnLst>
                                    <p:set>
                                      <p:cBhvr>
                                        <p:cTn id="119" dur="1" fill="hold">
                                          <p:stCondLst>
                                            <p:cond delay="0"/>
                                          </p:stCondLst>
                                        </p:cTn>
                                        <p:tgtEl>
                                          <p:spTgt spid="212"/>
                                        </p:tgtEl>
                                        <p:attrNameLst>
                                          <p:attrName>style.visibility</p:attrName>
                                        </p:attrNameLst>
                                      </p:cBhvr>
                                      <p:to>
                                        <p:strVal val="visible"/>
                                      </p:to>
                                    </p:set>
                                    <p:animEffect transition="in" filter="dissolve">
                                      <p:cBhvr>
                                        <p:cTn id="120" dur="500"/>
                                        <p:tgtEl>
                                          <p:spTgt spid="212"/>
                                        </p:tgtEl>
                                      </p:cBhvr>
                                    </p:animEffect>
                                  </p:childTnLst>
                                </p:cTn>
                              </p:par>
                              <p:par>
                                <p:cTn id="121" presetID="9" presetClass="entr" presetSubtype="0" fill="hold" nodeType="withEffect">
                                  <p:stCondLst>
                                    <p:cond delay="0"/>
                                  </p:stCondLst>
                                  <p:childTnLst>
                                    <p:set>
                                      <p:cBhvr>
                                        <p:cTn id="122" dur="1" fill="hold">
                                          <p:stCondLst>
                                            <p:cond delay="0"/>
                                          </p:stCondLst>
                                        </p:cTn>
                                        <p:tgtEl>
                                          <p:spTgt spid="226"/>
                                        </p:tgtEl>
                                        <p:attrNameLst>
                                          <p:attrName>style.visibility</p:attrName>
                                        </p:attrNameLst>
                                      </p:cBhvr>
                                      <p:to>
                                        <p:strVal val="visible"/>
                                      </p:to>
                                    </p:set>
                                    <p:animEffect transition="in" filter="dissolve">
                                      <p:cBhvr>
                                        <p:cTn id="123" dur="500"/>
                                        <p:tgtEl>
                                          <p:spTgt spid="226"/>
                                        </p:tgtEl>
                                      </p:cBhvr>
                                    </p:animEffect>
                                  </p:childTnLst>
                                </p:cTn>
                              </p:par>
                              <p:par>
                                <p:cTn id="124" presetID="9" presetClass="entr" presetSubtype="0" fill="hold" nodeType="withEffect">
                                  <p:stCondLst>
                                    <p:cond delay="0"/>
                                  </p:stCondLst>
                                  <p:childTnLst>
                                    <p:set>
                                      <p:cBhvr>
                                        <p:cTn id="125" dur="1" fill="hold">
                                          <p:stCondLst>
                                            <p:cond delay="0"/>
                                          </p:stCondLst>
                                        </p:cTn>
                                        <p:tgtEl>
                                          <p:spTgt spid="224"/>
                                        </p:tgtEl>
                                        <p:attrNameLst>
                                          <p:attrName>style.visibility</p:attrName>
                                        </p:attrNameLst>
                                      </p:cBhvr>
                                      <p:to>
                                        <p:strVal val="visible"/>
                                      </p:to>
                                    </p:set>
                                    <p:animEffect transition="in" filter="dissolve">
                                      <p:cBhvr>
                                        <p:cTn id="126" dur="500"/>
                                        <p:tgtEl>
                                          <p:spTgt spid="224"/>
                                        </p:tgtEl>
                                      </p:cBhvr>
                                    </p:animEffect>
                                  </p:childTnLst>
                                </p:cTn>
                              </p:par>
                              <p:par>
                                <p:cTn id="127" presetID="9" presetClass="entr" presetSubtype="0" fill="hold" nodeType="withEffect">
                                  <p:stCondLst>
                                    <p:cond delay="0"/>
                                  </p:stCondLst>
                                  <p:childTnLst>
                                    <p:set>
                                      <p:cBhvr>
                                        <p:cTn id="128" dur="1" fill="hold">
                                          <p:stCondLst>
                                            <p:cond delay="0"/>
                                          </p:stCondLst>
                                        </p:cTn>
                                        <p:tgtEl>
                                          <p:spTgt spid="219"/>
                                        </p:tgtEl>
                                        <p:attrNameLst>
                                          <p:attrName>style.visibility</p:attrName>
                                        </p:attrNameLst>
                                      </p:cBhvr>
                                      <p:to>
                                        <p:strVal val="visible"/>
                                      </p:to>
                                    </p:set>
                                    <p:animEffect transition="in" filter="dissolve">
                                      <p:cBhvr>
                                        <p:cTn id="129" dur="500"/>
                                        <p:tgtEl>
                                          <p:spTgt spid="219"/>
                                        </p:tgtEl>
                                      </p:cBhvr>
                                    </p:animEffect>
                                  </p:childTnLst>
                                </p:cTn>
                              </p:par>
                              <p:par>
                                <p:cTn id="130" presetID="9" presetClass="entr" presetSubtype="0" fill="hold" nodeType="withEffect">
                                  <p:stCondLst>
                                    <p:cond delay="0"/>
                                  </p:stCondLst>
                                  <p:childTnLst>
                                    <p:set>
                                      <p:cBhvr>
                                        <p:cTn id="131" dur="1" fill="hold">
                                          <p:stCondLst>
                                            <p:cond delay="0"/>
                                          </p:stCondLst>
                                        </p:cTn>
                                        <p:tgtEl>
                                          <p:spTgt spid="220"/>
                                        </p:tgtEl>
                                        <p:attrNameLst>
                                          <p:attrName>style.visibility</p:attrName>
                                        </p:attrNameLst>
                                      </p:cBhvr>
                                      <p:to>
                                        <p:strVal val="visible"/>
                                      </p:to>
                                    </p:set>
                                    <p:animEffect transition="in" filter="dissolve">
                                      <p:cBhvr>
                                        <p:cTn id="132" dur="500"/>
                                        <p:tgtEl>
                                          <p:spTgt spid="220"/>
                                        </p:tgtEl>
                                      </p:cBhvr>
                                    </p:animEffect>
                                  </p:childTnLst>
                                </p:cTn>
                              </p:par>
                              <p:par>
                                <p:cTn id="133" presetID="9" presetClass="entr" presetSubtype="0" fill="hold" nodeType="withEffect">
                                  <p:stCondLst>
                                    <p:cond delay="0"/>
                                  </p:stCondLst>
                                  <p:childTnLst>
                                    <p:set>
                                      <p:cBhvr>
                                        <p:cTn id="134" dur="1" fill="hold">
                                          <p:stCondLst>
                                            <p:cond delay="0"/>
                                          </p:stCondLst>
                                        </p:cTn>
                                        <p:tgtEl>
                                          <p:spTgt spid="216"/>
                                        </p:tgtEl>
                                        <p:attrNameLst>
                                          <p:attrName>style.visibility</p:attrName>
                                        </p:attrNameLst>
                                      </p:cBhvr>
                                      <p:to>
                                        <p:strVal val="visible"/>
                                      </p:to>
                                    </p:set>
                                    <p:animEffect transition="in" filter="dissolve">
                                      <p:cBhvr>
                                        <p:cTn id="135" dur="500"/>
                                        <p:tgtEl>
                                          <p:spTgt spid="216"/>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221"/>
                                        </p:tgtEl>
                                        <p:attrNameLst>
                                          <p:attrName>style.visibility</p:attrName>
                                        </p:attrNameLst>
                                      </p:cBhvr>
                                      <p:to>
                                        <p:strVal val="visible"/>
                                      </p:to>
                                    </p:set>
                                    <p:animEffect transition="in" filter="dissolve">
                                      <p:cBhvr>
                                        <p:cTn id="138" dur="500"/>
                                        <p:tgtEl>
                                          <p:spTgt spid="221"/>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214"/>
                                        </p:tgtEl>
                                        <p:attrNameLst>
                                          <p:attrName>style.visibility</p:attrName>
                                        </p:attrNameLst>
                                      </p:cBhvr>
                                      <p:to>
                                        <p:strVal val="visible"/>
                                      </p:to>
                                    </p:set>
                                    <p:animEffect transition="in" filter="dissolve">
                                      <p:cBhvr>
                                        <p:cTn id="141" dur="500"/>
                                        <p:tgtEl>
                                          <p:spTgt spid="214"/>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130"/>
                                        </p:tgtEl>
                                        <p:attrNameLst>
                                          <p:attrName>style.visibility</p:attrName>
                                        </p:attrNameLst>
                                      </p:cBhvr>
                                      <p:to>
                                        <p:strVal val="visible"/>
                                      </p:to>
                                    </p:set>
                                    <p:animEffect transition="in" filter="dissolve">
                                      <p:cBhvr>
                                        <p:cTn id="144" dur="500"/>
                                        <p:tgtEl>
                                          <p:spTgt spid="130"/>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126"/>
                                        </p:tgtEl>
                                        <p:attrNameLst>
                                          <p:attrName>style.visibility</p:attrName>
                                        </p:attrNameLst>
                                      </p:cBhvr>
                                      <p:to>
                                        <p:strVal val="visible"/>
                                      </p:to>
                                    </p:set>
                                    <p:animEffect transition="in" filter="dissolve">
                                      <p:cBhvr>
                                        <p:cTn id="147" dur="500"/>
                                        <p:tgtEl>
                                          <p:spTgt spid="126"/>
                                        </p:tgtEl>
                                      </p:cBhvr>
                                    </p:animEffect>
                                  </p:childTnLst>
                                </p:cTn>
                              </p:par>
                              <p:par>
                                <p:cTn id="148" presetID="9" presetClass="entr" presetSubtype="0" fill="hold" nodeType="withEffect">
                                  <p:stCondLst>
                                    <p:cond delay="0"/>
                                  </p:stCondLst>
                                  <p:childTnLst>
                                    <p:set>
                                      <p:cBhvr>
                                        <p:cTn id="149" dur="1" fill="hold">
                                          <p:stCondLst>
                                            <p:cond delay="0"/>
                                          </p:stCondLst>
                                        </p:cTn>
                                        <p:tgtEl>
                                          <p:spTgt spid="114">
                                            <p:txEl>
                                              <p:pRg st="4" end="4"/>
                                            </p:txEl>
                                          </p:spTgt>
                                        </p:tgtEl>
                                        <p:attrNameLst>
                                          <p:attrName>style.visibility</p:attrName>
                                        </p:attrNameLst>
                                      </p:cBhvr>
                                      <p:to>
                                        <p:strVal val="visible"/>
                                      </p:to>
                                    </p:set>
                                    <p:animEffect transition="in" filter="dissolve">
                                      <p:cBhvr>
                                        <p:cTn id="150" dur="500"/>
                                        <p:tgtEl>
                                          <p:spTgt spid="114">
                                            <p:txEl>
                                              <p:pRg st="4" end="4"/>
                                            </p:txEl>
                                          </p:spTgt>
                                        </p:tgtEl>
                                      </p:cBhvr>
                                    </p:animEffect>
                                  </p:childTnLst>
                                </p:cTn>
                              </p:par>
                              <p:par>
                                <p:cTn id="151" presetID="9" presetClass="entr" presetSubtype="0" fill="hold" nodeType="withEffect">
                                  <p:stCondLst>
                                    <p:cond delay="0"/>
                                  </p:stCondLst>
                                  <p:childTnLst>
                                    <p:set>
                                      <p:cBhvr>
                                        <p:cTn id="152" dur="1" fill="hold">
                                          <p:stCondLst>
                                            <p:cond delay="0"/>
                                          </p:stCondLst>
                                        </p:cTn>
                                        <p:tgtEl>
                                          <p:spTgt spid="128"/>
                                        </p:tgtEl>
                                        <p:attrNameLst>
                                          <p:attrName>style.visibility</p:attrName>
                                        </p:attrNameLst>
                                      </p:cBhvr>
                                      <p:to>
                                        <p:strVal val="visible"/>
                                      </p:to>
                                    </p:set>
                                    <p:animEffect transition="in" filter="dissolve">
                                      <p:cBhvr>
                                        <p:cTn id="153" dur="500"/>
                                        <p:tgtEl>
                                          <p:spTgt spid="128"/>
                                        </p:tgtEl>
                                      </p:cBhvr>
                                    </p:animEffect>
                                  </p:childTnLst>
                                </p:cTn>
                              </p:par>
                            </p:childTnLst>
                          </p:cTn>
                        </p:par>
                      </p:childTnLst>
                    </p:cTn>
                  </p:par>
                  <p:par>
                    <p:cTn id="154" fill="hold">
                      <p:stCondLst>
                        <p:cond delay="indefinite"/>
                      </p:stCondLst>
                      <p:childTnLst>
                        <p:par>
                          <p:cTn id="155" fill="hold">
                            <p:stCondLst>
                              <p:cond delay="0"/>
                            </p:stCondLst>
                            <p:childTnLst>
                              <p:par>
                                <p:cTn id="156" presetID="9" presetClass="entr" presetSubtype="0" fill="hold" nodeType="clickEffect">
                                  <p:stCondLst>
                                    <p:cond delay="0"/>
                                  </p:stCondLst>
                                  <p:childTnLst>
                                    <p:set>
                                      <p:cBhvr>
                                        <p:cTn id="157" dur="1" fill="hold">
                                          <p:stCondLst>
                                            <p:cond delay="0"/>
                                          </p:stCondLst>
                                        </p:cTn>
                                        <p:tgtEl>
                                          <p:spTgt spid="239"/>
                                        </p:tgtEl>
                                        <p:attrNameLst>
                                          <p:attrName>style.visibility</p:attrName>
                                        </p:attrNameLst>
                                      </p:cBhvr>
                                      <p:to>
                                        <p:strVal val="visible"/>
                                      </p:to>
                                    </p:set>
                                    <p:animEffect transition="in" filter="dissolve">
                                      <p:cBhvr>
                                        <p:cTn id="158" dur="500"/>
                                        <p:tgtEl>
                                          <p:spTgt spid="239"/>
                                        </p:tgtEl>
                                      </p:cBhvr>
                                    </p:animEffect>
                                  </p:childTnLst>
                                </p:cTn>
                              </p:par>
                              <p:par>
                                <p:cTn id="159" presetID="9" presetClass="entr" presetSubtype="0" fill="hold" grpId="0" nodeType="withEffect">
                                  <p:stCondLst>
                                    <p:cond delay="0"/>
                                  </p:stCondLst>
                                  <p:childTnLst>
                                    <p:set>
                                      <p:cBhvr>
                                        <p:cTn id="160" dur="1" fill="hold">
                                          <p:stCondLst>
                                            <p:cond delay="0"/>
                                          </p:stCondLst>
                                        </p:cTn>
                                        <p:tgtEl>
                                          <p:spTgt spid="241"/>
                                        </p:tgtEl>
                                        <p:attrNameLst>
                                          <p:attrName>style.visibility</p:attrName>
                                        </p:attrNameLst>
                                      </p:cBhvr>
                                      <p:to>
                                        <p:strVal val="visible"/>
                                      </p:to>
                                    </p:set>
                                    <p:animEffect transition="in" filter="dissolve">
                                      <p:cBhvr>
                                        <p:cTn id="161" dur="5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p:bldP spid="119" grpId="0"/>
      <p:bldP spid="120" grpId="0"/>
      <p:bldP spid="121" grpId="0"/>
      <p:bldP spid="126" grpId="0"/>
      <p:bldP spid="130" grpId="0"/>
      <p:bldP spid="205" grpId="0"/>
      <p:bldP spid="206" grpId="0"/>
      <p:bldP spid="207" grpId="0"/>
      <p:bldP spid="211" grpId="0"/>
      <p:bldP spid="214" grpId="0"/>
      <p:bldP spid="218" grpId="0"/>
      <p:bldP spid="221" grpId="0"/>
      <p:bldP spid="241" grpId="0"/>
      <p:bldP spid="246" grpId="0"/>
      <p:bldP spid="257" grpId="0"/>
      <p:bldP spid="261"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 name="Title 1">
            <a:extLst>
              <a:ext uri="{FF2B5EF4-FFF2-40B4-BE49-F238E27FC236}">
                <a16:creationId xmlns:a16="http://schemas.microsoft.com/office/drawing/2014/main" id="{7D55C7D5-A557-F64F-818D-1469F366AA92}"/>
              </a:ext>
            </a:extLst>
          </p:cNvPr>
          <p:cNvSpPr>
            <a:spLocks noGrp="1"/>
          </p:cNvSpPr>
          <p:nvPr>
            <p:ph type="title"/>
          </p:nvPr>
        </p:nvSpPr>
        <p:spPr>
          <a:xfrm>
            <a:off x="457409" y="-4345"/>
            <a:ext cx="11555681" cy="1113508"/>
          </a:xfrm>
        </p:spPr>
        <p:txBody>
          <a:bodyPr>
            <a:normAutofit/>
          </a:bodyPr>
          <a:lstStyle/>
          <a:p>
            <a:r>
              <a:rPr lang="en-US" altLang="zh-CN" sz="3600"/>
              <a:t>Slow</a:t>
            </a:r>
            <a:r>
              <a:rPr lang="zh-CN" altLang="en-US" sz="3600"/>
              <a:t> </a:t>
            </a:r>
            <a:r>
              <a:rPr lang="en-US" altLang="zh-CN" sz="3600"/>
              <a:t>path</a:t>
            </a:r>
            <a:endParaRPr lang="en-US" sz="3600"/>
          </a:p>
        </p:txBody>
      </p:sp>
      <p:sp>
        <p:nvSpPr>
          <p:cNvPr id="127" name="Content Placeholder 2">
            <a:extLst>
              <a:ext uri="{FF2B5EF4-FFF2-40B4-BE49-F238E27FC236}">
                <a16:creationId xmlns:a16="http://schemas.microsoft.com/office/drawing/2014/main" id="{E0717A21-8D95-CE4C-A8E8-FFD7DA8A54D3}"/>
              </a:ext>
            </a:extLst>
          </p:cNvPr>
          <p:cNvSpPr txBox="1">
            <a:spLocks/>
          </p:cNvSpPr>
          <p:nvPr/>
        </p:nvSpPr>
        <p:spPr>
          <a:xfrm>
            <a:off x="416691" y="742834"/>
            <a:ext cx="3322068" cy="565069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a:t>DOM-S</a:t>
            </a:r>
            <a:r>
              <a:rPr lang="zh-CN" altLang="en-US" sz="1800"/>
              <a:t> </a:t>
            </a:r>
            <a:r>
              <a:rPr lang="en-US" altLang="zh-CN" sz="1800"/>
              <a:t>tags</a:t>
            </a:r>
            <a:r>
              <a:rPr lang="zh-CN" altLang="en-US" sz="1800"/>
              <a:t> </a:t>
            </a:r>
            <a:r>
              <a:rPr lang="en-US" altLang="zh-CN" sz="1800"/>
              <a:t>the</a:t>
            </a:r>
            <a:r>
              <a:rPr lang="zh-CN" altLang="en-US" sz="1800"/>
              <a:t> </a:t>
            </a:r>
            <a:r>
              <a:rPr lang="en-US" altLang="zh-CN" sz="1800"/>
              <a:t>deadline</a:t>
            </a:r>
            <a:r>
              <a:rPr lang="zh-CN" altLang="en-US" sz="1800"/>
              <a:t> </a:t>
            </a:r>
            <a:r>
              <a:rPr lang="en-US" altLang="zh-CN" sz="1800"/>
              <a:t>to</a:t>
            </a:r>
            <a:r>
              <a:rPr lang="zh-CN" altLang="en-US" sz="1800"/>
              <a:t> </a:t>
            </a:r>
            <a:r>
              <a:rPr lang="en-US" altLang="zh-CN" sz="1800"/>
              <a:t>the</a:t>
            </a:r>
            <a:r>
              <a:rPr lang="zh-CN" altLang="en-US" sz="1800"/>
              <a:t> </a:t>
            </a:r>
            <a:r>
              <a:rPr lang="en-US" altLang="zh-CN" sz="1800"/>
              <a:t>request</a:t>
            </a:r>
            <a:r>
              <a:rPr lang="zh-CN" altLang="en-US" sz="1800"/>
              <a:t> </a:t>
            </a:r>
            <a:endParaRPr lang="en-US" altLang="zh-CN" sz="1800"/>
          </a:p>
          <a:p>
            <a:pPr marL="0" indent="0">
              <a:buNone/>
            </a:pPr>
            <a:r>
              <a:rPr lang="en-US" altLang="zh-CN" sz="1800"/>
              <a:t>DOM-S</a:t>
            </a:r>
            <a:r>
              <a:rPr lang="zh-CN" altLang="en-US" sz="1800"/>
              <a:t> </a:t>
            </a:r>
            <a:r>
              <a:rPr lang="en-US" altLang="zh-CN" sz="1800"/>
              <a:t>multicasts</a:t>
            </a:r>
            <a:r>
              <a:rPr lang="zh-CN" altLang="en-US" sz="1800"/>
              <a:t> </a:t>
            </a:r>
            <a:r>
              <a:rPr lang="en-US" altLang="zh-CN" sz="1800"/>
              <a:t>the</a:t>
            </a:r>
            <a:r>
              <a:rPr lang="zh-CN" altLang="en-US" sz="1800"/>
              <a:t> </a:t>
            </a:r>
            <a:r>
              <a:rPr lang="en-US" altLang="zh-CN" sz="1800"/>
              <a:t>request</a:t>
            </a:r>
            <a:r>
              <a:rPr lang="zh-CN" altLang="en-US" sz="1800"/>
              <a:t> </a:t>
            </a:r>
            <a:r>
              <a:rPr lang="en-US" altLang="zh-CN" sz="1800"/>
              <a:t>to</a:t>
            </a:r>
            <a:r>
              <a:rPr lang="zh-CN" altLang="en-US" sz="1800"/>
              <a:t> </a:t>
            </a:r>
            <a:r>
              <a:rPr lang="en-US" altLang="zh-CN" sz="1800"/>
              <a:t>all</a:t>
            </a:r>
            <a:r>
              <a:rPr lang="zh-CN" altLang="en-US" sz="1800"/>
              <a:t> </a:t>
            </a:r>
            <a:r>
              <a:rPr lang="en-US" altLang="zh-CN" sz="1800"/>
              <a:t>replicas,</a:t>
            </a:r>
            <a:r>
              <a:rPr lang="zh-CN" altLang="en-US" sz="1800"/>
              <a:t> </a:t>
            </a:r>
            <a:r>
              <a:rPr lang="en-US" altLang="zh-CN" sz="1800"/>
              <a:t>and</a:t>
            </a:r>
            <a:r>
              <a:rPr lang="zh-CN" altLang="en-US" sz="1800"/>
              <a:t> </a:t>
            </a:r>
            <a:r>
              <a:rPr lang="en-US" altLang="zh-CN" sz="1800"/>
              <a:t>it</a:t>
            </a:r>
            <a:r>
              <a:rPr lang="zh-CN" altLang="en-US" sz="1800"/>
              <a:t> </a:t>
            </a:r>
            <a:r>
              <a:rPr lang="en-US" altLang="zh-CN" sz="1800"/>
              <a:t>is</a:t>
            </a:r>
            <a:r>
              <a:rPr lang="zh-CN" altLang="en-US" sz="1800"/>
              <a:t> </a:t>
            </a:r>
            <a:r>
              <a:rPr lang="en-US" altLang="zh-CN" sz="1800"/>
              <a:t>accepted</a:t>
            </a:r>
            <a:r>
              <a:rPr lang="zh-CN" altLang="en-US" sz="1800"/>
              <a:t> </a:t>
            </a:r>
            <a:r>
              <a:rPr lang="en-US" altLang="zh-CN" sz="1800"/>
              <a:t>by</a:t>
            </a:r>
            <a:r>
              <a:rPr lang="zh-CN" altLang="en-US" sz="1800"/>
              <a:t> </a:t>
            </a:r>
            <a:r>
              <a:rPr lang="en-US" altLang="zh-CN" sz="1800"/>
              <a:t>the</a:t>
            </a:r>
            <a:r>
              <a:rPr lang="zh-CN" altLang="en-US" sz="1800"/>
              <a:t> </a:t>
            </a:r>
            <a:r>
              <a:rPr lang="en-US" altLang="zh-CN" sz="1800"/>
              <a:t>Late</a:t>
            </a:r>
            <a:r>
              <a:rPr lang="zh-CN" altLang="en-US" sz="1800"/>
              <a:t> </a:t>
            </a:r>
            <a:r>
              <a:rPr lang="en-US" altLang="zh-CN" sz="1800"/>
              <a:t>Buffer</a:t>
            </a:r>
          </a:p>
          <a:p>
            <a:pPr marL="0" indent="0">
              <a:buNone/>
            </a:pPr>
            <a:r>
              <a:rPr lang="en-US" altLang="zh-CN" sz="1800"/>
              <a:t>Leader</a:t>
            </a:r>
            <a:r>
              <a:rPr lang="zh-CN" altLang="en-US" sz="1800"/>
              <a:t> </a:t>
            </a:r>
            <a:r>
              <a:rPr lang="en-US" altLang="zh-CN" sz="1800"/>
              <a:t>modifies</a:t>
            </a:r>
            <a:r>
              <a:rPr lang="zh-CN" altLang="en-US" sz="1800"/>
              <a:t> </a:t>
            </a:r>
            <a:r>
              <a:rPr lang="en-US" altLang="zh-CN" sz="1800"/>
              <a:t>the</a:t>
            </a:r>
            <a:r>
              <a:rPr lang="zh-CN" altLang="en-US" sz="1800"/>
              <a:t> </a:t>
            </a:r>
            <a:r>
              <a:rPr lang="en-US" altLang="zh-CN" sz="1800"/>
              <a:t>request</a:t>
            </a:r>
            <a:r>
              <a:rPr lang="zh-CN" altLang="en-US" sz="1800"/>
              <a:t> </a:t>
            </a:r>
            <a:r>
              <a:rPr lang="en-US" altLang="zh-CN" sz="1800"/>
              <a:t>deadline</a:t>
            </a:r>
            <a:r>
              <a:rPr lang="zh-CN" altLang="en-US" sz="1800"/>
              <a:t> </a:t>
            </a:r>
            <a:r>
              <a:rPr lang="en-US" altLang="zh-CN" sz="1800"/>
              <a:t>to</a:t>
            </a:r>
            <a:r>
              <a:rPr lang="zh-CN" altLang="en-US" sz="1800"/>
              <a:t> </a:t>
            </a:r>
            <a:r>
              <a:rPr lang="en-US" altLang="zh-CN" sz="1800"/>
              <a:t>make</a:t>
            </a:r>
            <a:r>
              <a:rPr lang="zh-CN" altLang="en-US" sz="1800"/>
              <a:t> </a:t>
            </a:r>
            <a:r>
              <a:rPr lang="en-US" altLang="zh-CN" sz="1800"/>
              <a:t>it</a:t>
            </a:r>
            <a:r>
              <a:rPr lang="zh-CN" altLang="en-US" sz="1800"/>
              <a:t> </a:t>
            </a:r>
            <a:r>
              <a:rPr lang="en-US" altLang="zh-CN" sz="1800"/>
              <a:t>eligible</a:t>
            </a:r>
            <a:r>
              <a:rPr lang="zh-CN" altLang="en-US" sz="1800"/>
              <a:t> </a:t>
            </a:r>
            <a:r>
              <a:rPr lang="en-US" altLang="zh-CN" sz="1800"/>
              <a:t>to</a:t>
            </a:r>
            <a:r>
              <a:rPr lang="zh-CN" altLang="en-US" sz="1800"/>
              <a:t> </a:t>
            </a:r>
            <a:r>
              <a:rPr lang="en-US" altLang="zh-CN" sz="1800"/>
              <a:t>enter</a:t>
            </a:r>
            <a:r>
              <a:rPr lang="zh-CN" altLang="en-US" sz="1800"/>
              <a:t> </a:t>
            </a:r>
            <a:r>
              <a:rPr lang="en-US" altLang="zh-CN" sz="1800"/>
              <a:t>the</a:t>
            </a:r>
            <a:r>
              <a:rPr lang="zh-CN" altLang="en-US" sz="1800"/>
              <a:t> </a:t>
            </a:r>
            <a:r>
              <a:rPr lang="en-US" altLang="zh-CN" sz="1800"/>
              <a:t>Early</a:t>
            </a:r>
            <a:r>
              <a:rPr lang="zh-CN" altLang="en-US" sz="1800"/>
              <a:t> </a:t>
            </a:r>
            <a:r>
              <a:rPr lang="en-US" altLang="zh-CN" sz="1800"/>
              <a:t>Buffer</a:t>
            </a:r>
          </a:p>
          <a:p>
            <a:pPr marL="0" indent="0">
              <a:buNone/>
            </a:pPr>
            <a:r>
              <a:rPr lang="en-US" altLang="zh-CN" sz="1800"/>
              <a:t>DOM-R</a:t>
            </a:r>
            <a:r>
              <a:rPr lang="zh-CN" altLang="en-US" sz="1800"/>
              <a:t> </a:t>
            </a:r>
            <a:r>
              <a:rPr lang="en-US" altLang="zh-CN" sz="1800"/>
              <a:t>releases</a:t>
            </a:r>
            <a:r>
              <a:rPr lang="zh-CN" altLang="en-US" sz="1800"/>
              <a:t> </a:t>
            </a:r>
            <a:r>
              <a:rPr lang="en-US" altLang="zh-CN" sz="1800"/>
              <a:t>the</a:t>
            </a:r>
            <a:r>
              <a:rPr lang="zh-CN" altLang="en-US" sz="1800"/>
              <a:t> </a:t>
            </a:r>
            <a:r>
              <a:rPr lang="en-US" altLang="zh-CN" sz="1800"/>
              <a:t>request</a:t>
            </a:r>
            <a:r>
              <a:rPr lang="zh-CN" altLang="en-US" sz="1800"/>
              <a:t> </a:t>
            </a:r>
            <a:r>
              <a:rPr lang="en-US" altLang="zh-CN" sz="1800"/>
              <a:t>from</a:t>
            </a:r>
            <a:r>
              <a:rPr lang="zh-CN" altLang="en-US" sz="1800"/>
              <a:t> </a:t>
            </a:r>
            <a:r>
              <a:rPr lang="en-US" altLang="zh-CN" sz="1800"/>
              <a:t>the</a:t>
            </a:r>
            <a:r>
              <a:rPr lang="zh-CN" altLang="en-US" sz="1800"/>
              <a:t> </a:t>
            </a:r>
            <a:r>
              <a:rPr lang="en-US" altLang="zh-CN" sz="1800"/>
              <a:t>leader’s</a:t>
            </a:r>
            <a:r>
              <a:rPr lang="zh-CN" altLang="en-US" sz="1800"/>
              <a:t> </a:t>
            </a:r>
            <a:r>
              <a:rPr lang="en-US" altLang="zh-CN" sz="1800"/>
              <a:t>Early</a:t>
            </a:r>
            <a:r>
              <a:rPr lang="zh-CN" altLang="en-US" sz="1800"/>
              <a:t> </a:t>
            </a:r>
            <a:r>
              <a:rPr lang="en-US" altLang="zh-CN" sz="1800"/>
              <a:t>Buffer</a:t>
            </a:r>
          </a:p>
          <a:p>
            <a:pPr marL="0" indent="0">
              <a:buNone/>
            </a:pPr>
            <a:r>
              <a:rPr lang="en-US" altLang="zh-CN" sz="1800"/>
              <a:t>Leader</a:t>
            </a:r>
            <a:r>
              <a:rPr lang="zh-CN" altLang="en-US" sz="1800"/>
              <a:t> </a:t>
            </a:r>
            <a:r>
              <a:rPr lang="en-US" altLang="zh-CN" sz="1800"/>
              <a:t>executes</a:t>
            </a:r>
            <a:r>
              <a:rPr lang="zh-CN" altLang="en-US" sz="1800"/>
              <a:t> </a:t>
            </a:r>
            <a:r>
              <a:rPr lang="en-US" altLang="zh-CN" sz="1800"/>
              <a:t>the</a:t>
            </a:r>
            <a:r>
              <a:rPr lang="zh-CN" altLang="en-US" sz="1800"/>
              <a:t> </a:t>
            </a:r>
            <a:r>
              <a:rPr lang="en-US" altLang="zh-CN" sz="1800"/>
              <a:t>request</a:t>
            </a:r>
          </a:p>
          <a:p>
            <a:pPr marL="0" indent="0">
              <a:buNone/>
            </a:pPr>
            <a:r>
              <a:rPr lang="en-US" altLang="zh-CN" sz="1800"/>
              <a:t>Leader</a:t>
            </a:r>
            <a:r>
              <a:rPr lang="zh-CN" altLang="en-US" sz="1800"/>
              <a:t> </a:t>
            </a:r>
            <a:r>
              <a:rPr lang="en-US" altLang="zh-CN" sz="1800"/>
              <a:t>replies</a:t>
            </a:r>
            <a:r>
              <a:rPr lang="zh-CN" altLang="en-US" sz="1800"/>
              <a:t> </a:t>
            </a:r>
            <a:r>
              <a:rPr lang="en-US" altLang="zh-CN" sz="1800"/>
              <a:t>to</a:t>
            </a:r>
            <a:r>
              <a:rPr lang="zh-CN" altLang="en-US" sz="1800"/>
              <a:t> </a:t>
            </a:r>
            <a:r>
              <a:rPr lang="en-US" altLang="zh-CN" sz="1800"/>
              <a:t>the</a:t>
            </a:r>
            <a:r>
              <a:rPr lang="zh-CN" altLang="en-US" sz="1800"/>
              <a:t> </a:t>
            </a:r>
            <a:r>
              <a:rPr lang="en-US" altLang="zh-CN" sz="1800"/>
              <a:t>client</a:t>
            </a:r>
          </a:p>
          <a:p>
            <a:pPr marL="0" indent="0">
              <a:buNone/>
            </a:pPr>
            <a:r>
              <a:rPr lang="en-US" altLang="zh-CN" sz="1800"/>
              <a:t>Leader</a:t>
            </a:r>
            <a:r>
              <a:rPr lang="zh-CN" altLang="en-US" sz="1800"/>
              <a:t> </a:t>
            </a:r>
            <a:r>
              <a:rPr lang="en-US" altLang="zh-CN" sz="1800"/>
              <a:t>broadcasts</a:t>
            </a:r>
            <a:r>
              <a:rPr lang="zh-CN" altLang="en-US" sz="1800"/>
              <a:t> </a:t>
            </a:r>
            <a:r>
              <a:rPr lang="en-US" altLang="zh-CN" sz="1800"/>
              <a:t>its</a:t>
            </a:r>
            <a:r>
              <a:rPr lang="zh-CN" altLang="en-US" sz="1800"/>
              <a:t> </a:t>
            </a:r>
            <a:r>
              <a:rPr lang="en-US" altLang="zh-CN" sz="1800"/>
              <a:t>log</a:t>
            </a:r>
            <a:r>
              <a:rPr lang="zh-CN" altLang="en-US" sz="1800"/>
              <a:t> </a:t>
            </a:r>
            <a:r>
              <a:rPr lang="en-US" altLang="zh-CN" sz="1800"/>
              <a:t>indices</a:t>
            </a:r>
            <a:r>
              <a:rPr lang="zh-CN" altLang="en-US" sz="1800"/>
              <a:t> </a:t>
            </a:r>
            <a:r>
              <a:rPr lang="en-US" altLang="zh-CN" sz="1800"/>
              <a:t>to</a:t>
            </a:r>
            <a:r>
              <a:rPr lang="zh-CN" altLang="en-US" sz="1800"/>
              <a:t> </a:t>
            </a:r>
            <a:r>
              <a:rPr lang="en-US" altLang="zh-CN" sz="1800"/>
              <a:t>the</a:t>
            </a:r>
            <a:r>
              <a:rPr lang="zh-CN" altLang="en-US" sz="1800"/>
              <a:t> </a:t>
            </a:r>
            <a:r>
              <a:rPr lang="en-US" altLang="zh-CN" sz="1800"/>
              <a:t>followers</a:t>
            </a:r>
          </a:p>
          <a:p>
            <a:pPr marL="0" indent="0">
              <a:buNone/>
            </a:pPr>
            <a:r>
              <a:rPr lang="en-US" altLang="zh-CN" sz="1800"/>
              <a:t>Followers</a:t>
            </a:r>
            <a:r>
              <a:rPr lang="zh-CN" altLang="en-US" sz="1800"/>
              <a:t> </a:t>
            </a:r>
            <a:r>
              <a:rPr lang="en-US" altLang="zh-CN" sz="1800"/>
              <a:t>modify</a:t>
            </a:r>
            <a:r>
              <a:rPr lang="zh-CN" altLang="en-US" sz="1800"/>
              <a:t> </a:t>
            </a:r>
            <a:r>
              <a:rPr lang="en-US" altLang="zh-CN" sz="1800"/>
              <a:t>their</a:t>
            </a:r>
            <a:r>
              <a:rPr lang="zh-CN" altLang="en-US" sz="1800"/>
              <a:t> </a:t>
            </a:r>
            <a:r>
              <a:rPr lang="en-US" altLang="zh-CN" sz="1800"/>
              <a:t>logs</a:t>
            </a:r>
            <a:r>
              <a:rPr lang="zh-CN" altLang="en-US" sz="1800"/>
              <a:t> </a:t>
            </a:r>
            <a:r>
              <a:rPr lang="en-US" altLang="zh-CN" sz="1800"/>
              <a:t>to</a:t>
            </a:r>
            <a:r>
              <a:rPr lang="zh-CN" altLang="en-US" sz="1800"/>
              <a:t> </a:t>
            </a:r>
            <a:r>
              <a:rPr lang="en-US" altLang="zh-CN" sz="1800"/>
              <a:t>keep</a:t>
            </a:r>
            <a:r>
              <a:rPr lang="zh-CN" altLang="en-US" sz="1800"/>
              <a:t> </a:t>
            </a:r>
            <a:r>
              <a:rPr lang="en-US" altLang="zh-CN" sz="1800"/>
              <a:t>consistent</a:t>
            </a:r>
            <a:r>
              <a:rPr lang="zh-CN" altLang="en-US" sz="1800"/>
              <a:t> </a:t>
            </a:r>
            <a:r>
              <a:rPr lang="en-US" altLang="zh-CN" sz="1800"/>
              <a:t>with</a:t>
            </a:r>
            <a:r>
              <a:rPr lang="zh-CN" altLang="en-US" sz="1800"/>
              <a:t> </a:t>
            </a:r>
            <a:r>
              <a:rPr lang="en-US" altLang="zh-CN" sz="1800"/>
              <a:t>the</a:t>
            </a:r>
            <a:r>
              <a:rPr lang="zh-CN" altLang="en-US" sz="1800"/>
              <a:t> </a:t>
            </a:r>
            <a:r>
              <a:rPr lang="en-US" altLang="zh-CN" sz="1800"/>
              <a:t>leader</a:t>
            </a:r>
          </a:p>
          <a:p>
            <a:pPr marL="0" indent="0">
              <a:buNone/>
            </a:pPr>
            <a:r>
              <a:rPr lang="en-US" altLang="zh-CN" sz="1800"/>
              <a:t>Followers</a:t>
            </a:r>
            <a:r>
              <a:rPr lang="zh-CN" altLang="en-US" sz="1800"/>
              <a:t> </a:t>
            </a:r>
            <a:r>
              <a:rPr lang="en-US" altLang="zh-CN" sz="1800"/>
              <a:t>fetch</a:t>
            </a:r>
            <a:r>
              <a:rPr lang="zh-CN" altLang="en-US" sz="1800"/>
              <a:t> </a:t>
            </a:r>
            <a:r>
              <a:rPr lang="en-US" altLang="zh-CN" sz="1800"/>
              <a:t>missing</a:t>
            </a:r>
            <a:r>
              <a:rPr lang="zh-CN" altLang="en-US" sz="1800"/>
              <a:t> </a:t>
            </a:r>
            <a:r>
              <a:rPr lang="en-US" altLang="zh-CN" sz="1800"/>
              <a:t>logs</a:t>
            </a:r>
            <a:r>
              <a:rPr lang="zh-CN" altLang="en-US" sz="1800"/>
              <a:t> </a:t>
            </a:r>
            <a:r>
              <a:rPr lang="en-US" altLang="zh-CN" sz="1800"/>
              <a:t>from</a:t>
            </a:r>
            <a:r>
              <a:rPr lang="zh-CN" altLang="en-US" sz="1800"/>
              <a:t> </a:t>
            </a:r>
            <a:r>
              <a:rPr lang="en-US" altLang="zh-CN" sz="1800"/>
              <a:t>their</a:t>
            </a:r>
            <a:r>
              <a:rPr lang="zh-CN" altLang="en-US" sz="1800"/>
              <a:t> </a:t>
            </a:r>
            <a:r>
              <a:rPr lang="en-US" altLang="zh-CN" sz="1800"/>
              <a:t>Late</a:t>
            </a:r>
            <a:r>
              <a:rPr lang="zh-CN" altLang="en-US" sz="1800"/>
              <a:t> </a:t>
            </a:r>
            <a:r>
              <a:rPr lang="en-US" altLang="zh-CN" sz="1800"/>
              <a:t>Buffers</a:t>
            </a:r>
          </a:p>
          <a:p>
            <a:pPr marL="0" indent="0">
              <a:buNone/>
            </a:pPr>
            <a:r>
              <a:rPr lang="en-US" altLang="zh-CN" sz="1800"/>
              <a:t>Followers</a:t>
            </a:r>
            <a:r>
              <a:rPr lang="zh-CN" altLang="en-US" sz="1800"/>
              <a:t> </a:t>
            </a:r>
            <a:r>
              <a:rPr lang="en-US" altLang="zh-CN" sz="1800"/>
              <a:t>reply</a:t>
            </a:r>
            <a:r>
              <a:rPr lang="zh-CN" altLang="en-US" sz="1800"/>
              <a:t> </a:t>
            </a:r>
            <a:r>
              <a:rPr lang="en-US" altLang="zh-CN" sz="1800"/>
              <a:t>to</a:t>
            </a:r>
            <a:r>
              <a:rPr lang="zh-CN" altLang="en-US" sz="1800"/>
              <a:t> </a:t>
            </a:r>
            <a:r>
              <a:rPr lang="en-US" altLang="zh-CN" sz="1800"/>
              <a:t>proxy</a:t>
            </a:r>
            <a:r>
              <a:rPr lang="zh-CN" altLang="en-US" sz="1800"/>
              <a:t> </a:t>
            </a:r>
            <a:r>
              <a:rPr lang="en-US" altLang="zh-CN" sz="1800"/>
              <a:t>for</a:t>
            </a:r>
            <a:r>
              <a:rPr lang="zh-CN" altLang="en-US" sz="1800"/>
              <a:t> </a:t>
            </a:r>
            <a:r>
              <a:rPr lang="en-US" altLang="zh-CN" sz="1800"/>
              <a:t>quorum</a:t>
            </a:r>
            <a:r>
              <a:rPr lang="zh-CN" altLang="en-US" sz="1800"/>
              <a:t> </a:t>
            </a:r>
            <a:r>
              <a:rPr lang="en-US" altLang="zh-CN" sz="1800"/>
              <a:t>check</a:t>
            </a:r>
          </a:p>
          <a:p>
            <a:pPr marL="0" indent="0">
              <a:buNone/>
            </a:pPr>
            <a:endParaRPr lang="en-US" altLang="zh-CN" sz="1800"/>
          </a:p>
          <a:p>
            <a:pPr marL="0" indent="0">
              <a:buNone/>
            </a:pPr>
            <a:endParaRPr lang="en-US" altLang="zh-CN" sz="1800"/>
          </a:p>
          <a:p>
            <a:pPr marL="0" indent="0">
              <a:buNone/>
            </a:pPr>
            <a:endParaRPr lang="en-US" sz="1800"/>
          </a:p>
          <a:p>
            <a:pPr marL="0" indent="0">
              <a:buNone/>
            </a:pPr>
            <a:endParaRPr lang="en-US" altLang="zh-CN" sz="1800"/>
          </a:p>
          <a:p>
            <a:endParaRPr lang="en-US" altLang="zh-CN" sz="1800"/>
          </a:p>
          <a:p>
            <a:endParaRPr lang="en-US" altLang="zh-CN" sz="1800"/>
          </a:p>
          <a:p>
            <a:endParaRPr lang="en-US" altLang="zh-CN" sz="1800"/>
          </a:p>
        </p:txBody>
      </p:sp>
      <p:sp>
        <p:nvSpPr>
          <p:cNvPr id="131" name="TextBox 130">
            <a:extLst>
              <a:ext uri="{FF2B5EF4-FFF2-40B4-BE49-F238E27FC236}">
                <a16:creationId xmlns:a16="http://schemas.microsoft.com/office/drawing/2014/main" id="{BA30DB5B-49AC-B14E-8848-43C4DE4653C3}"/>
              </a:ext>
            </a:extLst>
          </p:cNvPr>
          <p:cNvSpPr txBox="1"/>
          <p:nvPr/>
        </p:nvSpPr>
        <p:spPr>
          <a:xfrm>
            <a:off x="91612" y="730026"/>
            <a:ext cx="389850" cy="338554"/>
          </a:xfrm>
          <a:prstGeom prst="rect">
            <a:avLst/>
          </a:prstGeom>
          <a:noFill/>
        </p:spPr>
        <p:txBody>
          <a:bodyPr wrap="none" rtlCol="0">
            <a:spAutoFit/>
          </a:bodyPr>
          <a:lstStyle/>
          <a:p>
            <a:r>
              <a:rPr lang="en-US" altLang="zh-CN" sz="1600" b="1"/>
              <a:t>①</a:t>
            </a:r>
            <a:endParaRPr lang="en-US" sz="1600" b="1"/>
          </a:p>
        </p:txBody>
      </p:sp>
      <p:sp>
        <p:nvSpPr>
          <p:cNvPr id="137" name="TextBox 136">
            <a:extLst>
              <a:ext uri="{FF2B5EF4-FFF2-40B4-BE49-F238E27FC236}">
                <a16:creationId xmlns:a16="http://schemas.microsoft.com/office/drawing/2014/main" id="{85C46E18-42FF-914D-8B8F-08C9F531B351}"/>
              </a:ext>
            </a:extLst>
          </p:cNvPr>
          <p:cNvSpPr txBox="1"/>
          <p:nvPr/>
        </p:nvSpPr>
        <p:spPr>
          <a:xfrm>
            <a:off x="91612" y="1325376"/>
            <a:ext cx="389850" cy="338554"/>
          </a:xfrm>
          <a:prstGeom prst="rect">
            <a:avLst/>
          </a:prstGeom>
          <a:noFill/>
        </p:spPr>
        <p:txBody>
          <a:bodyPr wrap="none" rtlCol="0">
            <a:spAutoFit/>
          </a:bodyPr>
          <a:lstStyle/>
          <a:p>
            <a:r>
              <a:rPr lang="en-US" altLang="zh-CN" sz="1600" b="1"/>
              <a:t>②</a:t>
            </a:r>
            <a:endParaRPr lang="en-US" sz="1600" b="1"/>
          </a:p>
        </p:txBody>
      </p:sp>
      <p:sp>
        <p:nvSpPr>
          <p:cNvPr id="138" name="TextBox 137">
            <a:extLst>
              <a:ext uri="{FF2B5EF4-FFF2-40B4-BE49-F238E27FC236}">
                <a16:creationId xmlns:a16="http://schemas.microsoft.com/office/drawing/2014/main" id="{09156DE2-B142-6A48-9BE8-BBB406D73050}"/>
              </a:ext>
            </a:extLst>
          </p:cNvPr>
          <p:cNvSpPr txBox="1"/>
          <p:nvPr/>
        </p:nvSpPr>
        <p:spPr>
          <a:xfrm>
            <a:off x="110248" y="2233483"/>
            <a:ext cx="273015" cy="338554"/>
          </a:xfrm>
          <a:prstGeom prst="rect">
            <a:avLst/>
          </a:prstGeom>
          <a:noFill/>
        </p:spPr>
        <p:txBody>
          <a:bodyPr wrap="square" rtlCol="0">
            <a:spAutoFit/>
          </a:bodyPr>
          <a:lstStyle/>
          <a:p>
            <a:r>
              <a:rPr lang="en-US" altLang="zh-CN" sz="1600" b="1"/>
              <a:t>③</a:t>
            </a:r>
            <a:endParaRPr lang="en-US" sz="1600" b="1"/>
          </a:p>
        </p:txBody>
      </p:sp>
      <p:sp>
        <p:nvSpPr>
          <p:cNvPr id="139" name="TextBox 138">
            <a:extLst>
              <a:ext uri="{FF2B5EF4-FFF2-40B4-BE49-F238E27FC236}">
                <a16:creationId xmlns:a16="http://schemas.microsoft.com/office/drawing/2014/main" id="{B654C60D-334B-B449-8FA3-51CD76F0F372}"/>
              </a:ext>
            </a:extLst>
          </p:cNvPr>
          <p:cNvSpPr txBox="1"/>
          <p:nvPr/>
        </p:nvSpPr>
        <p:spPr>
          <a:xfrm>
            <a:off x="95987" y="3120014"/>
            <a:ext cx="389850" cy="338554"/>
          </a:xfrm>
          <a:prstGeom prst="rect">
            <a:avLst/>
          </a:prstGeom>
          <a:noFill/>
        </p:spPr>
        <p:txBody>
          <a:bodyPr wrap="none" rtlCol="0">
            <a:spAutoFit/>
          </a:bodyPr>
          <a:lstStyle/>
          <a:p>
            <a:r>
              <a:rPr lang="en-US" altLang="zh-CN" sz="1600" b="1"/>
              <a:t>④</a:t>
            </a:r>
            <a:endParaRPr lang="en-US" sz="1600" b="1"/>
          </a:p>
        </p:txBody>
      </p:sp>
      <p:sp>
        <p:nvSpPr>
          <p:cNvPr id="159" name="TextBox 158">
            <a:extLst>
              <a:ext uri="{FF2B5EF4-FFF2-40B4-BE49-F238E27FC236}">
                <a16:creationId xmlns:a16="http://schemas.microsoft.com/office/drawing/2014/main" id="{161B1164-E6FA-9C49-8A82-FD96092EF951}"/>
              </a:ext>
            </a:extLst>
          </p:cNvPr>
          <p:cNvSpPr txBox="1"/>
          <p:nvPr/>
        </p:nvSpPr>
        <p:spPr>
          <a:xfrm>
            <a:off x="96801" y="3738514"/>
            <a:ext cx="389850" cy="338554"/>
          </a:xfrm>
          <a:prstGeom prst="rect">
            <a:avLst/>
          </a:prstGeom>
          <a:noFill/>
        </p:spPr>
        <p:txBody>
          <a:bodyPr wrap="none" rtlCol="0">
            <a:spAutoFit/>
          </a:bodyPr>
          <a:lstStyle/>
          <a:p>
            <a:r>
              <a:rPr lang="en-US" altLang="zh-CN" sz="1600" b="1"/>
              <a:t>⑤</a:t>
            </a:r>
            <a:endParaRPr lang="en-US" sz="1600" b="1"/>
          </a:p>
        </p:txBody>
      </p:sp>
      <p:sp>
        <p:nvSpPr>
          <p:cNvPr id="160" name="TextBox 159">
            <a:extLst>
              <a:ext uri="{FF2B5EF4-FFF2-40B4-BE49-F238E27FC236}">
                <a16:creationId xmlns:a16="http://schemas.microsoft.com/office/drawing/2014/main" id="{F840598D-B303-5743-8490-DAF53E6028E0}"/>
              </a:ext>
            </a:extLst>
          </p:cNvPr>
          <p:cNvSpPr txBox="1"/>
          <p:nvPr/>
        </p:nvSpPr>
        <p:spPr>
          <a:xfrm>
            <a:off x="90874" y="4083701"/>
            <a:ext cx="389850" cy="338554"/>
          </a:xfrm>
          <a:prstGeom prst="rect">
            <a:avLst/>
          </a:prstGeom>
          <a:noFill/>
        </p:spPr>
        <p:txBody>
          <a:bodyPr wrap="none" rtlCol="0">
            <a:spAutoFit/>
          </a:bodyPr>
          <a:lstStyle/>
          <a:p>
            <a:r>
              <a:rPr lang="en-US" altLang="zh-CN" sz="1600" b="1"/>
              <a:t>⑥</a:t>
            </a:r>
            <a:endParaRPr lang="en-US" sz="1600" b="1"/>
          </a:p>
        </p:txBody>
      </p:sp>
      <p:sp>
        <p:nvSpPr>
          <p:cNvPr id="167" name="TextBox 166">
            <a:extLst>
              <a:ext uri="{FF2B5EF4-FFF2-40B4-BE49-F238E27FC236}">
                <a16:creationId xmlns:a16="http://schemas.microsoft.com/office/drawing/2014/main" id="{7521279A-DE3A-C849-98BF-A4DDC3EAF2EA}"/>
              </a:ext>
            </a:extLst>
          </p:cNvPr>
          <p:cNvSpPr txBox="1"/>
          <p:nvPr/>
        </p:nvSpPr>
        <p:spPr>
          <a:xfrm>
            <a:off x="94932" y="4470018"/>
            <a:ext cx="389850" cy="338554"/>
          </a:xfrm>
          <a:prstGeom prst="rect">
            <a:avLst/>
          </a:prstGeom>
          <a:noFill/>
        </p:spPr>
        <p:txBody>
          <a:bodyPr wrap="none" rtlCol="0">
            <a:spAutoFit/>
          </a:bodyPr>
          <a:lstStyle/>
          <a:p>
            <a:r>
              <a:rPr lang="en-US" altLang="zh-CN" sz="1600" b="1"/>
              <a:t>⑦</a:t>
            </a:r>
            <a:endParaRPr lang="en-US" sz="1600" b="1"/>
          </a:p>
        </p:txBody>
      </p:sp>
      <p:sp>
        <p:nvSpPr>
          <p:cNvPr id="187" name="TextBox 186">
            <a:extLst>
              <a:ext uri="{FF2B5EF4-FFF2-40B4-BE49-F238E27FC236}">
                <a16:creationId xmlns:a16="http://schemas.microsoft.com/office/drawing/2014/main" id="{A82369C9-25D3-C34E-BDF4-8F60D353E221}"/>
              </a:ext>
            </a:extLst>
          </p:cNvPr>
          <p:cNvSpPr txBox="1"/>
          <p:nvPr/>
        </p:nvSpPr>
        <p:spPr>
          <a:xfrm>
            <a:off x="96801" y="5096301"/>
            <a:ext cx="273014" cy="338554"/>
          </a:xfrm>
          <a:prstGeom prst="rect">
            <a:avLst/>
          </a:prstGeom>
          <a:noFill/>
        </p:spPr>
        <p:txBody>
          <a:bodyPr wrap="square" rtlCol="0">
            <a:spAutoFit/>
          </a:bodyPr>
          <a:lstStyle/>
          <a:p>
            <a:r>
              <a:rPr lang="en-US" altLang="zh-CN" sz="1600" b="1"/>
              <a:t>⑧</a:t>
            </a:r>
            <a:endParaRPr lang="en-US" sz="1600" b="1"/>
          </a:p>
        </p:txBody>
      </p:sp>
      <p:sp>
        <p:nvSpPr>
          <p:cNvPr id="190" name="TextBox 189">
            <a:extLst>
              <a:ext uri="{FF2B5EF4-FFF2-40B4-BE49-F238E27FC236}">
                <a16:creationId xmlns:a16="http://schemas.microsoft.com/office/drawing/2014/main" id="{85BBAB93-D701-8943-8C47-1F9576F8EAD4}"/>
              </a:ext>
            </a:extLst>
          </p:cNvPr>
          <p:cNvSpPr txBox="1"/>
          <p:nvPr/>
        </p:nvSpPr>
        <p:spPr>
          <a:xfrm>
            <a:off x="87521" y="5712663"/>
            <a:ext cx="389850" cy="338554"/>
          </a:xfrm>
          <a:prstGeom prst="rect">
            <a:avLst/>
          </a:prstGeom>
          <a:noFill/>
        </p:spPr>
        <p:txBody>
          <a:bodyPr wrap="none" rtlCol="0">
            <a:spAutoFit/>
          </a:bodyPr>
          <a:lstStyle/>
          <a:p>
            <a:r>
              <a:rPr lang="en-US" altLang="zh-CN" sz="1600" b="1"/>
              <a:t>⑨</a:t>
            </a:r>
            <a:endParaRPr lang="en-US" sz="1600" b="1"/>
          </a:p>
        </p:txBody>
      </p:sp>
      <p:sp>
        <p:nvSpPr>
          <p:cNvPr id="191" name="TextBox 190">
            <a:extLst>
              <a:ext uri="{FF2B5EF4-FFF2-40B4-BE49-F238E27FC236}">
                <a16:creationId xmlns:a16="http://schemas.microsoft.com/office/drawing/2014/main" id="{B99148B5-8DAE-F04D-BB98-E970D766A95C}"/>
              </a:ext>
            </a:extLst>
          </p:cNvPr>
          <p:cNvSpPr txBox="1"/>
          <p:nvPr/>
        </p:nvSpPr>
        <p:spPr>
          <a:xfrm>
            <a:off x="96801" y="6313642"/>
            <a:ext cx="389850" cy="338554"/>
          </a:xfrm>
          <a:prstGeom prst="rect">
            <a:avLst/>
          </a:prstGeom>
          <a:noFill/>
        </p:spPr>
        <p:txBody>
          <a:bodyPr wrap="none" rtlCol="0">
            <a:spAutoFit/>
          </a:bodyPr>
          <a:lstStyle/>
          <a:p>
            <a:r>
              <a:rPr lang="en-US" altLang="zh-CN" sz="1600" b="1"/>
              <a:t>⑩</a:t>
            </a:r>
            <a:endParaRPr lang="en-US" sz="1600" b="1"/>
          </a:p>
        </p:txBody>
      </p:sp>
      <p:cxnSp>
        <p:nvCxnSpPr>
          <p:cNvPr id="186" name="Straight Arrow Connector 185">
            <a:extLst>
              <a:ext uri="{FF2B5EF4-FFF2-40B4-BE49-F238E27FC236}">
                <a16:creationId xmlns:a16="http://schemas.microsoft.com/office/drawing/2014/main" id="{01A797E8-ADE7-DA4F-9CE2-B35D65E06F7B}"/>
              </a:ext>
            </a:extLst>
          </p:cNvPr>
          <p:cNvCxnSpPr>
            <a:cxnSpLocks/>
          </p:cNvCxnSpPr>
          <p:nvPr/>
        </p:nvCxnSpPr>
        <p:spPr>
          <a:xfrm flipV="1">
            <a:off x="3908046" y="1369945"/>
            <a:ext cx="0" cy="4420810"/>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8A5CA634-5FBA-094F-898B-340F143EC6F3}"/>
              </a:ext>
            </a:extLst>
          </p:cNvPr>
          <p:cNvCxnSpPr>
            <a:cxnSpLocks/>
          </p:cNvCxnSpPr>
          <p:nvPr/>
        </p:nvCxnSpPr>
        <p:spPr>
          <a:xfrm>
            <a:off x="4717520" y="2775359"/>
            <a:ext cx="5278655" cy="13396"/>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93" name="Rounded Rectangle 192">
            <a:extLst>
              <a:ext uri="{FF2B5EF4-FFF2-40B4-BE49-F238E27FC236}">
                <a16:creationId xmlns:a16="http://schemas.microsoft.com/office/drawing/2014/main" id="{DDB387A4-8E86-E548-AB1B-CF2E29679C79}"/>
              </a:ext>
            </a:extLst>
          </p:cNvPr>
          <p:cNvSpPr/>
          <p:nvPr/>
        </p:nvSpPr>
        <p:spPr>
          <a:xfrm>
            <a:off x="6809935" y="713908"/>
            <a:ext cx="2082405" cy="17192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2000">
              <a:solidFill>
                <a:schemeClr val="tx1"/>
              </a:solidFill>
            </a:endParaRPr>
          </a:p>
        </p:txBody>
      </p:sp>
      <p:sp>
        <p:nvSpPr>
          <p:cNvPr id="194" name="TextBox 193">
            <a:extLst>
              <a:ext uri="{FF2B5EF4-FFF2-40B4-BE49-F238E27FC236}">
                <a16:creationId xmlns:a16="http://schemas.microsoft.com/office/drawing/2014/main" id="{963E926B-33E4-1747-965D-9D0E39919323}"/>
              </a:ext>
            </a:extLst>
          </p:cNvPr>
          <p:cNvSpPr txBox="1"/>
          <p:nvPr/>
        </p:nvSpPr>
        <p:spPr>
          <a:xfrm>
            <a:off x="7555273" y="653224"/>
            <a:ext cx="759054" cy="400110"/>
          </a:xfrm>
          <a:prstGeom prst="rect">
            <a:avLst/>
          </a:prstGeom>
          <a:noFill/>
        </p:spPr>
        <p:txBody>
          <a:bodyPr wrap="none" rtlCol="0">
            <a:spAutoFit/>
          </a:bodyPr>
          <a:lstStyle/>
          <a:p>
            <a:r>
              <a:rPr lang="en-US" altLang="zh-CN" sz="2000"/>
              <a:t>Proxy</a:t>
            </a:r>
            <a:endParaRPr lang="en-US" sz="2000"/>
          </a:p>
        </p:txBody>
      </p:sp>
      <p:grpSp>
        <p:nvGrpSpPr>
          <p:cNvPr id="195" name="Group 194">
            <a:extLst>
              <a:ext uri="{FF2B5EF4-FFF2-40B4-BE49-F238E27FC236}">
                <a16:creationId xmlns:a16="http://schemas.microsoft.com/office/drawing/2014/main" id="{DA6898AB-8853-6645-BE67-BF4BBE55BE23}"/>
              </a:ext>
            </a:extLst>
          </p:cNvPr>
          <p:cNvGrpSpPr/>
          <p:nvPr/>
        </p:nvGrpSpPr>
        <p:grpSpPr>
          <a:xfrm>
            <a:off x="6937709" y="1014211"/>
            <a:ext cx="1816051" cy="897574"/>
            <a:chOff x="4813322" y="484197"/>
            <a:chExt cx="2700000" cy="1315659"/>
          </a:xfrm>
        </p:grpSpPr>
        <p:sp>
          <p:nvSpPr>
            <p:cNvPr id="196" name="Rounded Rectangle 195">
              <a:extLst>
                <a:ext uri="{FF2B5EF4-FFF2-40B4-BE49-F238E27FC236}">
                  <a16:creationId xmlns:a16="http://schemas.microsoft.com/office/drawing/2014/main" id="{8B23270A-60F3-324E-B492-B56386B63E9E}"/>
                </a:ext>
              </a:extLst>
            </p:cNvPr>
            <p:cNvSpPr/>
            <p:nvPr/>
          </p:nvSpPr>
          <p:spPr>
            <a:xfrm>
              <a:off x="4813322" y="484197"/>
              <a:ext cx="2700000" cy="126000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2000">
                <a:solidFill>
                  <a:schemeClr val="tx1"/>
                </a:solidFill>
              </a:endParaRPr>
            </a:p>
          </p:txBody>
        </p:sp>
        <p:sp>
          <p:nvSpPr>
            <p:cNvPr id="197" name="TextBox 196">
              <a:extLst>
                <a:ext uri="{FF2B5EF4-FFF2-40B4-BE49-F238E27FC236}">
                  <a16:creationId xmlns:a16="http://schemas.microsoft.com/office/drawing/2014/main" id="{534524FA-983A-534C-830F-55D2C9E7D101}"/>
                </a:ext>
              </a:extLst>
            </p:cNvPr>
            <p:cNvSpPr txBox="1"/>
            <p:nvPr/>
          </p:nvSpPr>
          <p:spPr>
            <a:xfrm>
              <a:off x="5021925" y="497070"/>
              <a:ext cx="2357512" cy="541365"/>
            </a:xfrm>
            <a:prstGeom prst="rect">
              <a:avLst/>
            </a:prstGeom>
            <a:noFill/>
          </p:spPr>
          <p:txBody>
            <a:bodyPr wrap="none" rtlCol="0">
              <a:spAutoFit/>
            </a:bodyPr>
            <a:lstStyle/>
            <a:p>
              <a:r>
                <a:rPr lang="en-US" altLang="zh-CN"/>
                <a:t>Quorum Check</a:t>
              </a:r>
              <a:endParaRPr lang="en-US"/>
            </a:p>
          </p:txBody>
        </p:sp>
        <mc:AlternateContent xmlns:mc="http://schemas.openxmlformats.org/markup-compatibility/2006" xmlns:a14="http://schemas.microsoft.com/office/drawing/2010/main">
          <mc:Choice Requires="a14">
            <p:sp>
              <p:nvSpPr>
                <p:cNvPr id="198" name="TextBox 197">
                  <a:extLst>
                    <a:ext uri="{FF2B5EF4-FFF2-40B4-BE49-F238E27FC236}">
                      <a16:creationId xmlns:a16="http://schemas.microsoft.com/office/drawing/2014/main" id="{6E4C3B61-3C7B-2746-BCD1-6D9E8DD37C97}"/>
                    </a:ext>
                  </a:extLst>
                </p:cNvPr>
                <p:cNvSpPr txBox="1"/>
                <p:nvPr/>
              </p:nvSpPr>
              <p:spPr>
                <a:xfrm>
                  <a:off x="4962280" y="942696"/>
                  <a:ext cx="2433778" cy="857160"/>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r>
                          <a:rPr lang="LID4096" altLang="zh-CN" sz="1600" i="1" dirty="0">
                            <a:latin typeface="Cambria Math" panose="02040503050406030204" pitchFamily="18" charset="0"/>
                          </a:rPr>
                          <m:t>1+</m:t>
                        </m:r>
                        <m:r>
                          <a:rPr lang="LID4096" altLang="zh-CN" sz="1600" i="1" dirty="0">
                            <a:latin typeface="Cambria Math" panose="02040503050406030204" pitchFamily="18" charset="0"/>
                          </a:rPr>
                          <m:t>𝑓</m:t>
                        </m:r>
                      </m:oMath>
                    </m:oMathPara>
                  </a14:m>
                  <a:endParaRPr lang="en-US" altLang="zh-CN" sz="1600"/>
                </a:p>
                <a:p>
                  <a:pPr algn="ctr"/>
                  <a:r>
                    <a:rPr lang="en-US" altLang="zh-CN" sz="1600"/>
                    <a:t>(including</a:t>
                  </a:r>
                  <a:r>
                    <a:rPr lang="zh-CN" altLang="en-US" sz="1600"/>
                    <a:t> </a:t>
                  </a:r>
                  <a:r>
                    <a:rPr lang="en-US" altLang="zh-CN" sz="1600"/>
                    <a:t>leader)</a:t>
                  </a:r>
                  <a:endParaRPr lang="en-US" sz="1600"/>
                </a:p>
              </p:txBody>
            </p:sp>
          </mc:Choice>
          <mc:Fallback xmlns="">
            <p:sp>
              <p:nvSpPr>
                <p:cNvPr id="198" name="TextBox 197">
                  <a:extLst>
                    <a:ext uri="{FF2B5EF4-FFF2-40B4-BE49-F238E27FC236}">
                      <a16:creationId xmlns:a16="http://schemas.microsoft.com/office/drawing/2014/main" id="{6E4C3B61-3C7B-2746-BCD1-6D9E8DD37C97}"/>
                    </a:ext>
                  </a:extLst>
                </p:cNvPr>
                <p:cNvSpPr txBox="1">
                  <a:spLocks noRot="1" noChangeAspect="1" noMove="1" noResize="1" noEditPoints="1" noAdjustHandles="1" noChangeArrowheads="1" noChangeShapeType="1" noTextEdit="1"/>
                </p:cNvSpPr>
                <p:nvPr/>
              </p:nvSpPr>
              <p:spPr>
                <a:xfrm>
                  <a:off x="4962280" y="942696"/>
                  <a:ext cx="2433778" cy="857160"/>
                </a:xfrm>
                <a:prstGeom prst="rect">
                  <a:avLst/>
                </a:prstGeom>
                <a:blipFill>
                  <a:blip r:embed="rId3"/>
                  <a:stretch>
                    <a:fillRect l="-1866" r="-1119" b="-12500"/>
                  </a:stretch>
                </a:blipFill>
              </p:spPr>
              <p:txBody>
                <a:bodyPr/>
                <a:lstStyle/>
                <a:p>
                  <a:r>
                    <a:rPr lang="en-US">
                      <a:noFill/>
                    </a:rPr>
                    <a:t> </a:t>
                  </a:r>
                </a:p>
              </p:txBody>
            </p:sp>
          </mc:Fallback>
        </mc:AlternateContent>
      </p:grpSp>
      <p:sp>
        <p:nvSpPr>
          <p:cNvPr id="199" name="Rounded Rectangle 198">
            <a:extLst>
              <a:ext uri="{FF2B5EF4-FFF2-40B4-BE49-F238E27FC236}">
                <a16:creationId xmlns:a16="http://schemas.microsoft.com/office/drawing/2014/main" id="{CBFE1F2D-730D-814D-865E-9CCF28B17964}"/>
              </a:ext>
            </a:extLst>
          </p:cNvPr>
          <p:cNvSpPr/>
          <p:nvPr/>
        </p:nvSpPr>
        <p:spPr>
          <a:xfrm>
            <a:off x="4069825" y="3128922"/>
            <a:ext cx="2300331" cy="343840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00" name="TextBox 199">
            <a:extLst>
              <a:ext uri="{FF2B5EF4-FFF2-40B4-BE49-F238E27FC236}">
                <a16:creationId xmlns:a16="http://schemas.microsoft.com/office/drawing/2014/main" id="{F6EB68F2-D9C5-B948-8016-21BDCCA74AD8}"/>
              </a:ext>
            </a:extLst>
          </p:cNvPr>
          <p:cNvSpPr txBox="1"/>
          <p:nvPr/>
        </p:nvSpPr>
        <p:spPr>
          <a:xfrm>
            <a:off x="4602301" y="6215527"/>
            <a:ext cx="1085169" cy="400110"/>
          </a:xfrm>
          <a:prstGeom prst="rect">
            <a:avLst/>
          </a:prstGeom>
          <a:noFill/>
        </p:spPr>
        <p:txBody>
          <a:bodyPr wrap="none" rtlCol="0">
            <a:spAutoFit/>
          </a:bodyPr>
          <a:lstStyle/>
          <a:p>
            <a:r>
              <a:rPr lang="en-US" sz="2000"/>
              <a:t>Foll</a:t>
            </a:r>
            <a:r>
              <a:rPr lang="en-US" altLang="zh-CN" sz="2000"/>
              <a:t>ower</a:t>
            </a:r>
            <a:endParaRPr lang="en-US" sz="2000"/>
          </a:p>
        </p:txBody>
      </p:sp>
      <p:sp>
        <p:nvSpPr>
          <p:cNvPr id="201" name="Rectangle 200">
            <a:extLst>
              <a:ext uri="{FF2B5EF4-FFF2-40B4-BE49-F238E27FC236}">
                <a16:creationId xmlns:a16="http://schemas.microsoft.com/office/drawing/2014/main" id="{3B58D728-7621-9A42-A75D-0CD2737E150A}"/>
              </a:ext>
            </a:extLst>
          </p:cNvPr>
          <p:cNvSpPr/>
          <p:nvPr/>
        </p:nvSpPr>
        <p:spPr>
          <a:xfrm rot="5400000">
            <a:off x="4846412" y="4058334"/>
            <a:ext cx="736802"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202" name="Group 201">
            <a:extLst>
              <a:ext uri="{FF2B5EF4-FFF2-40B4-BE49-F238E27FC236}">
                <a16:creationId xmlns:a16="http://schemas.microsoft.com/office/drawing/2014/main" id="{09BC2FA8-653E-4846-8F3D-4DED6BEFB0F4}"/>
              </a:ext>
            </a:extLst>
          </p:cNvPr>
          <p:cNvGrpSpPr/>
          <p:nvPr/>
        </p:nvGrpSpPr>
        <p:grpSpPr>
          <a:xfrm>
            <a:off x="4293658" y="4741155"/>
            <a:ext cx="1825428" cy="294721"/>
            <a:chOff x="755559" y="5629976"/>
            <a:chExt cx="2713941" cy="432000"/>
          </a:xfrm>
        </p:grpSpPr>
        <p:sp>
          <p:nvSpPr>
            <p:cNvPr id="203" name="Rectangle 202">
              <a:extLst>
                <a:ext uri="{FF2B5EF4-FFF2-40B4-BE49-F238E27FC236}">
                  <a16:creationId xmlns:a16="http://schemas.microsoft.com/office/drawing/2014/main" id="{5355BFF9-60F8-9E40-9F20-17E026889F46}"/>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204" name="Rectangle 203">
              <a:extLst>
                <a:ext uri="{FF2B5EF4-FFF2-40B4-BE49-F238E27FC236}">
                  <a16:creationId xmlns:a16="http://schemas.microsoft.com/office/drawing/2014/main" id="{51C75886-AFF2-F245-AE7F-9D27428BAF89}"/>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205" name="Rectangle 204">
              <a:extLst>
                <a:ext uri="{FF2B5EF4-FFF2-40B4-BE49-F238E27FC236}">
                  <a16:creationId xmlns:a16="http://schemas.microsoft.com/office/drawing/2014/main" id="{FD49412D-BD64-A744-8705-ED851B33993B}"/>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206" name="Rectangle 205">
              <a:extLst>
                <a:ext uri="{FF2B5EF4-FFF2-40B4-BE49-F238E27FC236}">
                  <a16:creationId xmlns:a16="http://schemas.microsoft.com/office/drawing/2014/main" id="{F2671634-01E8-444D-8F22-997B1EF1144B}"/>
                </a:ext>
              </a:extLst>
            </p:cNvPr>
            <p:cNvSpPr/>
            <p:nvPr/>
          </p:nvSpPr>
          <p:spPr>
            <a:xfrm rot="10800000" flipH="1" flipV="1">
              <a:off x="2167815"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207" name="Rectangle 206">
              <a:extLst>
                <a:ext uri="{FF2B5EF4-FFF2-40B4-BE49-F238E27FC236}">
                  <a16:creationId xmlns:a16="http://schemas.microsoft.com/office/drawing/2014/main" id="{08500421-0002-C84D-9E25-5BFEA4257D6B}"/>
                </a:ext>
              </a:extLst>
            </p:cNvPr>
            <p:cNvSpPr/>
            <p:nvPr/>
          </p:nvSpPr>
          <p:spPr>
            <a:xfrm rot="10800000" flipH="1" flipV="1">
              <a:off x="2638348"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208" name="Rectangle 207">
              <a:extLst>
                <a:ext uri="{FF2B5EF4-FFF2-40B4-BE49-F238E27FC236}">
                  <a16:creationId xmlns:a16="http://schemas.microsoft.com/office/drawing/2014/main" id="{477605DF-94A6-C24F-890E-2620AD01BE00}"/>
                </a:ext>
              </a:extLst>
            </p:cNvPr>
            <p:cNvSpPr/>
            <p:nvPr/>
          </p:nvSpPr>
          <p:spPr>
            <a:xfrm rot="10800000" flipH="1" flipV="1">
              <a:off x="3109500"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209" name="TextBox 208">
            <a:extLst>
              <a:ext uri="{FF2B5EF4-FFF2-40B4-BE49-F238E27FC236}">
                <a16:creationId xmlns:a16="http://schemas.microsoft.com/office/drawing/2014/main" id="{0105E86D-579B-E649-B17F-40B2AEBBE6B9}"/>
              </a:ext>
            </a:extLst>
          </p:cNvPr>
          <p:cNvSpPr txBox="1"/>
          <p:nvPr/>
        </p:nvSpPr>
        <p:spPr>
          <a:xfrm>
            <a:off x="4980182" y="5009097"/>
            <a:ext cx="546945" cy="400110"/>
          </a:xfrm>
          <a:prstGeom prst="rect">
            <a:avLst/>
          </a:prstGeom>
          <a:noFill/>
        </p:spPr>
        <p:txBody>
          <a:bodyPr wrap="none" rtlCol="0">
            <a:spAutoFit/>
          </a:bodyPr>
          <a:lstStyle/>
          <a:p>
            <a:r>
              <a:rPr lang="en-US" altLang="zh-CN" sz="2000"/>
              <a:t>Log</a:t>
            </a:r>
            <a:endParaRPr lang="en-US" sz="2000"/>
          </a:p>
        </p:txBody>
      </p:sp>
      <p:sp>
        <p:nvSpPr>
          <p:cNvPr id="210" name="Rounded Rectangle 209">
            <a:extLst>
              <a:ext uri="{FF2B5EF4-FFF2-40B4-BE49-F238E27FC236}">
                <a16:creationId xmlns:a16="http://schemas.microsoft.com/office/drawing/2014/main" id="{F15E5729-519A-D14A-8911-B69A3B5B4496}"/>
              </a:ext>
            </a:extLst>
          </p:cNvPr>
          <p:cNvSpPr/>
          <p:nvPr/>
        </p:nvSpPr>
        <p:spPr>
          <a:xfrm>
            <a:off x="6759461" y="3140056"/>
            <a:ext cx="2300331" cy="343840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11" name="TextBox 210">
            <a:extLst>
              <a:ext uri="{FF2B5EF4-FFF2-40B4-BE49-F238E27FC236}">
                <a16:creationId xmlns:a16="http://schemas.microsoft.com/office/drawing/2014/main" id="{B87E8EAE-EC50-814F-8904-A7CE71BC75C3}"/>
              </a:ext>
            </a:extLst>
          </p:cNvPr>
          <p:cNvSpPr txBox="1"/>
          <p:nvPr/>
        </p:nvSpPr>
        <p:spPr>
          <a:xfrm>
            <a:off x="7404683" y="6236533"/>
            <a:ext cx="896399" cy="400110"/>
          </a:xfrm>
          <a:prstGeom prst="rect">
            <a:avLst/>
          </a:prstGeom>
          <a:noFill/>
        </p:spPr>
        <p:txBody>
          <a:bodyPr wrap="none" rtlCol="0">
            <a:spAutoFit/>
          </a:bodyPr>
          <a:lstStyle/>
          <a:p>
            <a:r>
              <a:rPr lang="en-US" altLang="zh-CN" sz="2000"/>
              <a:t>Leader</a:t>
            </a:r>
            <a:endParaRPr lang="en-US" sz="2000"/>
          </a:p>
        </p:txBody>
      </p:sp>
      <p:sp>
        <p:nvSpPr>
          <p:cNvPr id="212" name="Rectangle 211">
            <a:extLst>
              <a:ext uri="{FF2B5EF4-FFF2-40B4-BE49-F238E27FC236}">
                <a16:creationId xmlns:a16="http://schemas.microsoft.com/office/drawing/2014/main" id="{67358705-61F1-F747-A6D6-D733A1075E15}"/>
              </a:ext>
            </a:extLst>
          </p:cNvPr>
          <p:cNvSpPr/>
          <p:nvPr/>
        </p:nvSpPr>
        <p:spPr>
          <a:xfrm rot="5400000">
            <a:off x="7537728" y="4056229"/>
            <a:ext cx="736802"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213" name="Group 212">
            <a:extLst>
              <a:ext uri="{FF2B5EF4-FFF2-40B4-BE49-F238E27FC236}">
                <a16:creationId xmlns:a16="http://schemas.microsoft.com/office/drawing/2014/main" id="{5DA62D18-EE0D-B547-AE72-32F1C8C19608}"/>
              </a:ext>
            </a:extLst>
          </p:cNvPr>
          <p:cNvGrpSpPr/>
          <p:nvPr/>
        </p:nvGrpSpPr>
        <p:grpSpPr>
          <a:xfrm>
            <a:off x="6984974" y="4739051"/>
            <a:ext cx="1825428" cy="294721"/>
            <a:chOff x="755559" y="5629976"/>
            <a:chExt cx="2713941" cy="432000"/>
          </a:xfrm>
        </p:grpSpPr>
        <p:sp>
          <p:nvSpPr>
            <p:cNvPr id="214" name="Rectangle 213">
              <a:extLst>
                <a:ext uri="{FF2B5EF4-FFF2-40B4-BE49-F238E27FC236}">
                  <a16:creationId xmlns:a16="http://schemas.microsoft.com/office/drawing/2014/main" id="{E1877DBC-F84C-5A4B-B944-A4E4269C1ED3}"/>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215" name="Rectangle 214">
              <a:extLst>
                <a:ext uri="{FF2B5EF4-FFF2-40B4-BE49-F238E27FC236}">
                  <a16:creationId xmlns:a16="http://schemas.microsoft.com/office/drawing/2014/main" id="{C156B245-8AFD-D54C-9EA6-BB58D8404350}"/>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216" name="Rectangle 215">
              <a:extLst>
                <a:ext uri="{FF2B5EF4-FFF2-40B4-BE49-F238E27FC236}">
                  <a16:creationId xmlns:a16="http://schemas.microsoft.com/office/drawing/2014/main" id="{39A7BF2A-8467-154E-877D-1437AF2B4F69}"/>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217" name="Rectangle 216">
              <a:extLst>
                <a:ext uri="{FF2B5EF4-FFF2-40B4-BE49-F238E27FC236}">
                  <a16:creationId xmlns:a16="http://schemas.microsoft.com/office/drawing/2014/main" id="{89997903-376B-B640-B5C9-3918AA427FC2}"/>
                </a:ext>
              </a:extLst>
            </p:cNvPr>
            <p:cNvSpPr/>
            <p:nvPr/>
          </p:nvSpPr>
          <p:spPr>
            <a:xfrm rot="10800000" flipH="1" flipV="1">
              <a:off x="2167815"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218" name="Rectangle 217">
              <a:extLst>
                <a:ext uri="{FF2B5EF4-FFF2-40B4-BE49-F238E27FC236}">
                  <a16:creationId xmlns:a16="http://schemas.microsoft.com/office/drawing/2014/main" id="{4EBB4E0A-BA60-EF43-8CCA-768950688FCB}"/>
                </a:ext>
              </a:extLst>
            </p:cNvPr>
            <p:cNvSpPr/>
            <p:nvPr/>
          </p:nvSpPr>
          <p:spPr>
            <a:xfrm rot="10800000" flipH="1" flipV="1">
              <a:off x="2638348"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219" name="Rectangle 218">
              <a:extLst>
                <a:ext uri="{FF2B5EF4-FFF2-40B4-BE49-F238E27FC236}">
                  <a16:creationId xmlns:a16="http://schemas.microsoft.com/office/drawing/2014/main" id="{9A6DBD49-45C3-334F-80B0-B168A04238BA}"/>
                </a:ext>
              </a:extLst>
            </p:cNvPr>
            <p:cNvSpPr/>
            <p:nvPr/>
          </p:nvSpPr>
          <p:spPr>
            <a:xfrm rot="10800000" flipH="1" flipV="1">
              <a:off x="310950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220" name="TextBox 219">
            <a:extLst>
              <a:ext uri="{FF2B5EF4-FFF2-40B4-BE49-F238E27FC236}">
                <a16:creationId xmlns:a16="http://schemas.microsoft.com/office/drawing/2014/main" id="{A0A3D64C-C3B9-D648-AFD3-5AC3CEA59482}"/>
              </a:ext>
            </a:extLst>
          </p:cNvPr>
          <p:cNvSpPr txBox="1"/>
          <p:nvPr/>
        </p:nvSpPr>
        <p:spPr>
          <a:xfrm>
            <a:off x="7671497" y="5006992"/>
            <a:ext cx="546945" cy="400110"/>
          </a:xfrm>
          <a:prstGeom prst="rect">
            <a:avLst/>
          </a:prstGeom>
          <a:noFill/>
        </p:spPr>
        <p:txBody>
          <a:bodyPr wrap="none" rtlCol="0">
            <a:spAutoFit/>
          </a:bodyPr>
          <a:lstStyle/>
          <a:p>
            <a:r>
              <a:rPr lang="en-US" altLang="zh-CN" sz="2000"/>
              <a:t>Log</a:t>
            </a:r>
            <a:endParaRPr lang="en-US" sz="2000"/>
          </a:p>
        </p:txBody>
      </p:sp>
      <p:sp>
        <p:nvSpPr>
          <p:cNvPr id="221" name="Rounded Rectangle 220">
            <a:extLst>
              <a:ext uri="{FF2B5EF4-FFF2-40B4-BE49-F238E27FC236}">
                <a16:creationId xmlns:a16="http://schemas.microsoft.com/office/drawing/2014/main" id="{4527BFF2-6569-964F-8050-A963F96B55E4}"/>
              </a:ext>
            </a:extLst>
          </p:cNvPr>
          <p:cNvSpPr/>
          <p:nvPr/>
        </p:nvSpPr>
        <p:spPr>
          <a:xfrm>
            <a:off x="9368137" y="3128922"/>
            <a:ext cx="2300331" cy="343840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22" name="TextBox 221">
            <a:extLst>
              <a:ext uri="{FF2B5EF4-FFF2-40B4-BE49-F238E27FC236}">
                <a16:creationId xmlns:a16="http://schemas.microsoft.com/office/drawing/2014/main" id="{0356EDFD-01EE-D546-990C-74D123188D89}"/>
              </a:ext>
            </a:extLst>
          </p:cNvPr>
          <p:cNvSpPr txBox="1"/>
          <p:nvPr/>
        </p:nvSpPr>
        <p:spPr>
          <a:xfrm>
            <a:off x="9985120" y="6215527"/>
            <a:ext cx="1085169" cy="400110"/>
          </a:xfrm>
          <a:prstGeom prst="rect">
            <a:avLst/>
          </a:prstGeom>
          <a:noFill/>
        </p:spPr>
        <p:txBody>
          <a:bodyPr wrap="none" rtlCol="0">
            <a:spAutoFit/>
          </a:bodyPr>
          <a:lstStyle/>
          <a:p>
            <a:r>
              <a:rPr lang="en-US" sz="2000"/>
              <a:t>Foll</a:t>
            </a:r>
            <a:r>
              <a:rPr lang="en-US" altLang="zh-CN" sz="2000"/>
              <a:t>ower</a:t>
            </a:r>
            <a:endParaRPr lang="en-US" sz="2000"/>
          </a:p>
        </p:txBody>
      </p:sp>
      <p:sp>
        <p:nvSpPr>
          <p:cNvPr id="223" name="Rounded Rectangle 222">
            <a:extLst>
              <a:ext uri="{FF2B5EF4-FFF2-40B4-BE49-F238E27FC236}">
                <a16:creationId xmlns:a16="http://schemas.microsoft.com/office/drawing/2014/main" id="{B5BC42DA-7276-504C-BD76-23679A2A60DC}"/>
              </a:ext>
            </a:extLst>
          </p:cNvPr>
          <p:cNvSpPr/>
          <p:nvPr/>
        </p:nvSpPr>
        <p:spPr>
          <a:xfrm>
            <a:off x="7152543" y="5824101"/>
            <a:ext cx="1719779" cy="392961"/>
          </a:xfrm>
          <a:prstGeom prst="round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State</a:t>
            </a:r>
            <a:r>
              <a:rPr lang="zh-CN" altLang="en-US" sz="2000">
                <a:solidFill>
                  <a:schemeClr val="tx1"/>
                </a:solidFill>
              </a:rPr>
              <a:t> </a:t>
            </a:r>
            <a:r>
              <a:rPr lang="en-US" altLang="zh-CN" sz="2000">
                <a:solidFill>
                  <a:schemeClr val="tx1"/>
                </a:solidFill>
              </a:rPr>
              <a:t>Machine</a:t>
            </a:r>
            <a:endParaRPr lang="en-US" sz="2000">
              <a:solidFill>
                <a:schemeClr val="tx1"/>
              </a:solidFill>
            </a:endParaRPr>
          </a:p>
        </p:txBody>
      </p:sp>
      <p:cxnSp>
        <p:nvCxnSpPr>
          <p:cNvPr id="224" name="Straight Arrow Connector 223">
            <a:extLst>
              <a:ext uri="{FF2B5EF4-FFF2-40B4-BE49-F238E27FC236}">
                <a16:creationId xmlns:a16="http://schemas.microsoft.com/office/drawing/2014/main" id="{D32AB336-3246-934F-91F2-C1385A1EAC9D}"/>
              </a:ext>
            </a:extLst>
          </p:cNvPr>
          <p:cNvCxnSpPr>
            <a:cxnSpLocks/>
          </p:cNvCxnSpPr>
          <p:nvPr/>
        </p:nvCxnSpPr>
        <p:spPr>
          <a:xfrm>
            <a:off x="7368262" y="5422764"/>
            <a:ext cx="0" cy="39296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25" name="TextBox 224">
            <a:extLst>
              <a:ext uri="{FF2B5EF4-FFF2-40B4-BE49-F238E27FC236}">
                <a16:creationId xmlns:a16="http://schemas.microsoft.com/office/drawing/2014/main" id="{B3C7B3B6-37D7-4446-AE03-5549067EB8BA}"/>
              </a:ext>
            </a:extLst>
          </p:cNvPr>
          <p:cNvSpPr txBox="1"/>
          <p:nvPr/>
        </p:nvSpPr>
        <p:spPr>
          <a:xfrm>
            <a:off x="4286486" y="2780417"/>
            <a:ext cx="441146" cy="400110"/>
          </a:xfrm>
          <a:prstGeom prst="rect">
            <a:avLst/>
          </a:prstGeom>
          <a:noFill/>
        </p:spPr>
        <p:txBody>
          <a:bodyPr wrap="none" rtlCol="0">
            <a:spAutoFit/>
          </a:bodyPr>
          <a:lstStyle/>
          <a:p>
            <a:r>
              <a:rPr lang="en-US" altLang="zh-CN" sz="2000" b="1"/>
              <a:t>②</a:t>
            </a:r>
            <a:endParaRPr lang="en-US" sz="2000" b="1"/>
          </a:p>
        </p:txBody>
      </p:sp>
      <p:sp>
        <p:nvSpPr>
          <p:cNvPr id="226" name="TextBox 225">
            <a:extLst>
              <a:ext uri="{FF2B5EF4-FFF2-40B4-BE49-F238E27FC236}">
                <a16:creationId xmlns:a16="http://schemas.microsoft.com/office/drawing/2014/main" id="{B54C6D19-E99E-E040-8F5D-7BEA743F0AB5}"/>
              </a:ext>
            </a:extLst>
          </p:cNvPr>
          <p:cNvSpPr txBox="1"/>
          <p:nvPr/>
        </p:nvSpPr>
        <p:spPr>
          <a:xfrm>
            <a:off x="10031159" y="2763158"/>
            <a:ext cx="441146" cy="400110"/>
          </a:xfrm>
          <a:prstGeom prst="rect">
            <a:avLst/>
          </a:prstGeom>
          <a:noFill/>
        </p:spPr>
        <p:txBody>
          <a:bodyPr wrap="none" rtlCol="0">
            <a:spAutoFit/>
          </a:bodyPr>
          <a:lstStyle/>
          <a:p>
            <a:r>
              <a:rPr lang="en-US" altLang="zh-CN" sz="2000" b="1"/>
              <a:t>②</a:t>
            </a:r>
            <a:endParaRPr lang="en-US" sz="2000" b="1"/>
          </a:p>
        </p:txBody>
      </p:sp>
      <p:cxnSp>
        <p:nvCxnSpPr>
          <p:cNvPr id="227" name="Straight Arrow Connector 226">
            <a:extLst>
              <a:ext uri="{FF2B5EF4-FFF2-40B4-BE49-F238E27FC236}">
                <a16:creationId xmlns:a16="http://schemas.microsoft.com/office/drawing/2014/main" id="{594DFD7C-3DA3-BB47-AB41-FFB9506EBA3C}"/>
              </a:ext>
            </a:extLst>
          </p:cNvPr>
          <p:cNvCxnSpPr>
            <a:cxnSpLocks/>
          </p:cNvCxnSpPr>
          <p:nvPr/>
        </p:nvCxnSpPr>
        <p:spPr>
          <a:xfrm>
            <a:off x="7822370" y="2442376"/>
            <a:ext cx="0" cy="36840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590D6B38-DACC-9E45-BFC0-48052897EFE6}"/>
              </a:ext>
            </a:extLst>
          </p:cNvPr>
          <p:cNvCxnSpPr>
            <a:cxnSpLocks/>
          </p:cNvCxnSpPr>
          <p:nvPr/>
        </p:nvCxnSpPr>
        <p:spPr>
          <a:xfrm>
            <a:off x="7821419" y="2721276"/>
            <a:ext cx="0" cy="24560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9" name="TextBox 228">
            <a:extLst>
              <a:ext uri="{FF2B5EF4-FFF2-40B4-BE49-F238E27FC236}">
                <a16:creationId xmlns:a16="http://schemas.microsoft.com/office/drawing/2014/main" id="{9051E5F6-89D7-0948-8708-3D5F821D68F6}"/>
              </a:ext>
            </a:extLst>
          </p:cNvPr>
          <p:cNvSpPr txBox="1"/>
          <p:nvPr/>
        </p:nvSpPr>
        <p:spPr>
          <a:xfrm>
            <a:off x="6960931" y="2794123"/>
            <a:ext cx="400227" cy="400110"/>
          </a:xfrm>
          <a:prstGeom prst="rect">
            <a:avLst/>
          </a:prstGeom>
          <a:noFill/>
        </p:spPr>
        <p:txBody>
          <a:bodyPr wrap="square" rtlCol="0">
            <a:spAutoFit/>
          </a:bodyPr>
          <a:lstStyle/>
          <a:p>
            <a:r>
              <a:rPr lang="en-US" altLang="zh-CN" sz="2000" b="1"/>
              <a:t>②</a:t>
            </a:r>
            <a:endParaRPr lang="en-US" sz="2000" b="1"/>
          </a:p>
        </p:txBody>
      </p:sp>
      <p:cxnSp>
        <p:nvCxnSpPr>
          <p:cNvPr id="230" name="Straight Arrow Connector 229">
            <a:extLst>
              <a:ext uri="{FF2B5EF4-FFF2-40B4-BE49-F238E27FC236}">
                <a16:creationId xmlns:a16="http://schemas.microsoft.com/office/drawing/2014/main" id="{CD732D98-D98D-B94B-A651-6C91622BC4CD}"/>
              </a:ext>
            </a:extLst>
          </p:cNvPr>
          <p:cNvCxnSpPr>
            <a:cxnSpLocks/>
          </p:cNvCxnSpPr>
          <p:nvPr/>
        </p:nvCxnSpPr>
        <p:spPr>
          <a:xfrm>
            <a:off x="8888862" y="5995617"/>
            <a:ext cx="363210" cy="0"/>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37757CC8-E6A1-D24F-BE97-99DD2BF5A69A}"/>
              </a:ext>
            </a:extLst>
          </p:cNvPr>
          <p:cNvCxnSpPr>
            <a:cxnSpLocks/>
          </p:cNvCxnSpPr>
          <p:nvPr/>
        </p:nvCxnSpPr>
        <p:spPr>
          <a:xfrm flipV="1">
            <a:off x="9237920" y="1584711"/>
            <a:ext cx="0" cy="4420810"/>
          </a:xfrm>
          <a:prstGeom prst="straightConnector1">
            <a:avLst/>
          </a:prstGeom>
          <a:ln w="38100">
            <a:solidFill>
              <a:srgbClr val="00B050"/>
            </a:solidFill>
            <a:tailEnd type="none"/>
          </a:ln>
        </p:spPr>
        <p:style>
          <a:lnRef idx="1">
            <a:schemeClr val="accent1"/>
          </a:lnRef>
          <a:fillRef idx="0">
            <a:schemeClr val="accent1"/>
          </a:fillRef>
          <a:effectRef idx="0">
            <a:schemeClr val="accent1"/>
          </a:effectRef>
          <a:fontRef idx="minor">
            <a:schemeClr val="tx1"/>
          </a:fontRef>
        </p:style>
      </p:cxnSp>
      <p:sp>
        <p:nvSpPr>
          <p:cNvPr id="232" name="TextBox 231">
            <a:extLst>
              <a:ext uri="{FF2B5EF4-FFF2-40B4-BE49-F238E27FC236}">
                <a16:creationId xmlns:a16="http://schemas.microsoft.com/office/drawing/2014/main" id="{B84FC77A-67A0-7046-B58D-A53587F45100}"/>
              </a:ext>
            </a:extLst>
          </p:cNvPr>
          <p:cNvSpPr txBox="1"/>
          <p:nvPr/>
        </p:nvSpPr>
        <p:spPr>
          <a:xfrm>
            <a:off x="9192632" y="2126515"/>
            <a:ext cx="441146" cy="400110"/>
          </a:xfrm>
          <a:prstGeom prst="rect">
            <a:avLst/>
          </a:prstGeom>
          <a:noFill/>
        </p:spPr>
        <p:txBody>
          <a:bodyPr wrap="none" rtlCol="0">
            <a:spAutoFit/>
          </a:bodyPr>
          <a:lstStyle/>
          <a:p>
            <a:r>
              <a:rPr lang="zh-CN" altLang="en-US" sz="2000" b="1"/>
              <a:t>⑥</a:t>
            </a:r>
            <a:endParaRPr lang="en-US" sz="2000" b="1"/>
          </a:p>
        </p:txBody>
      </p:sp>
      <p:cxnSp>
        <p:nvCxnSpPr>
          <p:cNvPr id="233" name="Straight Arrow Connector 232">
            <a:extLst>
              <a:ext uri="{FF2B5EF4-FFF2-40B4-BE49-F238E27FC236}">
                <a16:creationId xmlns:a16="http://schemas.microsoft.com/office/drawing/2014/main" id="{A52BD9CC-A7D5-EA46-9505-E02A182781FE}"/>
              </a:ext>
            </a:extLst>
          </p:cNvPr>
          <p:cNvCxnSpPr>
            <a:cxnSpLocks/>
          </p:cNvCxnSpPr>
          <p:nvPr/>
        </p:nvCxnSpPr>
        <p:spPr>
          <a:xfrm flipV="1">
            <a:off x="5948358" y="5392759"/>
            <a:ext cx="0" cy="368401"/>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1549CB3D-9576-A74A-874F-E88A0A0AF6D9}"/>
              </a:ext>
            </a:extLst>
          </p:cNvPr>
          <p:cNvCxnSpPr>
            <a:cxnSpLocks/>
          </p:cNvCxnSpPr>
          <p:nvPr/>
        </p:nvCxnSpPr>
        <p:spPr>
          <a:xfrm flipV="1">
            <a:off x="11323814" y="5394290"/>
            <a:ext cx="0" cy="368401"/>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B87E6CEA-C255-F745-B1F5-575DEEA708F1}"/>
              </a:ext>
            </a:extLst>
          </p:cNvPr>
          <p:cNvCxnSpPr>
            <a:cxnSpLocks/>
          </p:cNvCxnSpPr>
          <p:nvPr/>
        </p:nvCxnSpPr>
        <p:spPr>
          <a:xfrm flipH="1">
            <a:off x="3902377" y="5773391"/>
            <a:ext cx="2058191" cy="0"/>
          </a:xfrm>
          <a:prstGeom prst="straightConnector1">
            <a:avLst/>
          </a:prstGeom>
          <a:ln w="38100">
            <a:solidFill>
              <a:schemeClr val="accent1"/>
            </a:solidFill>
            <a:tailEnd type="none" w="lg" len="lg"/>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241B02C7-F843-6040-9F0D-2396D726AAE8}"/>
              </a:ext>
            </a:extLst>
          </p:cNvPr>
          <p:cNvSpPr txBox="1"/>
          <p:nvPr/>
        </p:nvSpPr>
        <p:spPr>
          <a:xfrm>
            <a:off x="7343079" y="2394556"/>
            <a:ext cx="441146" cy="400110"/>
          </a:xfrm>
          <a:prstGeom prst="rect">
            <a:avLst/>
          </a:prstGeom>
          <a:noFill/>
        </p:spPr>
        <p:txBody>
          <a:bodyPr wrap="none" rtlCol="0">
            <a:spAutoFit/>
          </a:bodyPr>
          <a:lstStyle/>
          <a:p>
            <a:r>
              <a:rPr lang="en-US" altLang="zh-CN" sz="2000" b="1"/>
              <a:t>①</a:t>
            </a:r>
            <a:endParaRPr lang="en-US" sz="2000" b="1"/>
          </a:p>
        </p:txBody>
      </p:sp>
      <p:cxnSp>
        <p:nvCxnSpPr>
          <p:cNvPr id="237" name="Straight Arrow Connector 236">
            <a:extLst>
              <a:ext uri="{FF2B5EF4-FFF2-40B4-BE49-F238E27FC236}">
                <a16:creationId xmlns:a16="http://schemas.microsoft.com/office/drawing/2014/main" id="{51C0E364-11FD-4747-A96C-89DF9B628DC2}"/>
              </a:ext>
            </a:extLst>
          </p:cNvPr>
          <p:cNvCxnSpPr>
            <a:cxnSpLocks/>
          </p:cNvCxnSpPr>
          <p:nvPr/>
        </p:nvCxnSpPr>
        <p:spPr>
          <a:xfrm flipV="1">
            <a:off x="11822378" y="1338444"/>
            <a:ext cx="0" cy="4420810"/>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38" name="Straight Arrow Connector 237">
            <a:extLst>
              <a:ext uri="{FF2B5EF4-FFF2-40B4-BE49-F238E27FC236}">
                <a16:creationId xmlns:a16="http://schemas.microsoft.com/office/drawing/2014/main" id="{F3C1D0AA-1F9C-3646-AC8F-132C669B1CC4}"/>
              </a:ext>
            </a:extLst>
          </p:cNvPr>
          <p:cNvCxnSpPr>
            <a:cxnSpLocks/>
          </p:cNvCxnSpPr>
          <p:nvPr/>
        </p:nvCxnSpPr>
        <p:spPr>
          <a:xfrm flipH="1">
            <a:off x="11338097" y="5750076"/>
            <a:ext cx="484280" cy="0"/>
          </a:xfrm>
          <a:prstGeom prst="straightConnector1">
            <a:avLst/>
          </a:prstGeom>
          <a:ln w="38100">
            <a:solidFill>
              <a:schemeClr val="accent1"/>
            </a:solidFill>
            <a:tailEnd type="none" w="lg" len="lg"/>
          </a:ln>
        </p:spPr>
        <p:style>
          <a:lnRef idx="1">
            <a:schemeClr val="accent1"/>
          </a:lnRef>
          <a:fillRef idx="0">
            <a:schemeClr val="accent1"/>
          </a:fillRef>
          <a:effectRef idx="0">
            <a:schemeClr val="accent1"/>
          </a:effectRef>
          <a:fontRef idx="minor">
            <a:schemeClr val="tx1"/>
          </a:fontRef>
        </p:style>
      </p:cxnSp>
      <p:sp>
        <p:nvSpPr>
          <p:cNvPr id="239" name="Rounded Rectangle 238">
            <a:extLst>
              <a:ext uri="{FF2B5EF4-FFF2-40B4-BE49-F238E27FC236}">
                <a16:creationId xmlns:a16="http://schemas.microsoft.com/office/drawing/2014/main" id="{97DEE79D-BDFF-F24B-A368-0022159C644E}"/>
              </a:ext>
            </a:extLst>
          </p:cNvPr>
          <p:cNvSpPr/>
          <p:nvPr/>
        </p:nvSpPr>
        <p:spPr>
          <a:xfrm>
            <a:off x="6930762" y="1947715"/>
            <a:ext cx="1816051" cy="442081"/>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481" tIns="41741" rIns="83481" bIns="41741" numCol="1" spcCol="0" rtlCol="0" fromWordArt="0" anchor="ctr" anchorCtr="0" forceAA="0" compatLnSpc="1">
            <a:prstTxWarp prst="textNoShape">
              <a:avLst/>
            </a:prstTxWarp>
            <a:noAutofit/>
          </a:bodyPr>
          <a:lstStyle/>
          <a:p>
            <a:pPr algn="ctr"/>
            <a:endParaRPr lang="en-US" sz="1600">
              <a:ln>
                <a:solidFill>
                  <a:schemeClr val="accent1">
                    <a:lumMod val="60000"/>
                    <a:lumOff val="40000"/>
                  </a:schemeClr>
                </a:solidFill>
              </a:ln>
              <a:solidFill>
                <a:schemeClr val="tx1"/>
              </a:solidFill>
            </a:endParaRPr>
          </a:p>
        </p:txBody>
      </p:sp>
      <p:sp>
        <p:nvSpPr>
          <p:cNvPr id="240" name="TextBox 239">
            <a:extLst>
              <a:ext uri="{FF2B5EF4-FFF2-40B4-BE49-F238E27FC236}">
                <a16:creationId xmlns:a16="http://schemas.microsoft.com/office/drawing/2014/main" id="{A38DFA37-FD09-264E-939A-E10B8FC362D3}"/>
              </a:ext>
            </a:extLst>
          </p:cNvPr>
          <p:cNvSpPr txBox="1"/>
          <p:nvPr/>
        </p:nvSpPr>
        <p:spPr>
          <a:xfrm>
            <a:off x="7400542" y="1980940"/>
            <a:ext cx="928459" cy="400110"/>
          </a:xfrm>
          <a:prstGeom prst="rect">
            <a:avLst/>
          </a:prstGeom>
          <a:noFill/>
        </p:spPr>
        <p:txBody>
          <a:bodyPr wrap="none" rtlCol="0">
            <a:spAutoFit/>
          </a:bodyPr>
          <a:lstStyle/>
          <a:p>
            <a:r>
              <a:rPr lang="en-US" altLang="zh-CN" sz="2000"/>
              <a:t>DOM-S</a:t>
            </a:r>
            <a:endParaRPr lang="en-US" sz="2000"/>
          </a:p>
        </p:txBody>
      </p:sp>
      <p:cxnSp>
        <p:nvCxnSpPr>
          <p:cNvPr id="241" name="Straight Arrow Connector 240">
            <a:extLst>
              <a:ext uri="{FF2B5EF4-FFF2-40B4-BE49-F238E27FC236}">
                <a16:creationId xmlns:a16="http://schemas.microsoft.com/office/drawing/2014/main" id="{057F7555-3680-DA46-8359-64C578418FEB}"/>
              </a:ext>
            </a:extLst>
          </p:cNvPr>
          <p:cNvCxnSpPr>
            <a:cxnSpLocks/>
          </p:cNvCxnSpPr>
          <p:nvPr/>
        </p:nvCxnSpPr>
        <p:spPr>
          <a:xfrm flipH="1">
            <a:off x="8789938" y="1374004"/>
            <a:ext cx="3026752" cy="0"/>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9032C6F5-E848-5A40-B2BE-E5201B4AC1B2}"/>
              </a:ext>
            </a:extLst>
          </p:cNvPr>
          <p:cNvCxnSpPr>
            <a:cxnSpLocks/>
          </p:cNvCxnSpPr>
          <p:nvPr/>
        </p:nvCxnSpPr>
        <p:spPr>
          <a:xfrm flipV="1">
            <a:off x="3928929" y="1363397"/>
            <a:ext cx="3026752" cy="21343"/>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43" name="Straight Arrow Connector 242">
            <a:extLst>
              <a:ext uri="{FF2B5EF4-FFF2-40B4-BE49-F238E27FC236}">
                <a16:creationId xmlns:a16="http://schemas.microsoft.com/office/drawing/2014/main" id="{B238EADC-5BAC-9848-96A2-E80B0521373E}"/>
              </a:ext>
            </a:extLst>
          </p:cNvPr>
          <p:cNvCxnSpPr>
            <a:cxnSpLocks/>
          </p:cNvCxnSpPr>
          <p:nvPr/>
        </p:nvCxnSpPr>
        <p:spPr>
          <a:xfrm flipH="1">
            <a:off x="8753760" y="1610473"/>
            <a:ext cx="484280" cy="0"/>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44" name="Rounded Rectangle 243">
            <a:extLst>
              <a:ext uri="{FF2B5EF4-FFF2-40B4-BE49-F238E27FC236}">
                <a16:creationId xmlns:a16="http://schemas.microsoft.com/office/drawing/2014/main" id="{234C00E3-7049-1747-AB12-56DFBCB6510E}"/>
              </a:ext>
            </a:extLst>
          </p:cNvPr>
          <p:cNvSpPr/>
          <p:nvPr/>
        </p:nvSpPr>
        <p:spPr>
          <a:xfrm>
            <a:off x="4139325" y="3286249"/>
            <a:ext cx="2159948" cy="1184219"/>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sp>
        <p:nvSpPr>
          <p:cNvPr id="245" name="Rounded Rectangle 244">
            <a:extLst>
              <a:ext uri="{FF2B5EF4-FFF2-40B4-BE49-F238E27FC236}">
                <a16:creationId xmlns:a16="http://schemas.microsoft.com/office/drawing/2014/main" id="{8B80B111-5CFB-7C47-A0A0-F557694920DE}"/>
              </a:ext>
            </a:extLst>
          </p:cNvPr>
          <p:cNvSpPr/>
          <p:nvPr/>
        </p:nvSpPr>
        <p:spPr>
          <a:xfrm>
            <a:off x="6835953" y="3251438"/>
            <a:ext cx="2159948" cy="1184219"/>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sp>
        <p:nvSpPr>
          <p:cNvPr id="246" name="Rounded Rectangle 245">
            <a:extLst>
              <a:ext uri="{FF2B5EF4-FFF2-40B4-BE49-F238E27FC236}">
                <a16:creationId xmlns:a16="http://schemas.microsoft.com/office/drawing/2014/main" id="{28F6C249-9E8D-244E-B3BB-B3FD76181614}"/>
              </a:ext>
            </a:extLst>
          </p:cNvPr>
          <p:cNvSpPr/>
          <p:nvPr/>
        </p:nvSpPr>
        <p:spPr>
          <a:xfrm>
            <a:off x="9438115" y="3251438"/>
            <a:ext cx="2159948" cy="1184219"/>
          </a:xfrm>
          <a:prstGeom prst="round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a:p>
        </p:txBody>
      </p:sp>
      <p:sp>
        <p:nvSpPr>
          <p:cNvPr id="247" name="Rectangle 246">
            <a:extLst>
              <a:ext uri="{FF2B5EF4-FFF2-40B4-BE49-F238E27FC236}">
                <a16:creationId xmlns:a16="http://schemas.microsoft.com/office/drawing/2014/main" id="{C06AC14B-DCE6-164B-9CD2-5AD4363A8C34}"/>
              </a:ext>
            </a:extLst>
          </p:cNvPr>
          <p:cNvSpPr/>
          <p:nvPr/>
        </p:nvSpPr>
        <p:spPr>
          <a:xfrm rot="5400000">
            <a:off x="10131756" y="4064240"/>
            <a:ext cx="736802" cy="1937121"/>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grpSp>
        <p:nvGrpSpPr>
          <p:cNvPr id="248" name="Group 247">
            <a:extLst>
              <a:ext uri="{FF2B5EF4-FFF2-40B4-BE49-F238E27FC236}">
                <a16:creationId xmlns:a16="http://schemas.microsoft.com/office/drawing/2014/main" id="{B0893171-292C-9342-A2AE-21219834C901}"/>
              </a:ext>
            </a:extLst>
          </p:cNvPr>
          <p:cNvGrpSpPr/>
          <p:nvPr/>
        </p:nvGrpSpPr>
        <p:grpSpPr>
          <a:xfrm>
            <a:off x="9579002" y="4747061"/>
            <a:ext cx="1825428" cy="294721"/>
            <a:chOff x="755559" y="5629976"/>
            <a:chExt cx="2713941" cy="432000"/>
          </a:xfrm>
        </p:grpSpPr>
        <p:sp>
          <p:nvSpPr>
            <p:cNvPr id="249" name="Rectangle 248">
              <a:extLst>
                <a:ext uri="{FF2B5EF4-FFF2-40B4-BE49-F238E27FC236}">
                  <a16:creationId xmlns:a16="http://schemas.microsoft.com/office/drawing/2014/main" id="{BCF22BF4-824F-AB4B-A76E-32CAB694FC62}"/>
                </a:ext>
              </a:extLst>
            </p:cNvPr>
            <p:cNvSpPr/>
            <p:nvPr/>
          </p:nvSpPr>
          <p:spPr>
            <a:xfrm rot="10800000" flipH="1" flipV="1">
              <a:off x="755559"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1</a:t>
              </a:r>
              <a:endParaRPr lang="en-US" sz="2000">
                <a:solidFill>
                  <a:schemeClr val="tx1"/>
                </a:solidFill>
              </a:endParaRPr>
            </a:p>
          </p:txBody>
        </p:sp>
        <p:sp>
          <p:nvSpPr>
            <p:cNvPr id="250" name="Rectangle 249">
              <a:extLst>
                <a:ext uri="{FF2B5EF4-FFF2-40B4-BE49-F238E27FC236}">
                  <a16:creationId xmlns:a16="http://schemas.microsoft.com/office/drawing/2014/main" id="{E64014D6-663D-D94D-BD8C-C437D28F1736}"/>
                </a:ext>
              </a:extLst>
            </p:cNvPr>
            <p:cNvSpPr/>
            <p:nvPr/>
          </p:nvSpPr>
          <p:spPr>
            <a:xfrm rot="10800000" flipH="1" flipV="1">
              <a:off x="1226420"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2</a:t>
              </a:r>
              <a:endParaRPr lang="en-US" sz="2000">
                <a:solidFill>
                  <a:schemeClr val="tx1"/>
                </a:solidFill>
              </a:endParaRPr>
            </a:p>
          </p:txBody>
        </p:sp>
        <p:sp>
          <p:nvSpPr>
            <p:cNvPr id="251" name="Rectangle 250">
              <a:extLst>
                <a:ext uri="{FF2B5EF4-FFF2-40B4-BE49-F238E27FC236}">
                  <a16:creationId xmlns:a16="http://schemas.microsoft.com/office/drawing/2014/main" id="{4033A426-E1A8-3344-915B-A1C0BCB5139F}"/>
                </a:ext>
              </a:extLst>
            </p:cNvPr>
            <p:cNvSpPr/>
            <p:nvPr/>
          </p:nvSpPr>
          <p:spPr>
            <a:xfrm rot="10800000" flipH="1" flipV="1">
              <a:off x="1697282" y="5629976"/>
              <a:ext cx="360000" cy="43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3</a:t>
              </a:r>
              <a:endParaRPr lang="en-US" sz="2000">
                <a:solidFill>
                  <a:schemeClr val="tx1"/>
                </a:solidFill>
              </a:endParaRPr>
            </a:p>
          </p:txBody>
        </p:sp>
        <p:sp>
          <p:nvSpPr>
            <p:cNvPr id="252" name="Rectangle 251">
              <a:extLst>
                <a:ext uri="{FF2B5EF4-FFF2-40B4-BE49-F238E27FC236}">
                  <a16:creationId xmlns:a16="http://schemas.microsoft.com/office/drawing/2014/main" id="{B70AD924-CFC1-5C4B-95AB-61F0A387DE88}"/>
                </a:ext>
              </a:extLst>
            </p:cNvPr>
            <p:cNvSpPr/>
            <p:nvPr/>
          </p:nvSpPr>
          <p:spPr>
            <a:xfrm rot="10800000" flipH="1" flipV="1">
              <a:off x="2167815"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4</a:t>
              </a:r>
              <a:endParaRPr lang="en-US" sz="2000">
                <a:solidFill>
                  <a:schemeClr val="tx1"/>
                </a:solidFill>
              </a:endParaRPr>
            </a:p>
          </p:txBody>
        </p:sp>
        <p:sp>
          <p:nvSpPr>
            <p:cNvPr id="253" name="Rectangle 252">
              <a:extLst>
                <a:ext uri="{FF2B5EF4-FFF2-40B4-BE49-F238E27FC236}">
                  <a16:creationId xmlns:a16="http://schemas.microsoft.com/office/drawing/2014/main" id="{EBA73333-A365-E44A-849A-5DB0D597D766}"/>
                </a:ext>
              </a:extLst>
            </p:cNvPr>
            <p:cNvSpPr/>
            <p:nvPr/>
          </p:nvSpPr>
          <p:spPr>
            <a:xfrm rot="10800000" flipH="1" flipV="1">
              <a:off x="2638348"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5</a:t>
              </a:r>
            </a:p>
          </p:txBody>
        </p:sp>
        <p:sp>
          <p:nvSpPr>
            <p:cNvPr id="254" name="Rectangle 253">
              <a:extLst>
                <a:ext uri="{FF2B5EF4-FFF2-40B4-BE49-F238E27FC236}">
                  <a16:creationId xmlns:a16="http://schemas.microsoft.com/office/drawing/2014/main" id="{2E80B30B-1FEF-6243-8AF1-15D7EF764EC4}"/>
                </a:ext>
              </a:extLst>
            </p:cNvPr>
            <p:cNvSpPr/>
            <p:nvPr/>
          </p:nvSpPr>
          <p:spPr>
            <a:xfrm rot="10800000" flipH="1" flipV="1">
              <a:off x="3109500" y="5629976"/>
              <a:ext cx="360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a:solidFill>
                    <a:schemeClr val="tx1"/>
                  </a:solidFill>
                </a:rPr>
                <a:t>6</a:t>
              </a:r>
            </a:p>
          </p:txBody>
        </p:sp>
      </p:grpSp>
      <p:sp>
        <p:nvSpPr>
          <p:cNvPr id="255" name="TextBox 254">
            <a:extLst>
              <a:ext uri="{FF2B5EF4-FFF2-40B4-BE49-F238E27FC236}">
                <a16:creationId xmlns:a16="http://schemas.microsoft.com/office/drawing/2014/main" id="{CBEB42BF-5131-A944-8264-AC2136700D79}"/>
              </a:ext>
            </a:extLst>
          </p:cNvPr>
          <p:cNvSpPr txBox="1"/>
          <p:nvPr/>
        </p:nvSpPr>
        <p:spPr>
          <a:xfrm>
            <a:off x="10265526" y="5015002"/>
            <a:ext cx="546945" cy="400110"/>
          </a:xfrm>
          <a:prstGeom prst="rect">
            <a:avLst/>
          </a:prstGeom>
          <a:noFill/>
        </p:spPr>
        <p:txBody>
          <a:bodyPr wrap="none" rtlCol="0">
            <a:spAutoFit/>
          </a:bodyPr>
          <a:lstStyle/>
          <a:p>
            <a:r>
              <a:rPr lang="en-US" altLang="zh-CN" sz="2000"/>
              <a:t>Log</a:t>
            </a:r>
            <a:endParaRPr lang="en-US" sz="2000"/>
          </a:p>
        </p:txBody>
      </p:sp>
      <p:cxnSp>
        <p:nvCxnSpPr>
          <p:cNvPr id="256" name="Straight Arrow Connector 255">
            <a:extLst>
              <a:ext uri="{FF2B5EF4-FFF2-40B4-BE49-F238E27FC236}">
                <a16:creationId xmlns:a16="http://schemas.microsoft.com/office/drawing/2014/main" id="{07230296-E8C6-4A41-949F-033331AE49AC}"/>
              </a:ext>
            </a:extLst>
          </p:cNvPr>
          <p:cNvCxnSpPr>
            <a:cxnSpLocks/>
          </p:cNvCxnSpPr>
          <p:nvPr/>
        </p:nvCxnSpPr>
        <p:spPr>
          <a:xfrm>
            <a:off x="7573137" y="298620"/>
            <a:ext cx="0" cy="44208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a:extLst>
              <a:ext uri="{FF2B5EF4-FFF2-40B4-BE49-F238E27FC236}">
                <a16:creationId xmlns:a16="http://schemas.microsoft.com/office/drawing/2014/main" id="{76CA3FCD-5241-724E-8795-60C2900BCF7F}"/>
              </a:ext>
            </a:extLst>
          </p:cNvPr>
          <p:cNvCxnSpPr>
            <a:cxnSpLocks/>
          </p:cNvCxnSpPr>
          <p:nvPr/>
        </p:nvCxnSpPr>
        <p:spPr>
          <a:xfrm flipV="1">
            <a:off x="8188169" y="271827"/>
            <a:ext cx="0" cy="442081"/>
          </a:xfrm>
          <a:prstGeom prst="straightConnector1">
            <a:avLst/>
          </a:prstGeom>
          <a:ln w="3810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259" name="TextBox 258">
            <a:extLst>
              <a:ext uri="{FF2B5EF4-FFF2-40B4-BE49-F238E27FC236}">
                <a16:creationId xmlns:a16="http://schemas.microsoft.com/office/drawing/2014/main" id="{BE167596-6DC8-DF42-9185-605DB5737A95}"/>
              </a:ext>
            </a:extLst>
          </p:cNvPr>
          <p:cNvSpPr txBox="1"/>
          <p:nvPr/>
        </p:nvSpPr>
        <p:spPr>
          <a:xfrm>
            <a:off x="8340228" y="227886"/>
            <a:ext cx="1997919" cy="400110"/>
          </a:xfrm>
          <a:prstGeom prst="rect">
            <a:avLst/>
          </a:prstGeom>
          <a:noFill/>
        </p:spPr>
        <p:txBody>
          <a:bodyPr wrap="none" rtlCol="0">
            <a:spAutoFit/>
          </a:bodyPr>
          <a:lstStyle/>
          <a:p>
            <a:r>
              <a:rPr lang="en-US" altLang="zh-CN" sz="2000"/>
              <a:t>Replies</a:t>
            </a:r>
            <a:r>
              <a:rPr lang="zh-CN" altLang="en-US" sz="2000"/>
              <a:t> </a:t>
            </a:r>
            <a:r>
              <a:rPr lang="en-US" altLang="zh-CN" sz="2000"/>
              <a:t>to</a:t>
            </a:r>
            <a:r>
              <a:rPr lang="zh-CN" altLang="en-US" sz="2000"/>
              <a:t> </a:t>
            </a:r>
            <a:r>
              <a:rPr lang="en-US" altLang="zh-CN" sz="2000"/>
              <a:t>clients</a:t>
            </a:r>
            <a:r>
              <a:rPr lang="zh-CN" altLang="en-US" sz="2000"/>
              <a:t> </a:t>
            </a:r>
            <a:endParaRPr lang="en-US" sz="2000"/>
          </a:p>
        </p:txBody>
      </p:sp>
      <p:cxnSp>
        <p:nvCxnSpPr>
          <p:cNvPr id="260" name="Straight Arrow Connector 259">
            <a:extLst>
              <a:ext uri="{FF2B5EF4-FFF2-40B4-BE49-F238E27FC236}">
                <a16:creationId xmlns:a16="http://schemas.microsoft.com/office/drawing/2014/main" id="{7EAC6410-D75C-5A44-8099-811218529D95}"/>
              </a:ext>
            </a:extLst>
          </p:cNvPr>
          <p:cNvCxnSpPr>
            <a:cxnSpLocks/>
          </p:cNvCxnSpPr>
          <p:nvPr/>
        </p:nvCxnSpPr>
        <p:spPr>
          <a:xfrm>
            <a:off x="7444197" y="4035468"/>
            <a:ext cx="0" cy="294721"/>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4FC0EE42-D2B2-7345-85F3-97B6D92E3977}"/>
              </a:ext>
            </a:extLst>
          </p:cNvPr>
          <p:cNvSpPr txBox="1"/>
          <p:nvPr/>
        </p:nvSpPr>
        <p:spPr>
          <a:xfrm>
            <a:off x="7529148" y="3975663"/>
            <a:ext cx="441146" cy="400110"/>
          </a:xfrm>
          <a:prstGeom prst="rect">
            <a:avLst/>
          </a:prstGeom>
          <a:noFill/>
        </p:spPr>
        <p:txBody>
          <a:bodyPr wrap="none" rtlCol="0">
            <a:spAutoFit/>
          </a:bodyPr>
          <a:lstStyle/>
          <a:p>
            <a:r>
              <a:rPr lang="en-US" altLang="zh-CN" sz="2000" b="1"/>
              <a:t>③</a:t>
            </a:r>
            <a:endParaRPr lang="en-US" sz="2000" b="1"/>
          </a:p>
        </p:txBody>
      </p:sp>
      <p:cxnSp>
        <p:nvCxnSpPr>
          <p:cNvPr id="262" name="Straight Arrow Connector 261">
            <a:extLst>
              <a:ext uri="{FF2B5EF4-FFF2-40B4-BE49-F238E27FC236}">
                <a16:creationId xmlns:a16="http://schemas.microsoft.com/office/drawing/2014/main" id="{BCFD8696-184A-BF41-8D51-AD3CC5E96860}"/>
              </a:ext>
            </a:extLst>
          </p:cNvPr>
          <p:cNvCxnSpPr>
            <a:cxnSpLocks/>
          </p:cNvCxnSpPr>
          <p:nvPr/>
        </p:nvCxnSpPr>
        <p:spPr>
          <a:xfrm>
            <a:off x="7449524" y="4318277"/>
            <a:ext cx="605350" cy="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63" name="TextBox 262">
            <a:extLst>
              <a:ext uri="{FF2B5EF4-FFF2-40B4-BE49-F238E27FC236}">
                <a16:creationId xmlns:a16="http://schemas.microsoft.com/office/drawing/2014/main" id="{80C4203F-3011-A048-A18F-E91061F4F965}"/>
              </a:ext>
            </a:extLst>
          </p:cNvPr>
          <p:cNvSpPr txBox="1"/>
          <p:nvPr/>
        </p:nvSpPr>
        <p:spPr>
          <a:xfrm>
            <a:off x="4171029" y="4078441"/>
            <a:ext cx="949299" cy="400110"/>
          </a:xfrm>
          <a:prstGeom prst="rect">
            <a:avLst/>
          </a:prstGeom>
          <a:noFill/>
        </p:spPr>
        <p:txBody>
          <a:bodyPr wrap="none" rtlCol="0">
            <a:spAutoFit/>
          </a:bodyPr>
          <a:lstStyle/>
          <a:p>
            <a:r>
              <a:rPr lang="en-US" altLang="zh-CN" sz="2000"/>
              <a:t>DOM-R</a:t>
            </a:r>
            <a:endParaRPr lang="en-US" sz="2000"/>
          </a:p>
        </p:txBody>
      </p:sp>
      <p:cxnSp>
        <p:nvCxnSpPr>
          <p:cNvPr id="264" name="Straight Arrow Connector 263">
            <a:extLst>
              <a:ext uri="{FF2B5EF4-FFF2-40B4-BE49-F238E27FC236}">
                <a16:creationId xmlns:a16="http://schemas.microsoft.com/office/drawing/2014/main" id="{C7B246B4-6DBF-7249-9FA7-76BEBA311989}"/>
              </a:ext>
            </a:extLst>
          </p:cNvPr>
          <p:cNvCxnSpPr>
            <a:cxnSpLocks/>
          </p:cNvCxnSpPr>
          <p:nvPr/>
        </p:nvCxnSpPr>
        <p:spPr>
          <a:xfrm>
            <a:off x="9774904" y="4042817"/>
            <a:ext cx="915589" cy="617251"/>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65" name="Straight Arrow Connector 264">
            <a:extLst>
              <a:ext uri="{FF2B5EF4-FFF2-40B4-BE49-F238E27FC236}">
                <a16:creationId xmlns:a16="http://schemas.microsoft.com/office/drawing/2014/main" id="{7502381E-492B-DC43-906C-BEDF567B9D40}"/>
              </a:ext>
            </a:extLst>
          </p:cNvPr>
          <p:cNvCxnSpPr>
            <a:cxnSpLocks/>
          </p:cNvCxnSpPr>
          <p:nvPr/>
        </p:nvCxnSpPr>
        <p:spPr>
          <a:xfrm flipH="1" flipV="1">
            <a:off x="9998794" y="4051431"/>
            <a:ext cx="915699" cy="617250"/>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66" name="TextBox 265">
            <a:extLst>
              <a:ext uri="{FF2B5EF4-FFF2-40B4-BE49-F238E27FC236}">
                <a16:creationId xmlns:a16="http://schemas.microsoft.com/office/drawing/2014/main" id="{EF55E2B0-3C9E-E647-A060-4FA46E639DE1}"/>
              </a:ext>
            </a:extLst>
          </p:cNvPr>
          <p:cNvSpPr txBox="1"/>
          <p:nvPr/>
        </p:nvSpPr>
        <p:spPr>
          <a:xfrm>
            <a:off x="9615885" y="4082629"/>
            <a:ext cx="441146" cy="400110"/>
          </a:xfrm>
          <a:prstGeom prst="rect">
            <a:avLst/>
          </a:prstGeom>
          <a:noFill/>
        </p:spPr>
        <p:txBody>
          <a:bodyPr wrap="none" rtlCol="0">
            <a:spAutoFit/>
          </a:bodyPr>
          <a:lstStyle/>
          <a:p>
            <a:r>
              <a:rPr lang="en-US" altLang="zh-CN" sz="2000" b="1"/>
              <a:t>⑨</a:t>
            </a:r>
            <a:endParaRPr lang="en-US" sz="2000" b="1"/>
          </a:p>
        </p:txBody>
      </p:sp>
      <p:cxnSp>
        <p:nvCxnSpPr>
          <p:cNvPr id="267" name="Straight Arrow Connector 266">
            <a:extLst>
              <a:ext uri="{FF2B5EF4-FFF2-40B4-BE49-F238E27FC236}">
                <a16:creationId xmlns:a16="http://schemas.microsoft.com/office/drawing/2014/main" id="{BED5DCF3-9B49-C745-BD30-1F78A30E3434}"/>
              </a:ext>
            </a:extLst>
          </p:cNvPr>
          <p:cNvCxnSpPr>
            <a:cxnSpLocks/>
          </p:cNvCxnSpPr>
          <p:nvPr/>
        </p:nvCxnSpPr>
        <p:spPr>
          <a:xfrm>
            <a:off x="7089110" y="5392759"/>
            <a:ext cx="0" cy="1350803"/>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68" name="Straight Arrow Connector 267">
            <a:extLst>
              <a:ext uri="{FF2B5EF4-FFF2-40B4-BE49-F238E27FC236}">
                <a16:creationId xmlns:a16="http://schemas.microsoft.com/office/drawing/2014/main" id="{238F125D-F85D-404B-AE85-0DCCB939F7D6}"/>
              </a:ext>
            </a:extLst>
          </p:cNvPr>
          <p:cNvCxnSpPr>
            <a:cxnSpLocks/>
          </p:cNvCxnSpPr>
          <p:nvPr/>
        </p:nvCxnSpPr>
        <p:spPr>
          <a:xfrm>
            <a:off x="6964489" y="6734917"/>
            <a:ext cx="4237453" cy="0"/>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69" name="Straight Arrow Connector 268">
            <a:extLst>
              <a:ext uri="{FF2B5EF4-FFF2-40B4-BE49-F238E27FC236}">
                <a16:creationId xmlns:a16="http://schemas.microsoft.com/office/drawing/2014/main" id="{C6BFE8CE-33A7-D64B-91E9-B24C7BD1DA5B}"/>
              </a:ext>
            </a:extLst>
          </p:cNvPr>
          <p:cNvCxnSpPr>
            <a:cxnSpLocks/>
          </p:cNvCxnSpPr>
          <p:nvPr/>
        </p:nvCxnSpPr>
        <p:spPr>
          <a:xfrm>
            <a:off x="6089226" y="6732424"/>
            <a:ext cx="871705" cy="0"/>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70" name="Straight Arrow Connector 269">
            <a:extLst>
              <a:ext uri="{FF2B5EF4-FFF2-40B4-BE49-F238E27FC236}">
                <a16:creationId xmlns:a16="http://schemas.microsoft.com/office/drawing/2014/main" id="{B19580E3-F649-6A4D-93E0-30D4A483D7F4}"/>
              </a:ext>
            </a:extLst>
          </p:cNvPr>
          <p:cNvCxnSpPr>
            <a:cxnSpLocks/>
          </p:cNvCxnSpPr>
          <p:nvPr/>
        </p:nvCxnSpPr>
        <p:spPr>
          <a:xfrm>
            <a:off x="6102596" y="5398813"/>
            <a:ext cx="0" cy="1350803"/>
          </a:xfrm>
          <a:prstGeom prst="straightConnector1">
            <a:avLst/>
          </a:prstGeom>
          <a:ln w="381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1" name="TextBox 270">
            <a:extLst>
              <a:ext uri="{FF2B5EF4-FFF2-40B4-BE49-F238E27FC236}">
                <a16:creationId xmlns:a16="http://schemas.microsoft.com/office/drawing/2014/main" id="{B6B5E947-22A0-2E4B-88BA-E942D6C21BFA}"/>
              </a:ext>
            </a:extLst>
          </p:cNvPr>
          <p:cNvSpPr txBox="1"/>
          <p:nvPr/>
        </p:nvSpPr>
        <p:spPr>
          <a:xfrm>
            <a:off x="5715137" y="5917179"/>
            <a:ext cx="441146" cy="400110"/>
          </a:xfrm>
          <a:prstGeom prst="rect">
            <a:avLst/>
          </a:prstGeom>
          <a:noFill/>
        </p:spPr>
        <p:txBody>
          <a:bodyPr wrap="none" rtlCol="0">
            <a:spAutoFit/>
          </a:bodyPr>
          <a:lstStyle/>
          <a:p>
            <a:r>
              <a:rPr lang="en-US" altLang="zh-CN" sz="2000" b="1"/>
              <a:t>⑧</a:t>
            </a:r>
            <a:endParaRPr lang="en-US" sz="2000" b="1"/>
          </a:p>
        </p:txBody>
      </p:sp>
      <p:sp>
        <p:nvSpPr>
          <p:cNvPr id="272" name="TextBox 271">
            <a:extLst>
              <a:ext uri="{FF2B5EF4-FFF2-40B4-BE49-F238E27FC236}">
                <a16:creationId xmlns:a16="http://schemas.microsoft.com/office/drawing/2014/main" id="{6CCDEEC5-735E-9249-9777-CB804C6395CC}"/>
              </a:ext>
            </a:extLst>
          </p:cNvPr>
          <p:cNvSpPr txBox="1"/>
          <p:nvPr/>
        </p:nvSpPr>
        <p:spPr>
          <a:xfrm>
            <a:off x="10835897" y="5920637"/>
            <a:ext cx="441146" cy="400110"/>
          </a:xfrm>
          <a:prstGeom prst="rect">
            <a:avLst/>
          </a:prstGeom>
          <a:noFill/>
        </p:spPr>
        <p:txBody>
          <a:bodyPr wrap="none" rtlCol="0">
            <a:spAutoFit/>
          </a:bodyPr>
          <a:lstStyle/>
          <a:p>
            <a:r>
              <a:rPr lang="en-US" altLang="zh-CN" sz="2000" b="1"/>
              <a:t>⑧</a:t>
            </a:r>
            <a:endParaRPr lang="en-US" sz="2000" b="1"/>
          </a:p>
        </p:txBody>
      </p:sp>
      <p:cxnSp>
        <p:nvCxnSpPr>
          <p:cNvPr id="273" name="Straight Arrow Connector 272">
            <a:extLst>
              <a:ext uri="{FF2B5EF4-FFF2-40B4-BE49-F238E27FC236}">
                <a16:creationId xmlns:a16="http://schemas.microsoft.com/office/drawing/2014/main" id="{6308299D-038B-6945-8FA2-CBEA0CB923E6}"/>
              </a:ext>
            </a:extLst>
          </p:cNvPr>
          <p:cNvCxnSpPr>
            <a:cxnSpLocks/>
          </p:cNvCxnSpPr>
          <p:nvPr/>
        </p:nvCxnSpPr>
        <p:spPr>
          <a:xfrm>
            <a:off x="11201942" y="5396653"/>
            <a:ext cx="0" cy="1350803"/>
          </a:xfrm>
          <a:prstGeom prst="straightConnector1">
            <a:avLst/>
          </a:prstGeom>
          <a:ln w="381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4" name="TextBox 273">
            <a:extLst>
              <a:ext uri="{FF2B5EF4-FFF2-40B4-BE49-F238E27FC236}">
                <a16:creationId xmlns:a16="http://schemas.microsoft.com/office/drawing/2014/main" id="{3F15ECC7-0C09-3C4E-9C86-5A33B40EE648}"/>
              </a:ext>
            </a:extLst>
          </p:cNvPr>
          <p:cNvSpPr txBox="1"/>
          <p:nvPr/>
        </p:nvSpPr>
        <p:spPr>
          <a:xfrm>
            <a:off x="6708126" y="5441723"/>
            <a:ext cx="441146" cy="400110"/>
          </a:xfrm>
          <a:prstGeom prst="rect">
            <a:avLst/>
          </a:prstGeom>
          <a:noFill/>
        </p:spPr>
        <p:txBody>
          <a:bodyPr wrap="none" rtlCol="0">
            <a:spAutoFit/>
          </a:bodyPr>
          <a:lstStyle/>
          <a:p>
            <a:r>
              <a:rPr lang="en-US" altLang="zh-CN" sz="2000" b="1"/>
              <a:t>⑦</a:t>
            </a:r>
            <a:endParaRPr lang="en-US" sz="2000" b="1"/>
          </a:p>
        </p:txBody>
      </p:sp>
      <p:sp>
        <p:nvSpPr>
          <p:cNvPr id="275" name="TextBox 274">
            <a:extLst>
              <a:ext uri="{FF2B5EF4-FFF2-40B4-BE49-F238E27FC236}">
                <a16:creationId xmlns:a16="http://schemas.microsoft.com/office/drawing/2014/main" id="{AD714935-56EF-0746-B211-FE91BE0B620E}"/>
              </a:ext>
            </a:extLst>
          </p:cNvPr>
          <p:cNvSpPr txBox="1"/>
          <p:nvPr/>
        </p:nvSpPr>
        <p:spPr>
          <a:xfrm>
            <a:off x="7401779" y="5387905"/>
            <a:ext cx="441146" cy="400110"/>
          </a:xfrm>
          <a:prstGeom prst="rect">
            <a:avLst/>
          </a:prstGeom>
          <a:noFill/>
        </p:spPr>
        <p:txBody>
          <a:bodyPr wrap="none" rtlCol="0">
            <a:spAutoFit/>
          </a:bodyPr>
          <a:lstStyle/>
          <a:p>
            <a:r>
              <a:rPr lang="en-US" altLang="zh-CN" sz="2000" b="1"/>
              <a:t>⑤</a:t>
            </a:r>
            <a:endParaRPr lang="en-US" sz="2000" b="1"/>
          </a:p>
        </p:txBody>
      </p:sp>
      <p:sp>
        <p:nvSpPr>
          <p:cNvPr id="276" name="TextBox 275">
            <a:extLst>
              <a:ext uri="{FF2B5EF4-FFF2-40B4-BE49-F238E27FC236}">
                <a16:creationId xmlns:a16="http://schemas.microsoft.com/office/drawing/2014/main" id="{37260E5F-72AC-7847-B2BA-9A60BB706D72}"/>
              </a:ext>
            </a:extLst>
          </p:cNvPr>
          <p:cNvSpPr txBox="1"/>
          <p:nvPr/>
        </p:nvSpPr>
        <p:spPr>
          <a:xfrm>
            <a:off x="11418205" y="2135680"/>
            <a:ext cx="441146" cy="400110"/>
          </a:xfrm>
          <a:prstGeom prst="rect">
            <a:avLst/>
          </a:prstGeom>
          <a:noFill/>
        </p:spPr>
        <p:txBody>
          <a:bodyPr wrap="none" rtlCol="0">
            <a:spAutoFit/>
          </a:bodyPr>
          <a:lstStyle/>
          <a:p>
            <a:r>
              <a:rPr lang="en-US" altLang="zh-CN" sz="2000" b="1"/>
              <a:t>⑩</a:t>
            </a:r>
            <a:endParaRPr lang="en-US" sz="2000" b="1"/>
          </a:p>
        </p:txBody>
      </p:sp>
      <p:sp>
        <p:nvSpPr>
          <p:cNvPr id="277" name="TextBox 276">
            <a:extLst>
              <a:ext uri="{FF2B5EF4-FFF2-40B4-BE49-F238E27FC236}">
                <a16:creationId xmlns:a16="http://schemas.microsoft.com/office/drawing/2014/main" id="{5F80BDDE-2CA2-1348-AB5F-22951E66603A}"/>
              </a:ext>
            </a:extLst>
          </p:cNvPr>
          <p:cNvSpPr txBox="1"/>
          <p:nvPr/>
        </p:nvSpPr>
        <p:spPr>
          <a:xfrm>
            <a:off x="3907529" y="2137601"/>
            <a:ext cx="441146" cy="400110"/>
          </a:xfrm>
          <a:prstGeom prst="rect">
            <a:avLst/>
          </a:prstGeom>
          <a:noFill/>
        </p:spPr>
        <p:txBody>
          <a:bodyPr wrap="none" rtlCol="0">
            <a:spAutoFit/>
          </a:bodyPr>
          <a:lstStyle/>
          <a:p>
            <a:r>
              <a:rPr lang="en-US" altLang="zh-CN" sz="2000" b="1"/>
              <a:t>⑩</a:t>
            </a:r>
            <a:endParaRPr lang="en-US" sz="2000" b="1"/>
          </a:p>
        </p:txBody>
      </p:sp>
      <p:cxnSp>
        <p:nvCxnSpPr>
          <p:cNvPr id="278" name="Straight Arrow Connector 277">
            <a:extLst>
              <a:ext uri="{FF2B5EF4-FFF2-40B4-BE49-F238E27FC236}">
                <a16:creationId xmlns:a16="http://schemas.microsoft.com/office/drawing/2014/main" id="{15689571-776E-4247-9CEF-76C4A453C83D}"/>
              </a:ext>
            </a:extLst>
          </p:cNvPr>
          <p:cNvCxnSpPr>
            <a:cxnSpLocks/>
          </p:cNvCxnSpPr>
          <p:nvPr/>
        </p:nvCxnSpPr>
        <p:spPr>
          <a:xfrm flipH="1">
            <a:off x="4743911" y="2786168"/>
            <a:ext cx="817" cy="663122"/>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79" name="Rounded Rectangle 278">
            <a:extLst>
              <a:ext uri="{FF2B5EF4-FFF2-40B4-BE49-F238E27FC236}">
                <a16:creationId xmlns:a16="http://schemas.microsoft.com/office/drawing/2014/main" id="{215CE251-6685-2D40-83A3-0FDA9CFD5730}"/>
              </a:ext>
            </a:extLst>
          </p:cNvPr>
          <p:cNvSpPr/>
          <p:nvPr/>
        </p:nvSpPr>
        <p:spPr>
          <a:xfrm>
            <a:off x="5260394" y="3449158"/>
            <a:ext cx="968561" cy="614001"/>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sp>
        <p:nvSpPr>
          <p:cNvPr id="280" name="Rounded Rectangle 279">
            <a:extLst>
              <a:ext uri="{FF2B5EF4-FFF2-40B4-BE49-F238E27FC236}">
                <a16:creationId xmlns:a16="http://schemas.microsoft.com/office/drawing/2014/main" id="{9F72B0DC-43E5-7540-8AC4-229EF165E69E}"/>
              </a:ext>
            </a:extLst>
          </p:cNvPr>
          <p:cNvSpPr/>
          <p:nvPr/>
        </p:nvSpPr>
        <p:spPr>
          <a:xfrm>
            <a:off x="4214470" y="3436927"/>
            <a:ext cx="968561" cy="614001"/>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cxnSp>
        <p:nvCxnSpPr>
          <p:cNvPr id="281" name="Straight Arrow Connector 280">
            <a:extLst>
              <a:ext uri="{FF2B5EF4-FFF2-40B4-BE49-F238E27FC236}">
                <a16:creationId xmlns:a16="http://schemas.microsoft.com/office/drawing/2014/main" id="{071FE7DD-C42E-8B49-8DCB-B09AE601FFC9}"/>
              </a:ext>
            </a:extLst>
          </p:cNvPr>
          <p:cNvCxnSpPr>
            <a:cxnSpLocks/>
          </p:cNvCxnSpPr>
          <p:nvPr/>
        </p:nvCxnSpPr>
        <p:spPr>
          <a:xfrm>
            <a:off x="4870961" y="4050929"/>
            <a:ext cx="915589" cy="617251"/>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82" name="Straight Arrow Connector 281">
            <a:extLst>
              <a:ext uri="{FF2B5EF4-FFF2-40B4-BE49-F238E27FC236}">
                <a16:creationId xmlns:a16="http://schemas.microsoft.com/office/drawing/2014/main" id="{5BDE4A7C-7DE5-9E45-A5D0-56CFBACA5F1D}"/>
              </a:ext>
            </a:extLst>
          </p:cNvPr>
          <p:cNvCxnSpPr>
            <a:cxnSpLocks/>
          </p:cNvCxnSpPr>
          <p:nvPr/>
        </p:nvCxnSpPr>
        <p:spPr>
          <a:xfrm flipH="1" flipV="1">
            <a:off x="5094851" y="4059543"/>
            <a:ext cx="915699" cy="617250"/>
          </a:xfrm>
          <a:prstGeom prst="straightConnector1">
            <a:avLst/>
          </a:prstGeom>
          <a:ln w="381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83" name="TextBox 282">
            <a:extLst>
              <a:ext uri="{FF2B5EF4-FFF2-40B4-BE49-F238E27FC236}">
                <a16:creationId xmlns:a16="http://schemas.microsoft.com/office/drawing/2014/main" id="{6F791A4B-40FB-8041-885E-2C475016E14D}"/>
              </a:ext>
            </a:extLst>
          </p:cNvPr>
          <p:cNvSpPr txBox="1"/>
          <p:nvPr/>
        </p:nvSpPr>
        <p:spPr>
          <a:xfrm>
            <a:off x="5576382" y="4092096"/>
            <a:ext cx="441146" cy="400110"/>
          </a:xfrm>
          <a:prstGeom prst="rect">
            <a:avLst/>
          </a:prstGeom>
          <a:noFill/>
        </p:spPr>
        <p:txBody>
          <a:bodyPr wrap="none" rtlCol="0">
            <a:spAutoFit/>
          </a:bodyPr>
          <a:lstStyle/>
          <a:p>
            <a:r>
              <a:rPr lang="en-US" altLang="zh-CN" sz="2000" b="1"/>
              <a:t>⑨</a:t>
            </a:r>
            <a:endParaRPr lang="en-US" sz="2000" b="1"/>
          </a:p>
        </p:txBody>
      </p:sp>
      <p:sp>
        <p:nvSpPr>
          <p:cNvPr id="284" name="TextBox 283">
            <a:extLst>
              <a:ext uri="{FF2B5EF4-FFF2-40B4-BE49-F238E27FC236}">
                <a16:creationId xmlns:a16="http://schemas.microsoft.com/office/drawing/2014/main" id="{DE9E6AFE-8708-0F42-B528-DEDB9B277AE8}"/>
              </a:ext>
            </a:extLst>
          </p:cNvPr>
          <p:cNvSpPr txBox="1"/>
          <p:nvPr/>
        </p:nvSpPr>
        <p:spPr>
          <a:xfrm>
            <a:off x="8208785" y="4024868"/>
            <a:ext cx="441146" cy="400110"/>
          </a:xfrm>
          <a:prstGeom prst="rect">
            <a:avLst/>
          </a:prstGeom>
          <a:noFill/>
        </p:spPr>
        <p:txBody>
          <a:bodyPr wrap="none" rtlCol="0">
            <a:spAutoFit/>
          </a:bodyPr>
          <a:lstStyle/>
          <a:p>
            <a:r>
              <a:rPr lang="en-US" altLang="zh-CN" sz="2000" b="1"/>
              <a:t>④</a:t>
            </a:r>
            <a:endParaRPr lang="en-US" sz="2000" b="1"/>
          </a:p>
        </p:txBody>
      </p:sp>
      <p:cxnSp>
        <p:nvCxnSpPr>
          <p:cNvPr id="285" name="Straight Arrow Connector 284">
            <a:extLst>
              <a:ext uri="{FF2B5EF4-FFF2-40B4-BE49-F238E27FC236}">
                <a16:creationId xmlns:a16="http://schemas.microsoft.com/office/drawing/2014/main" id="{0CF38BC7-4ECA-574A-853E-BB86CD5C05CF}"/>
              </a:ext>
            </a:extLst>
          </p:cNvPr>
          <p:cNvCxnSpPr>
            <a:cxnSpLocks/>
          </p:cNvCxnSpPr>
          <p:nvPr/>
        </p:nvCxnSpPr>
        <p:spPr>
          <a:xfrm>
            <a:off x="7396705" y="2963863"/>
            <a:ext cx="435852" cy="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86" name="Rounded Rectangle 285">
            <a:extLst>
              <a:ext uri="{FF2B5EF4-FFF2-40B4-BE49-F238E27FC236}">
                <a16:creationId xmlns:a16="http://schemas.microsoft.com/office/drawing/2014/main" id="{33912DE2-3B7F-7F4C-B682-429680236734}"/>
              </a:ext>
            </a:extLst>
          </p:cNvPr>
          <p:cNvSpPr/>
          <p:nvPr/>
        </p:nvSpPr>
        <p:spPr>
          <a:xfrm>
            <a:off x="7956219" y="3430631"/>
            <a:ext cx="968561" cy="614001"/>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pic>
        <p:nvPicPr>
          <p:cNvPr id="287" name="Picture 286">
            <a:extLst>
              <a:ext uri="{FF2B5EF4-FFF2-40B4-BE49-F238E27FC236}">
                <a16:creationId xmlns:a16="http://schemas.microsoft.com/office/drawing/2014/main" id="{E037B9BD-B405-2A41-B67E-F8D1898CE014}"/>
              </a:ext>
            </a:extLst>
          </p:cNvPr>
          <p:cNvPicPr>
            <a:picLocks noChangeAspect="1"/>
          </p:cNvPicPr>
          <p:nvPr/>
        </p:nvPicPr>
        <p:blipFill>
          <a:blip r:embed="rId4"/>
          <a:stretch>
            <a:fillRect/>
          </a:stretch>
        </p:blipFill>
        <p:spPr>
          <a:xfrm>
            <a:off x="8660335" y="4148235"/>
            <a:ext cx="197834" cy="196480"/>
          </a:xfrm>
          <a:prstGeom prst="rect">
            <a:avLst/>
          </a:prstGeom>
          <a:ln w="38100">
            <a:solidFill>
              <a:schemeClr val="tx1"/>
            </a:solidFill>
          </a:ln>
        </p:spPr>
      </p:pic>
      <p:sp>
        <p:nvSpPr>
          <p:cNvPr id="288" name="Rounded Rectangle 287">
            <a:extLst>
              <a:ext uri="{FF2B5EF4-FFF2-40B4-BE49-F238E27FC236}">
                <a16:creationId xmlns:a16="http://schemas.microsoft.com/office/drawing/2014/main" id="{B4B020EE-6296-9C47-8B73-3A73147B7C60}"/>
              </a:ext>
            </a:extLst>
          </p:cNvPr>
          <p:cNvSpPr/>
          <p:nvPr/>
        </p:nvSpPr>
        <p:spPr>
          <a:xfrm>
            <a:off x="6910296" y="3418399"/>
            <a:ext cx="968561" cy="614001"/>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cxnSp>
        <p:nvCxnSpPr>
          <p:cNvPr id="289" name="Straight Arrow Connector 288">
            <a:extLst>
              <a:ext uri="{FF2B5EF4-FFF2-40B4-BE49-F238E27FC236}">
                <a16:creationId xmlns:a16="http://schemas.microsoft.com/office/drawing/2014/main" id="{8B194CF5-CE19-0E4B-92D0-2C1C0288610C}"/>
              </a:ext>
            </a:extLst>
          </p:cNvPr>
          <p:cNvCxnSpPr>
            <a:cxnSpLocks/>
          </p:cNvCxnSpPr>
          <p:nvPr/>
        </p:nvCxnSpPr>
        <p:spPr>
          <a:xfrm>
            <a:off x="8568137" y="4046750"/>
            <a:ext cx="6760" cy="61400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90" name="Straight Arrow Connector 289">
            <a:extLst>
              <a:ext uri="{FF2B5EF4-FFF2-40B4-BE49-F238E27FC236}">
                <a16:creationId xmlns:a16="http://schemas.microsoft.com/office/drawing/2014/main" id="{705423B4-B73B-7448-97AA-FDFDE704B201}"/>
              </a:ext>
            </a:extLst>
          </p:cNvPr>
          <p:cNvCxnSpPr>
            <a:cxnSpLocks/>
          </p:cNvCxnSpPr>
          <p:nvPr/>
        </p:nvCxnSpPr>
        <p:spPr>
          <a:xfrm flipV="1">
            <a:off x="8065180" y="4001658"/>
            <a:ext cx="0" cy="34384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291" name="Straight Arrow Connector 290">
            <a:extLst>
              <a:ext uri="{FF2B5EF4-FFF2-40B4-BE49-F238E27FC236}">
                <a16:creationId xmlns:a16="http://schemas.microsoft.com/office/drawing/2014/main" id="{B0B647FB-F1B9-2E4A-BB20-10AF5D547129}"/>
              </a:ext>
            </a:extLst>
          </p:cNvPr>
          <p:cNvCxnSpPr>
            <a:cxnSpLocks/>
          </p:cNvCxnSpPr>
          <p:nvPr/>
        </p:nvCxnSpPr>
        <p:spPr>
          <a:xfrm>
            <a:off x="9985347" y="2786168"/>
            <a:ext cx="0" cy="663122"/>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92" name="Rounded Rectangle 291">
            <a:extLst>
              <a:ext uri="{FF2B5EF4-FFF2-40B4-BE49-F238E27FC236}">
                <a16:creationId xmlns:a16="http://schemas.microsoft.com/office/drawing/2014/main" id="{F68EB40C-20AD-9845-94C8-145EB6E066A6}"/>
              </a:ext>
            </a:extLst>
          </p:cNvPr>
          <p:cNvSpPr/>
          <p:nvPr/>
        </p:nvSpPr>
        <p:spPr>
          <a:xfrm>
            <a:off x="10546081" y="3430630"/>
            <a:ext cx="968561" cy="614001"/>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Early</a:t>
            </a:r>
            <a:r>
              <a:rPr lang="zh-CN" altLang="en-US" sz="2000">
                <a:solidFill>
                  <a:schemeClr val="tx1"/>
                </a:solidFill>
              </a:rPr>
              <a:t> </a:t>
            </a:r>
            <a:r>
              <a:rPr lang="en-US" altLang="zh-CN" sz="2000">
                <a:solidFill>
                  <a:schemeClr val="tx1"/>
                </a:solidFill>
              </a:rPr>
              <a:t>Buffer</a:t>
            </a:r>
            <a:endParaRPr lang="en-US" sz="2000">
              <a:solidFill>
                <a:schemeClr val="tx1"/>
              </a:solidFill>
            </a:endParaRPr>
          </a:p>
        </p:txBody>
      </p:sp>
      <p:sp>
        <p:nvSpPr>
          <p:cNvPr id="293" name="Rounded Rectangle 292">
            <a:extLst>
              <a:ext uri="{FF2B5EF4-FFF2-40B4-BE49-F238E27FC236}">
                <a16:creationId xmlns:a16="http://schemas.microsoft.com/office/drawing/2014/main" id="{B7A8F066-9939-6547-BF5A-4790A72C5129}"/>
              </a:ext>
            </a:extLst>
          </p:cNvPr>
          <p:cNvSpPr/>
          <p:nvPr/>
        </p:nvSpPr>
        <p:spPr>
          <a:xfrm>
            <a:off x="9500157" y="3418398"/>
            <a:ext cx="968561" cy="614001"/>
          </a:xfrm>
          <a:prstGeom prst="round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a:solidFill>
                  <a:schemeClr val="tx1"/>
                </a:solidFill>
              </a:rPr>
              <a:t>Late</a:t>
            </a:r>
            <a:r>
              <a:rPr lang="zh-CN" altLang="en-US" sz="2000">
                <a:solidFill>
                  <a:schemeClr val="tx1"/>
                </a:solidFill>
              </a:rPr>
              <a:t> </a:t>
            </a:r>
            <a:r>
              <a:rPr lang="en-US" altLang="zh-CN" sz="2000">
                <a:solidFill>
                  <a:schemeClr val="tx1"/>
                </a:solidFill>
              </a:rPr>
              <a:t>Buffer</a:t>
            </a:r>
            <a:r>
              <a:rPr lang="zh-CN" altLang="en-US" sz="2000">
                <a:solidFill>
                  <a:schemeClr val="tx1"/>
                </a:solidFill>
              </a:rPr>
              <a:t>    </a:t>
            </a:r>
            <a:endParaRPr lang="en-US" sz="2000">
              <a:solidFill>
                <a:schemeClr val="tx1"/>
              </a:solidFill>
            </a:endParaRPr>
          </a:p>
        </p:txBody>
      </p:sp>
      <p:sp>
        <p:nvSpPr>
          <p:cNvPr id="294" name="TextBox 293">
            <a:extLst>
              <a:ext uri="{FF2B5EF4-FFF2-40B4-BE49-F238E27FC236}">
                <a16:creationId xmlns:a16="http://schemas.microsoft.com/office/drawing/2014/main" id="{293EC094-5C81-A545-A19C-59B9F479BE79}"/>
              </a:ext>
            </a:extLst>
          </p:cNvPr>
          <p:cNvSpPr txBox="1"/>
          <p:nvPr/>
        </p:nvSpPr>
        <p:spPr>
          <a:xfrm>
            <a:off x="10620773" y="4071520"/>
            <a:ext cx="949299" cy="400110"/>
          </a:xfrm>
          <a:prstGeom prst="rect">
            <a:avLst/>
          </a:prstGeom>
          <a:noFill/>
        </p:spPr>
        <p:txBody>
          <a:bodyPr wrap="none" rtlCol="0">
            <a:spAutoFit/>
          </a:bodyPr>
          <a:lstStyle/>
          <a:p>
            <a:r>
              <a:rPr lang="en-US" altLang="zh-CN" sz="2000"/>
              <a:t>DOM-R</a:t>
            </a:r>
            <a:endParaRPr lang="en-US" sz="2000"/>
          </a:p>
        </p:txBody>
      </p:sp>
      <p:cxnSp>
        <p:nvCxnSpPr>
          <p:cNvPr id="295" name="Straight Arrow Connector 294">
            <a:extLst>
              <a:ext uri="{FF2B5EF4-FFF2-40B4-BE49-F238E27FC236}">
                <a16:creationId xmlns:a16="http://schemas.microsoft.com/office/drawing/2014/main" id="{96B324F5-C74D-4B4E-987A-B7139CE87959}"/>
              </a:ext>
            </a:extLst>
          </p:cNvPr>
          <p:cNvCxnSpPr>
            <a:cxnSpLocks/>
          </p:cNvCxnSpPr>
          <p:nvPr/>
        </p:nvCxnSpPr>
        <p:spPr>
          <a:xfrm>
            <a:off x="7414456" y="2968483"/>
            <a:ext cx="0" cy="442081"/>
          </a:xfrm>
          <a:prstGeom prst="straightConnector1">
            <a:avLst/>
          </a:prstGeom>
          <a:ln w="381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3053D9B-0DCD-22E5-DF7B-787BD47D125B}"/>
              </a:ext>
            </a:extLst>
          </p:cNvPr>
          <p:cNvSpPr>
            <a:spLocks noGrp="1"/>
          </p:cNvSpPr>
          <p:nvPr>
            <p:ph type="sldNum" sz="quarter" idx="12"/>
          </p:nvPr>
        </p:nvSpPr>
        <p:spPr/>
        <p:txBody>
          <a:bodyPr/>
          <a:lstStyle/>
          <a:p>
            <a:fld id="{EA7EFB88-B2CB-3F42-A7FB-727E9E84A506}" type="slidenum">
              <a:rPr lang="en-US" smtClean="0"/>
              <a:t>24</a:t>
            </a:fld>
            <a:endParaRPr lang="en-US"/>
          </a:p>
        </p:txBody>
      </p:sp>
      <p:sp>
        <p:nvSpPr>
          <p:cNvPr id="2" name="TextBox 1">
            <a:extLst>
              <a:ext uri="{FF2B5EF4-FFF2-40B4-BE49-F238E27FC236}">
                <a16:creationId xmlns:a16="http://schemas.microsoft.com/office/drawing/2014/main" id="{198FA225-4925-0A09-6AEC-517986120FC6}"/>
              </a:ext>
            </a:extLst>
          </p:cNvPr>
          <p:cNvSpPr txBox="1"/>
          <p:nvPr/>
        </p:nvSpPr>
        <p:spPr>
          <a:xfrm>
            <a:off x="5253000" y="199043"/>
            <a:ext cx="2426242" cy="474709"/>
          </a:xfrm>
          <a:prstGeom prst="rect">
            <a:avLst/>
          </a:prstGeom>
          <a:noFill/>
        </p:spPr>
        <p:txBody>
          <a:bodyPr wrap="none" rtlCol="0">
            <a:spAutoFit/>
          </a:bodyPr>
          <a:lstStyle/>
          <a:p>
            <a:r>
              <a:rPr lang="en-US" altLang="zh-CN" sz="2000"/>
              <a:t>Requests</a:t>
            </a:r>
            <a:r>
              <a:rPr lang="zh-CN" altLang="en-US" sz="2000"/>
              <a:t> </a:t>
            </a:r>
            <a:r>
              <a:rPr lang="en-US" altLang="zh-CN" sz="2000"/>
              <a:t>from</a:t>
            </a:r>
            <a:r>
              <a:rPr lang="zh-CN" altLang="en-US" sz="2000"/>
              <a:t> </a:t>
            </a:r>
            <a:r>
              <a:rPr lang="en-US" altLang="zh-CN" sz="2000"/>
              <a:t>clients</a:t>
            </a:r>
            <a:endParaRPr lang="en-US" sz="2000"/>
          </a:p>
        </p:txBody>
      </p:sp>
    </p:spTree>
    <p:extLst>
      <p:ext uri="{BB962C8B-B14F-4D97-AF65-F5344CB8AC3E}">
        <p14:creationId xmlns:p14="http://schemas.microsoft.com/office/powerpoint/2010/main" val="324777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7"/>
                                        </p:tgtEl>
                                        <p:attrNameLst>
                                          <p:attrName>style.visibility</p:attrName>
                                        </p:attrNameLst>
                                      </p:cBhvr>
                                      <p:to>
                                        <p:strVal val="visible"/>
                                      </p:to>
                                    </p:set>
                                    <p:animEffect transition="in" filter="dissolve">
                                      <p:cBhvr>
                                        <p:cTn id="7" dur="500"/>
                                        <p:tgtEl>
                                          <p:spTgt spid="22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6"/>
                                        </p:tgtEl>
                                        <p:attrNameLst>
                                          <p:attrName>style.visibility</p:attrName>
                                        </p:attrNameLst>
                                      </p:cBhvr>
                                      <p:to>
                                        <p:strVal val="visible"/>
                                      </p:to>
                                    </p:set>
                                    <p:animEffect transition="in" filter="dissolve">
                                      <p:cBhvr>
                                        <p:cTn id="10" dur="500"/>
                                        <p:tgtEl>
                                          <p:spTgt spid="23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1"/>
                                        </p:tgtEl>
                                        <p:attrNameLst>
                                          <p:attrName>style.visibility</p:attrName>
                                        </p:attrNameLst>
                                      </p:cBhvr>
                                      <p:to>
                                        <p:strVal val="visible"/>
                                      </p:to>
                                    </p:set>
                                    <p:animEffect transition="in" filter="dissolve">
                                      <p:cBhvr>
                                        <p:cTn id="13" dur="500"/>
                                        <p:tgtEl>
                                          <p:spTgt spid="131"/>
                                        </p:tgtEl>
                                      </p:cBhvr>
                                    </p:animEffect>
                                  </p:childTnLst>
                                </p:cTn>
                              </p:par>
                              <p:par>
                                <p:cTn id="14" presetID="9" presetClass="entr" presetSubtype="0" fill="hold" nodeType="withEffect">
                                  <p:stCondLst>
                                    <p:cond delay="0"/>
                                  </p:stCondLst>
                                  <p:childTnLst>
                                    <p:set>
                                      <p:cBhvr>
                                        <p:cTn id="15" dur="1" fill="hold">
                                          <p:stCondLst>
                                            <p:cond delay="0"/>
                                          </p:stCondLst>
                                        </p:cTn>
                                        <p:tgtEl>
                                          <p:spTgt spid="127">
                                            <p:txEl>
                                              <p:pRg st="0" end="0"/>
                                            </p:txEl>
                                          </p:spTgt>
                                        </p:tgtEl>
                                        <p:attrNameLst>
                                          <p:attrName>style.visibility</p:attrName>
                                        </p:attrNameLst>
                                      </p:cBhvr>
                                      <p:to>
                                        <p:strVal val="visible"/>
                                      </p:to>
                                    </p:set>
                                    <p:animEffect transition="in" filter="dissolve">
                                      <p:cBhvr>
                                        <p:cTn id="16" dur="500"/>
                                        <p:tgtEl>
                                          <p:spTgt spid="12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92"/>
                                        </p:tgtEl>
                                        <p:attrNameLst>
                                          <p:attrName>style.visibility</p:attrName>
                                        </p:attrNameLst>
                                      </p:cBhvr>
                                      <p:to>
                                        <p:strVal val="visible"/>
                                      </p:to>
                                    </p:set>
                                    <p:animEffect transition="in" filter="dissolve">
                                      <p:cBhvr>
                                        <p:cTn id="21" dur="500"/>
                                        <p:tgtEl>
                                          <p:spTgt spid="192"/>
                                        </p:tgtEl>
                                      </p:cBhvr>
                                    </p:animEffect>
                                  </p:childTnLst>
                                </p:cTn>
                              </p:par>
                              <p:par>
                                <p:cTn id="22" presetID="9" presetClass="entr" presetSubtype="0" fill="hold" nodeType="withEffect">
                                  <p:stCondLst>
                                    <p:cond delay="0"/>
                                  </p:stCondLst>
                                  <p:childTnLst>
                                    <p:set>
                                      <p:cBhvr>
                                        <p:cTn id="23" dur="1" fill="hold">
                                          <p:stCondLst>
                                            <p:cond delay="0"/>
                                          </p:stCondLst>
                                        </p:cTn>
                                        <p:tgtEl>
                                          <p:spTgt spid="278"/>
                                        </p:tgtEl>
                                        <p:attrNameLst>
                                          <p:attrName>style.visibility</p:attrName>
                                        </p:attrNameLst>
                                      </p:cBhvr>
                                      <p:to>
                                        <p:strVal val="visible"/>
                                      </p:to>
                                    </p:set>
                                    <p:animEffect transition="in" filter="dissolve">
                                      <p:cBhvr>
                                        <p:cTn id="24" dur="500"/>
                                        <p:tgtEl>
                                          <p:spTgt spid="278"/>
                                        </p:tgtEl>
                                      </p:cBhvr>
                                    </p:animEffect>
                                  </p:childTnLst>
                                </p:cTn>
                              </p:par>
                              <p:par>
                                <p:cTn id="25" presetID="9" presetClass="entr" presetSubtype="0" fill="hold" nodeType="withEffect">
                                  <p:stCondLst>
                                    <p:cond delay="0"/>
                                  </p:stCondLst>
                                  <p:childTnLst>
                                    <p:set>
                                      <p:cBhvr>
                                        <p:cTn id="26" dur="1" fill="hold">
                                          <p:stCondLst>
                                            <p:cond delay="0"/>
                                          </p:stCondLst>
                                        </p:cTn>
                                        <p:tgtEl>
                                          <p:spTgt spid="295"/>
                                        </p:tgtEl>
                                        <p:attrNameLst>
                                          <p:attrName>style.visibility</p:attrName>
                                        </p:attrNameLst>
                                      </p:cBhvr>
                                      <p:to>
                                        <p:strVal val="visible"/>
                                      </p:to>
                                    </p:set>
                                    <p:animEffect transition="in" filter="dissolve">
                                      <p:cBhvr>
                                        <p:cTn id="27" dur="500"/>
                                        <p:tgtEl>
                                          <p:spTgt spid="295"/>
                                        </p:tgtEl>
                                      </p:cBhvr>
                                    </p:animEffect>
                                  </p:childTnLst>
                                </p:cTn>
                              </p:par>
                              <p:par>
                                <p:cTn id="28" presetID="9" presetClass="entr" presetSubtype="0" fill="hold" nodeType="withEffect">
                                  <p:stCondLst>
                                    <p:cond delay="0"/>
                                  </p:stCondLst>
                                  <p:childTnLst>
                                    <p:set>
                                      <p:cBhvr>
                                        <p:cTn id="29" dur="1" fill="hold">
                                          <p:stCondLst>
                                            <p:cond delay="0"/>
                                          </p:stCondLst>
                                        </p:cTn>
                                        <p:tgtEl>
                                          <p:spTgt spid="285"/>
                                        </p:tgtEl>
                                        <p:attrNameLst>
                                          <p:attrName>style.visibility</p:attrName>
                                        </p:attrNameLst>
                                      </p:cBhvr>
                                      <p:to>
                                        <p:strVal val="visible"/>
                                      </p:to>
                                    </p:set>
                                    <p:animEffect transition="in" filter="dissolve">
                                      <p:cBhvr>
                                        <p:cTn id="30" dur="500"/>
                                        <p:tgtEl>
                                          <p:spTgt spid="285"/>
                                        </p:tgtEl>
                                      </p:cBhvr>
                                    </p:animEffect>
                                  </p:childTnLst>
                                </p:cTn>
                              </p:par>
                              <p:par>
                                <p:cTn id="31" presetID="9" presetClass="entr" presetSubtype="0" fill="hold" nodeType="withEffect">
                                  <p:stCondLst>
                                    <p:cond delay="0"/>
                                  </p:stCondLst>
                                  <p:childTnLst>
                                    <p:set>
                                      <p:cBhvr>
                                        <p:cTn id="32" dur="1" fill="hold">
                                          <p:stCondLst>
                                            <p:cond delay="0"/>
                                          </p:stCondLst>
                                        </p:cTn>
                                        <p:tgtEl>
                                          <p:spTgt spid="228"/>
                                        </p:tgtEl>
                                        <p:attrNameLst>
                                          <p:attrName>style.visibility</p:attrName>
                                        </p:attrNameLst>
                                      </p:cBhvr>
                                      <p:to>
                                        <p:strVal val="visible"/>
                                      </p:to>
                                    </p:set>
                                    <p:animEffect transition="in" filter="dissolve">
                                      <p:cBhvr>
                                        <p:cTn id="33" dur="500"/>
                                        <p:tgtEl>
                                          <p:spTgt spid="228"/>
                                        </p:tgtEl>
                                      </p:cBhvr>
                                    </p:animEffect>
                                  </p:childTnLst>
                                </p:cTn>
                              </p:par>
                              <p:par>
                                <p:cTn id="34" presetID="9" presetClass="entr" presetSubtype="0" fill="hold" nodeType="withEffect">
                                  <p:stCondLst>
                                    <p:cond delay="0"/>
                                  </p:stCondLst>
                                  <p:childTnLst>
                                    <p:set>
                                      <p:cBhvr>
                                        <p:cTn id="35" dur="1" fill="hold">
                                          <p:stCondLst>
                                            <p:cond delay="0"/>
                                          </p:stCondLst>
                                        </p:cTn>
                                        <p:tgtEl>
                                          <p:spTgt spid="291"/>
                                        </p:tgtEl>
                                        <p:attrNameLst>
                                          <p:attrName>style.visibility</p:attrName>
                                        </p:attrNameLst>
                                      </p:cBhvr>
                                      <p:to>
                                        <p:strVal val="visible"/>
                                      </p:to>
                                    </p:set>
                                    <p:animEffect transition="in" filter="dissolve">
                                      <p:cBhvr>
                                        <p:cTn id="36" dur="500"/>
                                        <p:tgtEl>
                                          <p:spTgt spid="29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25"/>
                                        </p:tgtEl>
                                        <p:attrNameLst>
                                          <p:attrName>style.visibility</p:attrName>
                                        </p:attrNameLst>
                                      </p:cBhvr>
                                      <p:to>
                                        <p:strVal val="visible"/>
                                      </p:to>
                                    </p:set>
                                    <p:animEffect transition="in" filter="dissolve">
                                      <p:cBhvr>
                                        <p:cTn id="39" dur="500"/>
                                        <p:tgtEl>
                                          <p:spTgt spid="225"/>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29"/>
                                        </p:tgtEl>
                                        <p:attrNameLst>
                                          <p:attrName>style.visibility</p:attrName>
                                        </p:attrNameLst>
                                      </p:cBhvr>
                                      <p:to>
                                        <p:strVal val="visible"/>
                                      </p:to>
                                    </p:set>
                                    <p:animEffect transition="in" filter="dissolve">
                                      <p:cBhvr>
                                        <p:cTn id="42" dur="500"/>
                                        <p:tgtEl>
                                          <p:spTgt spid="229"/>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226"/>
                                        </p:tgtEl>
                                        <p:attrNameLst>
                                          <p:attrName>style.visibility</p:attrName>
                                        </p:attrNameLst>
                                      </p:cBhvr>
                                      <p:to>
                                        <p:strVal val="visible"/>
                                      </p:to>
                                    </p:set>
                                    <p:animEffect transition="in" filter="dissolve">
                                      <p:cBhvr>
                                        <p:cTn id="45" dur="500"/>
                                        <p:tgtEl>
                                          <p:spTgt spid="226"/>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dissolve">
                                      <p:cBhvr>
                                        <p:cTn id="48" dur="500"/>
                                        <p:tgtEl>
                                          <p:spTgt spid="137"/>
                                        </p:tgtEl>
                                      </p:cBhvr>
                                    </p:animEffect>
                                  </p:childTnLst>
                                </p:cTn>
                              </p:par>
                              <p:par>
                                <p:cTn id="49" presetID="9" presetClass="entr" presetSubtype="0" fill="hold" nodeType="withEffect">
                                  <p:stCondLst>
                                    <p:cond delay="0"/>
                                  </p:stCondLst>
                                  <p:childTnLst>
                                    <p:set>
                                      <p:cBhvr>
                                        <p:cTn id="50" dur="1" fill="hold">
                                          <p:stCondLst>
                                            <p:cond delay="0"/>
                                          </p:stCondLst>
                                        </p:cTn>
                                        <p:tgtEl>
                                          <p:spTgt spid="127">
                                            <p:txEl>
                                              <p:pRg st="1" end="1"/>
                                            </p:txEl>
                                          </p:spTgt>
                                        </p:tgtEl>
                                        <p:attrNameLst>
                                          <p:attrName>style.visibility</p:attrName>
                                        </p:attrNameLst>
                                      </p:cBhvr>
                                      <p:to>
                                        <p:strVal val="visible"/>
                                      </p:to>
                                    </p:set>
                                    <p:animEffect transition="in" filter="dissolve">
                                      <p:cBhvr>
                                        <p:cTn id="51" dur="500"/>
                                        <p:tgtEl>
                                          <p:spTgt spid="127">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260"/>
                                        </p:tgtEl>
                                        <p:attrNameLst>
                                          <p:attrName>style.visibility</p:attrName>
                                        </p:attrNameLst>
                                      </p:cBhvr>
                                      <p:to>
                                        <p:strVal val="visible"/>
                                      </p:to>
                                    </p:set>
                                    <p:animEffect transition="in" filter="dissolve">
                                      <p:cBhvr>
                                        <p:cTn id="56" dur="500"/>
                                        <p:tgtEl>
                                          <p:spTgt spid="260"/>
                                        </p:tgtEl>
                                      </p:cBhvr>
                                    </p:animEffect>
                                  </p:childTnLst>
                                </p:cTn>
                              </p:par>
                              <p:par>
                                <p:cTn id="57" presetID="9" presetClass="entr" presetSubtype="0" fill="hold" nodeType="withEffect">
                                  <p:stCondLst>
                                    <p:cond delay="0"/>
                                  </p:stCondLst>
                                  <p:childTnLst>
                                    <p:set>
                                      <p:cBhvr>
                                        <p:cTn id="58" dur="1" fill="hold">
                                          <p:stCondLst>
                                            <p:cond delay="0"/>
                                          </p:stCondLst>
                                        </p:cTn>
                                        <p:tgtEl>
                                          <p:spTgt spid="262"/>
                                        </p:tgtEl>
                                        <p:attrNameLst>
                                          <p:attrName>style.visibility</p:attrName>
                                        </p:attrNameLst>
                                      </p:cBhvr>
                                      <p:to>
                                        <p:strVal val="visible"/>
                                      </p:to>
                                    </p:set>
                                    <p:animEffect transition="in" filter="dissolve">
                                      <p:cBhvr>
                                        <p:cTn id="59" dur="500"/>
                                        <p:tgtEl>
                                          <p:spTgt spid="262"/>
                                        </p:tgtEl>
                                      </p:cBhvr>
                                    </p:animEffect>
                                  </p:childTnLst>
                                </p:cTn>
                              </p:par>
                              <p:par>
                                <p:cTn id="60" presetID="9" presetClass="entr" presetSubtype="0" fill="hold" nodeType="withEffect">
                                  <p:stCondLst>
                                    <p:cond delay="0"/>
                                  </p:stCondLst>
                                  <p:childTnLst>
                                    <p:set>
                                      <p:cBhvr>
                                        <p:cTn id="61" dur="1" fill="hold">
                                          <p:stCondLst>
                                            <p:cond delay="0"/>
                                          </p:stCondLst>
                                        </p:cTn>
                                        <p:tgtEl>
                                          <p:spTgt spid="290"/>
                                        </p:tgtEl>
                                        <p:attrNameLst>
                                          <p:attrName>style.visibility</p:attrName>
                                        </p:attrNameLst>
                                      </p:cBhvr>
                                      <p:to>
                                        <p:strVal val="visible"/>
                                      </p:to>
                                    </p:set>
                                    <p:animEffect transition="in" filter="dissolve">
                                      <p:cBhvr>
                                        <p:cTn id="62" dur="500"/>
                                        <p:tgtEl>
                                          <p:spTgt spid="290"/>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261"/>
                                        </p:tgtEl>
                                        <p:attrNameLst>
                                          <p:attrName>style.visibility</p:attrName>
                                        </p:attrNameLst>
                                      </p:cBhvr>
                                      <p:to>
                                        <p:strVal val="visible"/>
                                      </p:to>
                                    </p:set>
                                    <p:animEffect transition="in" filter="dissolve">
                                      <p:cBhvr>
                                        <p:cTn id="65" dur="500"/>
                                        <p:tgtEl>
                                          <p:spTgt spid="261"/>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38"/>
                                        </p:tgtEl>
                                        <p:attrNameLst>
                                          <p:attrName>style.visibility</p:attrName>
                                        </p:attrNameLst>
                                      </p:cBhvr>
                                      <p:to>
                                        <p:strVal val="visible"/>
                                      </p:to>
                                    </p:set>
                                    <p:animEffect transition="in" filter="dissolve">
                                      <p:cBhvr>
                                        <p:cTn id="68" dur="500"/>
                                        <p:tgtEl>
                                          <p:spTgt spid="138"/>
                                        </p:tgtEl>
                                      </p:cBhvr>
                                    </p:animEffect>
                                  </p:childTnLst>
                                </p:cTn>
                              </p:par>
                              <p:par>
                                <p:cTn id="69" presetID="9" presetClass="entr" presetSubtype="0" fill="hold" nodeType="withEffect">
                                  <p:stCondLst>
                                    <p:cond delay="0"/>
                                  </p:stCondLst>
                                  <p:childTnLst>
                                    <p:set>
                                      <p:cBhvr>
                                        <p:cTn id="70" dur="1" fill="hold">
                                          <p:stCondLst>
                                            <p:cond delay="0"/>
                                          </p:stCondLst>
                                        </p:cTn>
                                        <p:tgtEl>
                                          <p:spTgt spid="127">
                                            <p:txEl>
                                              <p:pRg st="2" end="2"/>
                                            </p:txEl>
                                          </p:spTgt>
                                        </p:tgtEl>
                                        <p:attrNameLst>
                                          <p:attrName>style.visibility</p:attrName>
                                        </p:attrNameLst>
                                      </p:cBhvr>
                                      <p:to>
                                        <p:strVal val="visible"/>
                                      </p:to>
                                    </p:set>
                                    <p:animEffect transition="in" filter="dissolve">
                                      <p:cBhvr>
                                        <p:cTn id="71" dur="500"/>
                                        <p:tgtEl>
                                          <p:spTgt spid="127">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nodeType="clickEffect">
                                  <p:stCondLst>
                                    <p:cond delay="0"/>
                                  </p:stCondLst>
                                  <p:childTnLst>
                                    <p:set>
                                      <p:cBhvr>
                                        <p:cTn id="75" dur="1" fill="hold">
                                          <p:stCondLst>
                                            <p:cond delay="0"/>
                                          </p:stCondLst>
                                        </p:cTn>
                                        <p:tgtEl>
                                          <p:spTgt spid="287"/>
                                        </p:tgtEl>
                                        <p:attrNameLst>
                                          <p:attrName>style.visibility</p:attrName>
                                        </p:attrNameLst>
                                      </p:cBhvr>
                                      <p:to>
                                        <p:strVal val="visible"/>
                                      </p:to>
                                    </p:set>
                                    <p:animEffect transition="in" filter="dissolve">
                                      <p:cBhvr>
                                        <p:cTn id="76" dur="500"/>
                                        <p:tgtEl>
                                          <p:spTgt spid="287"/>
                                        </p:tgtEl>
                                      </p:cBhvr>
                                    </p:animEffect>
                                  </p:childTnLst>
                                </p:cTn>
                              </p:par>
                              <p:par>
                                <p:cTn id="77" presetID="9" presetClass="entr" presetSubtype="0" fill="hold" nodeType="withEffect">
                                  <p:stCondLst>
                                    <p:cond delay="0"/>
                                  </p:stCondLst>
                                  <p:childTnLst>
                                    <p:set>
                                      <p:cBhvr>
                                        <p:cTn id="78" dur="1" fill="hold">
                                          <p:stCondLst>
                                            <p:cond delay="0"/>
                                          </p:stCondLst>
                                        </p:cTn>
                                        <p:tgtEl>
                                          <p:spTgt spid="289"/>
                                        </p:tgtEl>
                                        <p:attrNameLst>
                                          <p:attrName>style.visibility</p:attrName>
                                        </p:attrNameLst>
                                      </p:cBhvr>
                                      <p:to>
                                        <p:strVal val="visible"/>
                                      </p:to>
                                    </p:set>
                                    <p:animEffect transition="in" filter="dissolve">
                                      <p:cBhvr>
                                        <p:cTn id="79" dur="500"/>
                                        <p:tgtEl>
                                          <p:spTgt spid="289"/>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284"/>
                                        </p:tgtEl>
                                        <p:attrNameLst>
                                          <p:attrName>style.visibility</p:attrName>
                                        </p:attrNameLst>
                                      </p:cBhvr>
                                      <p:to>
                                        <p:strVal val="visible"/>
                                      </p:to>
                                    </p:set>
                                    <p:animEffect transition="in" filter="dissolve">
                                      <p:cBhvr>
                                        <p:cTn id="82" dur="500"/>
                                        <p:tgtEl>
                                          <p:spTgt spid="284"/>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139"/>
                                        </p:tgtEl>
                                        <p:attrNameLst>
                                          <p:attrName>style.visibility</p:attrName>
                                        </p:attrNameLst>
                                      </p:cBhvr>
                                      <p:to>
                                        <p:strVal val="visible"/>
                                      </p:to>
                                    </p:set>
                                    <p:animEffect transition="in" filter="dissolve">
                                      <p:cBhvr>
                                        <p:cTn id="85" dur="500"/>
                                        <p:tgtEl>
                                          <p:spTgt spid="139"/>
                                        </p:tgtEl>
                                      </p:cBhvr>
                                    </p:animEffect>
                                  </p:childTnLst>
                                </p:cTn>
                              </p:par>
                              <p:par>
                                <p:cTn id="86" presetID="9" presetClass="entr" presetSubtype="0" fill="hold" nodeType="withEffect">
                                  <p:stCondLst>
                                    <p:cond delay="0"/>
                                  </p:stCondLst>
                                  <p:childTnLst>
                                    <p:set>
                                      <p:cBhvr>
                                        <p:cTn id="87" dur="1" fill="hold">
                                          <p:stCondLst>
                                            <p:cond delay="0"/>
                                          </p:stCondLst>
                                        </p:cTn>
                                        <p:tgtEl>
                                          <p:spTgt spid="127">
                                            <p:txEl>
                                              <p:pRg st="3" end="3"/>
                                            </p:txEl>
                                          </p:spTgt>
                                        </p:tgtEl>
                                        <p:attrNameLst>
                                          <p:attrName>style.visibility</p:attrName>
                                        </p:attrNameLst>
                                      </p:cBhvr>
                                      <p:to>
                                        <p:strVal val="visible"/>
                                      </p:to>
                                    </p:set>
                                    <p:animEffect transition="in" filter="dissolve">
                                      <p:cBhvr>
                                        <p:cTn id="88" dur="500"/>
                                        <p:tgtEl>
                                          <p:spTgt spid="127">
                                            <p:txEl>
                                              <p:pRg st="3" end="3"/>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224"/>
                                        </p:tgtEl>
                                        <p:attrNameLst>
                                          <p:attrName>style.visibility</p:attrName>
                                        </p:attrNameLst>
                                      </p:cBhvr>
                                      <p:to>
                                        <p:strVal val="visible"/>
                                      </p:to>
                                    </p:set>
                                    <p:animEffect transition="in" filter="dissolve">
                                      <p:cBhvr>
                                        <p:cTn id="93" dur="500"/>
                                        <p:tgtEl>
                                          <p:spTgt spid="224"/>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275"/>
                                        </p:tgtEl>
                                        <p:attrNameLst>
                                          <p:attrName>style.visibility</p:attrName>
                                        </p:attrNameLst>
                                      </p:cBhvr>
                                      <p:to>
                                        <p:strVal val="visible"/>
                                      </p:to>
                                    </p:set>
                                    <p:animEffect transition="in" filter="dissolve">
                                      <p:cBhvr>
                                        <p:cTn id="96" dur="500"/>
                                        <p:tgtEl>
                                          <p:spTgt spid="275"/>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159"/>
                                        </p:tgtEl>
                                        <p:attrNameLst>
                                          <p:attrName>style.visibility</p:attrName>
                                        </p:attrNameLst>
                                      </p:cBhvr>
                                      <p:to>
                                        <p:strVal val="visible"/>
                                      </p:to>
                                    </p:set>
                                    <p:animEffect transition="in" filter="dissolve">
                                      <p:cBhvr>
                                        <p:cTn id="99" dur="500"/>
                                        <p:tgtEl>
                                          <p:spTgt spid="159"/>
                                        </p:tgtEl>
                                      </p:cBhvr>
                                    </p:animEffect>
                                  </p:childTnLst>
                                </p:cTn>
                              </p:par>
                              <p:par>
                                <p:cTn id="100" presetID="9" presetClass="entr" presetSubtype="0" fill="hold" nodeType="withEffect">
                                  <p:stCondLst>
                                    <p:cond delay="0"/>
                                  </p:stCondLst>
                                  <p:childTnLst>
                                    <p:set>
                                      <p:cBhvr>
                                        <p:cTn id="101" dur="1" fill="hold">
                                          <p:stCondLst>
                                            <p:cond delay="0"/>
                                          </p:stCondLst>
                                        </p:cTn>
                                        <p:tgtEl>
                                          <p:spTgt spid="127">
                                            <p:txEl>
                                              <p:pRg st="4" end="4"/>
                                            </p:txEl>
                                          </p:spTgt>
                                        </p:tgtEl>
                                        <p:attrNameLst>
                                          <p:attrName>style.visibility</p:attrName>
                                        </p:attrNameLst>
                                      </p:cBhvr>
                                      <p:to>
                                        <p:strVal val="visible"/>
                                      </p:to>
                                    </p:set>
                                    <p:animEffect transition="in" filter="dissolve">
                                      <p:cBhvr>
                                        <p:cTn id="102" dur="500"/>
                                        <p:tgtEl>
                                          <p:spTgt spid="127">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230"/>
                                        </p:tgtEl>
                                        <p:attrNameLst>
                                          <p:attrName>style.visibility</p:attrName>
                                        </p:attrNameLst>
                                      </p:cBhvr>
                                      <p:to>
                                        <p:strVal val="visible"/>
                                      </p:to>
                                    </p:set>
                                    <p:animEffect transition="in" filter="dissolve">
                                      <p:cBhvr>
                                        <p:cTn id="107" dur="500"/>
                                        <p:tgtEl>
                                          <p:spTgt spid="230"/>
                                        </p:tgtEl>
                                      </p:cBhvr>
                                    </p:animEffect>
                                  </p:childTnLst>
                                </p:cTn>
                              </p:par>
                              <p:par>
                                <p:cTn id="108" presetID="9" presetClass="entr" presetSubtype="0" fill="hold" nodeType="withEffect">
                                  <p:stCondLst>
                                    <p:cond delay="0"/>
                                  </p:stCondLst>
                                  <p:childTnLst>
                                    <p:set>
                                      <p:cBhvr>
                                        <p:cTn id="109" dur="1" fill="hold">
                                          <p:stCondLst>
                                            <p:cond delay="0"/>
                                          </p:stCondLst>
                                        </p:cTn>
                                        <p:tgtEl>
                                          <p:spTgt spid="231"/>
                                        </p:tgtEl>
                                        <p:attrNameLst>
                                          <p:attrName>style.visibility</p:attrName>
                                        </p:attrNameLst>
                                      </p:cBhvr>
                                      <p:to>
                                        <p:strVal val="visible"/>
                                      </p:to>
                                    </p:set>
                                    <p:animEffect transition="in" filter="dissolve">
                                      <p:cBhvr>
                                        <p:cTn id="110" dur="500"/>
                                        <p:tgtEl>
                                          <p:spTgt spid="231"/>
                                        </p:tgtEl>
                                      </p:cBhvr>
                                    </p:animEffect>
                                  </p:childTnLst>
                                </p:cTn>
                              </p:par>
                              <p:par>
                                <p:cTn id="111" presetID="9" presetClass="entr" presetSubtype="0" fill="hold" nodeType="withEffect">
                                  <p:stCondLst>
                                    <p:cond delay="0"/>
                                  </p:stCondLst>
                                  <p:childTnLst>
                                    <p:set>
                                      <p:cBhvr>
                                        <p:cTn id="112" dur="1" fill="hold">
                                          <p:stCondLst>
                                            <p:cond delay="0"/>
                                          </p:stCondLst>
                                        </p:cTn>
                                        <p:tgtEl>
                                          <p:spTgt spid="243"/>
                                        </p:tgtEl>
                                        <p:attrNameLst>
                                          <p:attrName>style.visibility</p:attrName>
                                        </p:attrNameLst>
                                      </p:cBhvr>
                                      <p:to>
                                        <p:strVal val="visible"/>
                                      </p:to>
                                    </p:set>
                                    <p:animEffect transition="in" filter="dissolve">
                                      <p:cBhvr>
                                        <p:cTn id="113" dur="500"/>
                                        <p:tgtEl>
                                          <p:spTgt spid="243"/>
                                        </p:tgtEl>
                                      </p:cBhvr>
                                    </p:animEffect>
                                  </p:childTnLst>
                                </p:cTn>
                              </p:par>
                              <p:par>
                                <p:cTn id="114" presetID="9" presetClass="entr" presetSubtype="0" fill="hold" grpId="0" nodeType="withEffect">
                                  <p:stCondLst>
                                    <p:cond delay="0"/>
                                  </p:stCondLst>
                                  <p:childTnLst>
                                    <p:set>
                                      <p:cBhvr>
                                        <p:cTn id="115" dur="1" fill="hold">
                                          <p:stCondLst>
                                            <p:cond delay="0"/>
                                          </p:stCondLst>
                                        </p:cTn>
                                        <p:tgtEl>
                                          <p:spTgt spid="232"/>
                                        </p:tgtEl>
                                        <p:attrNameLst>
                                          <p:attrName>style.visibility</p:attrName>
                                        </p:attrNameLst>
                                      </p:cBhvr>
                                      <p:to>
                                        <p:strVal val="visible"/>
                                      </p:to>
                                    </p:set>
                                    <p:animEffect transition="in" filter="dissolve">
                                      <p:cBhvr>
                                        <p:cTn id="116" dur="500"/>
                                        <p:tgtEl>
                                          <p:spTgt spid="232"/>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60"/>
                                        </p:tgtEl>
                                        <p:attrNameLst>
                                          <p:attrName>style.visibility</p:attrName>
                                        </p:attrNameLst>
                                      </p:cBhvr>
                                      <p:to>
                                        <p:strVal val="visible"/>
                                      </p:to>
                                    </p:set>
                                    <p:animEffect transition="in" filter="dissolve">
                                      <p:cBhvr>
                                        <p:cTn id="119" dur="500"/>
                                        <p:tgtEl>
                                          <p:spTgt spid="160"/>
                                        </p:tgtEl>
                                      </p:cBhvr>
                                    </p:animEffect>
                                  </p:childTnLst>
                                </p:cTn>
                              </p:par>
                              <p:par>
                                <p:cTn id="120" presetID="9" presetClass="entr" presetSubtype="0" fill="hold" nodeType="withEffect">
                                  <p:stCondLst>
                                    <p:cond delay="0"/>
                                  </p:stCondLst>
                                  <p:childTnLst>
                                    <p:set>
                                      <p:cBhvr>
                                        <p:cTn id="121" dur="1" fill="hold">
                                          <p:stCondLst>
                                            <p:cond delay="0"/>
                                          </p:stCondLst>
                                        </p:cTn>
                                        <p:tgtEl>
                                          <p:spTgt spid="127">
                                            <p:txEl>
                                              <p:pRg st="5" end="5"/>
                                            </p:txEl>
                                          </p:spTgt>
                                        </p:tgtEl>
                                        <p:attrNameLst>
                                          <p:attrName>style.visibility</p:attrName>
                                        </p:attrNameLst>
                                      </p:cBhvr>
                                      <p:to>
                                        <p:strVal val="visible"/>
                                      </p:to>
                                    </p:set>
                                    <p:animEffect transition="in" filter="dissolve">
                                      <p:cBhvr>
                                        <p:cTn id="122" dur="500"/>
                                        <p:tgtEl>
                                          <p:spTgt spid="127">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grpId="0" nodeType="clickEffect">
                                  <p:stCondLst>
                                    <p:cond delay="0"/>
                                  </p:stCondLst>
                                  <p:childTnLst>
                                    <p:set>
                                      <p:cBhvr>
                                        <p:cTn id="126" dur="1" fill="hold">
                                          <p:stCondLst>
                                            <p:cond delay="0"/>
                                          </p:stCondLst>
                                        </p:cTn>
                                        <p:tgtEl>
                                          <p:spTgt spid="274"/>
                                        </p:tgtEl>
                                        <p:attrNameLst>
                                          <p:attrName>style.visibility</p:attrName>
                                        </p:attrNameLst>
                                      </p:cBhvr>
                                      <p:to>
                                        <p:strVal val="visible"/>
                                      </p:to>
                                    </p:set>
                                    <p:animEffect transition="in" filter="dissolve">
                                      <p:cBhvr>
                                        <p:cTn id="127" dur="500"/>
                                        <p:tgtEl>
                                          <p:spTgt spid="274"/>
                                        </p:tgtEl>
                                      </p:cBhvr>
                                    </p:animEffect>
                                  </p:childTnLst>
                                </p:cTn>
                              </p:par>
                              <p:par>
                                <p:cTn id="128" presetID="9" presetClass="entr" presetSubtype="0" fill="hold" nodeType="withEffect">
                                  <p:stCondLst>
                                    <p:cond delay="0"/>
                                  </p:stCondLst>
                                  <p:childTnLst>
                                    <p:set>
                                      <p:cBhvr>
                                        <p:cTn id="129" dur="1" fill="hold">
                                          <p:stCondLst>
                                            <p:cond delay="0"/>
                                          </p:stCondLst>
                                        </p:cTn>
                                        <p:tgtEl>
                                          <p:spTgt spid="267"/>
                                        </p:tgtEl>
                                        <p:attrNameLst>
                                          <p:attrName>style.visibility</p:attrName>
                                        </p:attrNameLst>
                                      </p:cBhvr>
                                      <p:to>
                                        <p:strVal val="visible"/>
                                      </p:to>
                                    </p:set>
                                    <p:animEffect transition="in" filter="dissolve">
                                      <p:cBhvr>
                                        <p:cTn id="130" dur="500"/>
                                        <p:tgtEl>
                                          <p:spTgt spid="267"/>
                                        </p:tgtEl>
                                      </p:cBhvr>
                                    </p:animEffect>
                                  </p:childTnLst>
                                </p:cTn>
                              </p:par>
                              <p:par>
                                <p:cTn id="131" presetID="9" presetClass="entr" presetSubtype="0" fill="hold" grpId="0" nodeType="withEffect">
                                  <p:stCondLst>
                                    <p:cond delay="0"/>
                                  </p:stCondLst>
                                  <p:childTnLst>
                                    <p:set>
                                      <p:cBhvr>
                                        <p:cTn id="132" dur="1" fill="hold">
                                          <p:stCondLst>
                                            <p:cond delay="0"/>
                                          </p:stCondLst>
                                        </p:cTn>
                                        <p:tgtEl>
                                          <p:spTgt spid="167"/>
                                        </p:tgtEl>
                                        <p:attrNameLst>
                                          <p:attrName>style.visibility</p:attrName>
                                        </p:attrNameLst>
                                      </p:cBhvr>
                                      <p:to>
                                        <p:strVal val="visible"/>
                                      </p:to>
                                    </p:set>
                                    <p:animEffect transition="in" filter="dissolve">
                                      <p:cBhvr>
                                        <p:cTn id="133" dur="500"/>
                                        <p:tgtEl>
                                          <p:spTgt spid="167"/>
                                        </p:tgtEl>
                                      </p:cBhvr>
                                    </p:animEffect>
                                  </p:childTnLst>
                                </p:cTn>
                              </p:par>
                              <p:par>
                                <p:cTn id="134" presetID="9" presetClass="entr" presetSubtype="0" fill="hold" nodeType="withEffect">
                                  <p:stCondLst>
                                    <p:cond delay="0"/>
                                  </p:stCondLst>
                                  <p:childTnLst>
                                    <p:set>
                                      <p:cBhvr>
                                        <p:cTn id="135" dur="1" fill="hold">
                                          <p:stCondLst>
                                            <p:cond delay="0"/>
                                          </p:stCondLst>
                                        </p:cTn>
                                        <p:tgtEl>
                                          <p:spTgt spid="127">
                                            <p:txEl>
                                              <p:pRg st="6" end="6"/>
                                            </p:txEl>
                                          </p:spTgt>
                                        </p:tgtEl>
                                        <p:attrNameLst>
                                          <p:attrName>style.visibility</p:attrName>
                                        </p:attrNameLst>
                                      </p:cBhvr>
                                      <p:to>
                                        <p:strVal val="visible"/>
                                      </p:to>
                                    </p:set>
                                    <p:animEffect transition="in" filter="dissolve">
                                      <p:cBhvr>
                                        <p:cTn id="136" dur="500"/>
                                        <p:tgtEl>
                                          <p:spTgt spid="127">
                                            <p:txEl>
                                              <p:pRg st="6" end="6"/>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nodeType="clickEffect">
                                  <p:stCondLst>
                                    <p:cond delay="0"/>
                                  </p:stCondLst>
                                  <p:childTnLst>
                                    <p:set>
                                      <p:cBhvr>
                                        <p:cTn id="140" dur="1" fill="hold">
                                          <p:stCondLst>
                                            <p:cond delay="0"/>
                                          </p:stCondLst>
                                        </p:cTn>
                                        <p:tgtEl>
                                          <p:spTgt spid="268"/>
                                        </p:tgtEl>
                                        <p:attrNameLst>
                                          <p:attrName>style.visibility</p:attrName>
                                        </p:attrNameLst>
                                      </p:cBhvr>
                                      <p:to>
                                        <p:strVal val="visible"/>
                                      </p:to>
                                    </p:set>
                                    <p:animEffect transition="in" filter="dissolve">
                                      <p:cBhvr>
                                        <p:cTn id="141" dur="500"/>
                                        <p:tgtEl>
                                          <p:spTgt spid="268"/>
                                        </p:tgtEl>
                                      </p:cBhvr>
                                    </p:animEffect>
                                  </p:childTnLst>
                                </p:cTn>
                              </p:par>
                              <p:par>
                                <p:cTn id="142" presetID="9" presetClass="entr" presetSubtype="0" fill="hold" nodeType="withEffect">
                                  <p:stCondLst>
                                    <p:cond delay="0"/>
                                  </p:stCondLst>
                                  <p:childTnLst>
                                    <p:set>
                                      <p:cBhvr>
                                        <p:cTn id="143" dur="1" fill="hold">
                                          <p:stCondLst>
                                            <p:cond delay="0"/>
                                          </p:stCondLst>
                                        </p:cTn>
                                        <p:tgtEl>
                                          <p:spTgt spid="269"/>
                                        </p:tgtEl>
                                        <p:attrNameLst>
                                          <p:attrName>style.visibility</p:attrName>
                                        </p:attrNameLst>
                                      </p:cBhvr>
                                      <p:to>
                                        <p:strVal val="visible"/>
                                      </p:to>
                                    </p:set>
                                    <p:animEffect transition="in" filter="dissolve">
                                      <p:cBhvr>
                                        <p:cTn id="144" dur="500"/>
                                        <p:tgtEl>
                                          <p:spTgt spid="269"/>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271"/>
                                        </p:tgtEl>
                                        <p:attrNameLst>
                                          <p:attrName>style.visibility</p:attrName>
                                        </p:attrNameLst>
                                      </p:cBhvr>
                                      <p:to>
                                        <p:strVal val="visible"/>
                                      </p:to>
                                    </p:set>
                                    <p:animEffect transition="in" filter="dissolve">
                                      <p:cBhvr>
                                        <p:cTn id="147" dur="500"/>
                                        <p:tgtEl>
                                          <p:spTgt spid="271"/>
                                        </p:tgtEl>
                                      </p:cBhvr>
                                    </p:animEffect>
                                  </p:childTnLst>
                                </p:cTn>
                              </p:par>
                              <p:par>
                                <p:cTn id="148" presetID="9" presetClass="entr" presetSubtype="0" fill="hold" nodeType="withEffect">
                                  <p:stCondLst>
                                    <p:cond delay="0"/>
                                  </p:stCondLst>
                                  <p:childTnLst>
                                    <p:set>
                                      <p:cBhvr>
                                        <p:cTn id="149" dur="1" fill="hold">
                                          <p:stCondLst>
                                            <p:cond delay="0"/>
                                          </p:stCondLst>
                                        </p:cTn>
                                        <p:tgtEl>
                                          <p:spTgt spid="270"/>
                                        </p:tgtEl>
                                        <p:attrNameLst>
                                          <p:attrName>style.visibility</p:attrName>
                                        </p:attrNameLst>
                                      </p:cBhvr>
                                      <p:to>
                                        <p:strVal val="visible"/>
                                      </p:to>
                                    </p:set>
                                    <p:animEffect transition="in" filter="dissolve">
                                      <p:cBhvr>
                                        <p:cTn id="150" dur="500"/>
                                        <p:tgtEl>
                                          <p:spTgt spid="270"/>
                                        </p:tgtEl>
                                      </p:cBhvr>
                                    </p:animEffect>
                                  </p:childTnLst>
                                </p:cTn>
                              </p:par>
                              <p:par>
                                <p:cTn id="151" presetID="9" presetClass="entr" presetSubtype="0" fill="hold" nodeType="withEffect">
                                  <p:stCondLst>
                                    <p:cond delay="0"/>
                                  </p:stCondLst>
                                  <p:childTnLst>
                                    <p:set>
                                      <p:cBhvr>
                                        <p:cTn id="152" dur="1" fill="hold">
                                          <p:stCondLst>
                                            <p:cond delay="0"/>
                                          </p:stCondLst>
                                        </p:cTn>
                                        <p:tgtEl>
                                          <p:spTgt spid="273"/>
                                        </p:tgtEl>
                                        <p:attrNameLst>
                                          <p:attrName>style.visibility</p:attrName>
                                        </p:attrNameLst>
                                      </p:cBhvr>
                                      <p:to>
                                        <p:strVal val="visible"/>
                                      </p:to>
                                    </p:set>
                                    <p:animEffect transition="in" filter="dissolve">
                                      <p:cBhvr>
                                        <p:cTn id="153" dur="500"/>
                                        <p:tgtEl>
                                          <p:spTgt spid="273"/>
                                        </p:tgtEl>
                                      </p:cBhvr>
                                    </p:animEffect>
                                  </p:childTnLst>
                                </p:cTn>
                              </p:par>
                              <p:par>
                                <p:cTn id="154" presetID="9" presetClass="entr" presetSubtype="0" fill="hold" grpId="0" nodeType="withEffect">
                                  <p:stCondLst>
                                    <p:cond delay="0"/>
                                  </p:stCondLst>
                                  <p:childTnLst>
                                    <p:set>
                                      <p:cBhvr>
                                        <p:cTn id="155" dur="1" fill="hold">
                                          <p:stCondLst>
                                            <p:cond delay="0"/>
                                          </p:stCondLst>
                                        </p:cTn>
                                        <p:tgtEl>
                                          <p:spTgt spid="272"/>
                                        </p:tgtEl>
                                        <p:attrNameLst>
                                          <p:attrName>style.visibility</p:attrName>
                                        </p:attrNameLst>
                                      </p:cBhvr>
                                      <p:to>
                                        <p:strVal val="visible"/>
                                      </p:to>
                                    </p:set>
                                    <p:animEffect transition="in" filter="dissolve">
                                      <p:cBhvr>
                                        <p:cTn id="156" dur="500"/>
                                        <p:tgtEl>
                                          <p:spTgt spid="272"/>
                                        </p:tgtEl>
                                      </p:cBhvr>
                                    </p:animEffect>
                                  </p:childTnLst>
                                </p:cTn>
                              </p:par>
                              <p:par>
                                <p:cTn id="157" presetID="9" presetClass="entr" presetSubtype="0" fill="hold" grpId="0" nodeType="withEffect">
                                  <p:stCondLst>
                                    <p:cond delay="0"/>
                                  </p:stCondLst>
                                  <p:childTnLst>
                                    <p:set>
                                      <p:cBhvr>
                                        <p:cTn id="158" dur="1" fill="hold">
                                          <p:stCondLst>
                                            <p:cond delay="0"/>
                                          </p:stCondLst>
                                        </p:cTn>
                                        <p:tgtEl>
                                          <p:spTgt spid="187"/>
                                        </p:tgtEl>
                                        <p:attrNameLst>
                                          <p:attrName>style.visibility</p:attrName>
                                        </p:attrNameLst>
                                      </p:cBhvr>
                                      <p:to>
                                        <p:strVal val="visible"/>
                                      </p:to>
                                    </p:set>
                                    <p:animEffect transition="in" filter="dissolve">
                                      <p:cBhvr>
                                        <p:cTn id="159" dur="500"/>
                                        <p:tgtEl>
                                          <p:spTgt spid="187"/>
                                        </p:tgtEl>
                                      </p:cBhvr>
                                    </p:animEffect>
                                  </p:childTnLst>
                                </p:cTn>
                              </p:par>
                              <p:par>
                                <p:cTn id="160" presetID="9" presetClass="entr" presetSubtype="0" fill="hold" nodeType="withEffect">
                                  <p:stCondLst>
                                    <p:cond delay="0"/>
                                  </p:stCondLst>
                                  <p:childTnLst>
                                    <p:set>
                                      <p:cBhvr>
                                        <p:cTn id="161" dur="1" fill="hold">
                                          <p:stCondLst>
                                            <p:cond delay="0"/>
                                          </p:stCondLst>
                                        </p:cTn>
                                        <p:tgtEl>
                                          <p:spTgt spid="127">
                                            <p:txEl>
                                              <p:pRg st="7" end="7"/>
                                            </p:txEl>
                                          </p:spTgt>
                                        </p:tgtEl>
                                        <p:attrNameLst>
                                          <p:attrName>style.visibility</p:attrName>
                                        </p:attrNameLst>
                                      </p:cBhvr>
                                      <p:to>
                                        <p:strVal val="visible"/>
                                      </p:to>
                                    </p:set>
                                    <p:animEffect transition="in" filter="dissolve">
                                      <p:cBhvr>
                                        <p:cTn id="162" dur="500"/>
                                        <p:tgtEl>
                                          <p:spTgt spid="127">
                                            <p:txEl>
                                              <p:pRg st="7" end="7"/>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9" presetClass="entr" presetSubtype="0" fill="hold" nodeType="clickEffect">
                                  <p:stCondLst>
                                    <p:cond delay="0"/>
                                  </p:stCondLst>
                                  <p:childTnLst>
                                    <p:set>
                                      <p:cBhvr>
                                        <p:cTn id="166" dur="1" fill="hold">
                                          <p:stCondLst>
                                            <p:cond delay="0"/>
                                          </p:stCondLst>
                                        </p:cTn>
                                        <p:tgtEl>
                                          <p:spTgt spid="281"/>
                                        </p:tgtEl>
                                        <p:attrNameLst>
                                          <p:attrName>style.visibility</p:attrName>
                                        </p:attrNameLst>
                                      </p:cBhvr>
                                      <p:to>
                                        <p:strVal val="visible"/>
                                      </p:to>
                                    </p:set>
                                    <p:animEffect transition="in" filter="dissolve">
                                      <p:cBhvr>
                                        <p:cTn id="167" dur="500"/>
                                        <p:tgtEl>
                                          <p:spTgt spid="281"/>
                                        </p:tgtEl>
                                      </p:cBhvr>
                                    </p:animEffect>
                                  </p:childTnLst>
                                </p:cTn>
                              </p:par>
                              <p:par>
                                <p:cTn id="168" presetID="9" presetClass="entr" presetSubtype="0" fill="hold" grpId="0" nodeType="withEffect">
                                  <p:stCondLst>
                                    <p:cond delay="0"/>
                                  </p:stCondLst>
                                  <p:childTnLst>
                                    <p:set>
                                      <p:cBhvr>
                                        <p:cTn id="169" dur="1" fill="hold">
                                          <p:stCondLst>
                                            <p:cond delay="0"/>
                                          </p:stCondLst>
                                        </p:cTn>
                                        <p:tgtEl>
                                          <p:spTgt spid="283"/>
                                        </p:tgtEl>
                                        <p:attrNameLst>
                                          <p:attrName>style.visibility</p:attrName>
                                        </p:attrNameLst>
                                      </p:cBhvr>
                                      <p:to>
                                        <p:strVal val="visible"/>
                                      </p:to>
                                    </p:set>
                                    <p:animEffect transition="in" filter="dissolve">
                                      <p:cBhvr>
                                        <p:cTn id="170" dur="500"/>
                                        <p:tgtEl>
                                          <p:spTgt spid="283"/>
                                        </p:tgtEl>
                                      </p:cBhvr>
                                    </p:animEffect>
                                  </p:childTnLst>
                                </p:cTn>
                              </p:par>
                              <p:par>
                                <p:cTn id="171" presetID="9" presetClass="entr" presetSubtype="0" fill="hold" nodeType="withEffect">
                                  <p:stCondLst>
                                    <p:cond delay="0"/>
                                  </p:stCondLst>
                                  <p:childTnLst>
                                    <p:set>
                                      <p:cBhvr>
                                        <p:cTn id="172" dur="1" fill="hold">
                                          <p:stCondLst>
                                            <p:cond delay="0"/>
                                          </p:stCondLst>
                                        </p:cTn>
                                        <p:tgtEl>
                                          <p:spTgt spid="282"/>
                                        </p:tgtEl>
                                        <p:attrNameLst>
                                          <p:attrName>style.visibility</p:attrName>
                                        </p:attrNameLst>
                                      </p:cBhvr>
                                      <p:to>
                                        <p:strVal val="visible"/>
                                      </p:to>
                                    </p:set>
                                    <p:animEffect transition="in" filter="dissolve">
                                      <p:cBhvr>
                                        <p:cTn id="173" dur="500"/>
                                        <p:tgtEl>
                                          <p:spTgt spid="282"/>
                                        </p:tgtEl>
                                      </p:cBhvr>
                                    </p:animEffect>
                                  </p:childTnLst>
                                </p:cTn>
                              </p:par>
                              <p:par>
                                <p:cTn id="174" presetID="9" presetClass="entr" presetSubtype="0" fill="hold" nodeType="withEffect">
                                  <p:stCondLst>
                                    <p:cond delay="0"/>
                                  </p:stCondLst>
                                  <p:childTnLst>
                                    <p:set>
                                      <p:cBhvr>
                                        <p:cTn id="175" dur="1" fill="hold">
                                          <p:stCondLst>
                                            <p:cond delay="0"/>
                                          </p:stCondLst>
                                        </p:cTn>
                                        <p:tgtEl>
                                          <p:spTgt spid="264"/>
                                        </p:tgtEl>
                                        <p:attrNameLst>
                                          <p:attrName>style.visibility</p:attrName>
                                        </p:attrNameLst>
                                      </p:cBhvr>
                                      <p:to>
                                        <p:strVal val="visible"/>
                                      </p:to>
                                    </p:set>
                                    <p:animEffect transition="in" filter="dissolve">
                                      <p:cBhvr>
                                        <p:cTn id="176" dur="500"/>
                                        <p:tgtEl>
                                          <p:spTgt spid="264"/>
                                        </p:tgtEl>
                                      </p:cBhvr>
                                    </p:animEffect>
                                  </p:childTnLst>
                                </p:cTn>
                              </p:par>
                              <p:par>
                                <p:cTn id="177" presetID="9" presetClass="entr" presetSubtype="0" fill="hold" nodeType="withEffect">
                                  <p:stCondLst>
                                    <p:cond delay="0"/>
                                  </p:stCondLst>
                                  <p:childTnLst>
                                    <p:set>
                                      <p:cBhvr>
                                        <p:cTn id="178" dur="1" fill="hold">
                                          <p:stCondLst>
                                            <p:cond delay="0"/>
                                          </p:stCondLst>
                                        </p:cTn>
                                        <p:tgtEl>
                                          <p:spTgt spid="265"/>
                                        </p:tgtEl>
                                        <p:attrNameLst>
                                          <p:attrName>style.visibility</p:attrName>
                                        </p:attrNameLst>
                                      </p:cBhvr>
                                      <p:to>
                                        <p:strVal val="visible"/>
                                      </p:to>
                                    </p:set>
                                    <p:animEffect transition="in" filter="dissolve">
                                      <p:cBhvr>
                                        <p:cTn id="179" dur="500"/>
                                        <p:tgtEl>
                                          <p:spTgt spid="265"/>
                                        </p:tgtEl>
                                      </p:cBhvr>
                                    </p:animEffect>
                                  </p:childTnLst>
                                </p:cTn>
                              </p:par>
                              <p:par>
                                <p:cTn id="180" presetID="9" presetClass="entr" presetSubtype="0" fill="hold" grpId="0" nodeType="withEffect">
                                  <p:stCondLst>
                                    <p:cond delay="0"/>
                                  </p:stCondLst>
                                  <p:childTnLst>
                                    <p:set>
                                      <p:cBhvr>
                                        <p:cTn id="181" dur="1" fill="hold">
                                          <p:stCondLst>
                                            <p:cond delay="0"/>
                                          </p:stCondLst>
                                        </p:cTn>
                                        <p:tgtEl>
                                          <p:spTgt spid="266"/>
                                        </p:tgtEl>
                                        <p:attrNameLst>
                                          <p:attrName>style.visibility</p:attrName>
                                        </p:attrNameLst>
                                      </p:cBhvr>
                                      <p:to>
                                        <p:strVal val="visible"/>
                                      </p:to>
                                    </p:set>
                                    <p:animEffect transition="in" filter="dissolve">
                                      <p:cBhvr>
                                        <p:cTn id="182" dur="500"/>
                                        <p:tgtEl>
                                          <p:spTgt spid="266"/>
                                        </p:tgtEl>
                                      </p:cBhvr>
                                    </p:animEffect>
                                  </p:childTnLst>
                                </p:cTn>
                              </p:par>
                              <p:par>
                                <p:cTn id="183" presetID="9" presetClass="entr" presetSubtype="0" fill="hold" grpId="0" nodeType="withEffect">
                                  <p:stCondLst>
                                    <p:cond delay="0"/>
                                  </p:stCondLst>
                                  <p:childTnLst>
                                    <p:set>
                                      <p:cBhvr>
                                        <p:cTn id="184" dur="1" fill="hold">
                                          <p:stCondLst>
                                            <p:cond delay="0"/>
                                          </p:stCondLst>
                                        </p:cTn>
                                        <p:tgtEl>
                                          <p:spTgt spid="190"/>
                                        </p:tgtEl>
                                        <p:attrNameLst>
                                          <p:attrName>style.visibility</p:attrName>
                                        </p:attrNameLst>
                                      </p:cBhvr>
                                      <p:to>
                                        <p:strVal val="visible"/>
                                      </p:to>
                                    </p:set>
                                    <p:animEffect transition="in" filter="dissolve">
                                      <p:cBhvr>
                                        <p:cTn id="185" dur="500"/>
                                        <p:tgtEl>
                                          <p:spTgt spid="190"/>
                                        </p:tgtEl>
                                      </p:cBhvr>
                                    </p:animEffect>
                                  </p:childTnLst>
                                </p:cTn>
                              </p:par>
                              <p:par>
                                <p:cTn id="186" presetID="9" presetClass="entr" presetSubtype="0" fill="hold" nodeType="withEffect">
                                  <p:stCondLst>
                                    <p:cond delay="0"/>
                                  </p:stCondLst>
                                  <p:childTnLst>
                                    <p:set>
                                      <p:cBhvr>
                                        <p:cTn id="187" dur="1" fill="hold">
                                          <p:stCondLst>
                                            <p:cond delay="0"/>
                                          </p:stCondLst>
                                        </p:cTn>
                                        <p:tgtEl>
                                          <p:spTgt spid="127">
                                            <p:txEl>
                                              <p:pRg st="8" end="8"/>
                                            </p:txEl>
                                          </p:spTgt>
                                        </p:tgtEl>
                                        <p:attrNameLst>
                                          <p:attrName>style.visibility</p:attrName>
                                        </p:attrNameLst>
                                      </p:cBhvr>
                                      <p:to>
                                        <p:strVal val="visible"/>
                                      </p:to>
                                    </p:set>
                                    <p:animEffect transition="in" filter="dissolve">
                                      <p:cBhvr>
                                        <p:cTn id="188" dur="500"/>
                                        <p:tgtEl>
                                          <p:spTgt spid="127">
                                            <p:txEl>
                                              <p:pRg st="8" end="8"/>
                                            </p:txEl>
                                          </p:spTgt>
                                        </p:tgtEl>
                                      </p:cBhvr>
                                    </p:animEffect>
                                  </p:childTnLst>
                                </p:cTn>
                              </p:par>
                            </p:childTnLst>
                          </p:cTn>
                        </p:par>
                      </p:childTnLst>
                    </p:cTn>
                  </p:par>
                  <p:par>
                    <p:cTn id="189" fill="hold">
                      <p:stCondLst>
                        <p:cond delay="indefinite"/>
                      </p:stCondLst>
                      <p:childTnLst>
                        <p:par>
                          <p:cTn id="190" fill="hold">
                            <p:stCondLst>
                              <p:cond delay="0"/>
                            </p:stCondLst>
                            <p:childTnLst>
                              <p:par>
                                <p:cTn id="191" presetID="9" presetClass="entr" presetSubtype="0" fill="hold" nodeType="clickEffect">
                                  <p:stCondLst>
                                    <p:cond delay="0"/>
                                  </p:stCondLst>
                                  <p:childTnLst>
                                    <p:set>
                                      <p:cBhvr>
                                        <p:cTn id="192" dur="1" fill="hold">
                                          <p:stCondLst>
                                            <p:cond delay="0"/>
                                          </p:stCondLst>
                                        </p:cTn>
                                        <p:tgtEl>
                                          <p:spTgt spid="235"/>
                                        </p:tgtEl>
                                        <p:attrNameLst>
                                          <p:attrName>style.visibility</p:attrName>
                                        </p:attrNameLst>
                                      </p:cBhvr>
                                      <p:to>
                                        <p:strVal val="visible"/>
                                      </p:to>
                                    </p:set>
                                    <p:animEffect transition="in" filter="dissolve">
                                      <p:cBhvr>
                                        <p:cTn id="193" dur="500"/>
                                        <p:tgtEl>
                                          <p:spTgt spid="235"/>
                                        </p:tgtEl>
                                      </p:cBhvr>
                                    </p:animEffect>
                                  </p:childTnLst>
                                </p:cTn>
                              </p:par>
                              <p:par>
                                <p:cTn id="194" presetID="9" presetClass="entr" presetSubtype="0" fill="hold" nodeType="withEffect">
                                  <p:stCondLst>
                                    <p:cond delay="0"/>
                                  </p:stCondLst>
                                  <p:childTnLst>
                                    <p:set>
                                      <p:cBhvr>
                                        <p:cTn id="195" dur="1" fill="hold">
                                          <p:stCondLst>
                                            <p:cond delay="0"/>
                                          </p:stCondLst>
                                        </p:cTn>
                                        <p:tgtEl>
                                          <p:spTgt spid="233"/>
                                        </p:tgtEl>
                                        <p:attrNameLst>
                                          <p:attrName>style.visibility</p:attrName>
                                        </p:attrNameLst>
                                      </p:cBhvr>
                                      <p:to>
                                        <p:strVal val="visible"/>
                                      </p:to>
                                    </p:set>
                                    <p:animEffect transition="in" filter="dissolve">
                                      <p:cBhvr>
                                        <p:cTn id="196" dur="500"/>
                                        <p:tgtEl>
                                          <p:spTgt spid="233"/>
                                        </p:tgtEl>
                                      </p:cBhvr>
                                    </p:animEffect>
                                  </p:childTnLst>
                                </p:cTn>
                              </p:par>
                              <p:par>
                                <p:cTn id="197" presetID="9" presetClass="entr" presetSubtype="0" fill="hold" nodeType="withEffect">
                                  <p:stCondLst>
                                    <p:cond delay="0"/>
                                  </p:stCondLst>
                                  <p:childTnLst>
                                    <p:set>
                                      <p:cBhvr>
                                        <p:cTn id="198" dur="1" fill="hold">
                                          <p:stCondLst>
                                            <p:cond delay="0"/>
                                          </p:stCondLst>
                                        </p:cTn>
                                        <p:tgtEl>
                                          <p:spTgt spid="186"/>
                                        </p:tgtEl>
                                        <p:attrNameLst>
                                          <p:attrName>style.visibility</p:attrName>
                                        </p:attrNameLst>
                                      </p:cBhvr>
                                      <p:to>
                                        <p:strVal val="visible"/>
                                      </p:to>
                                    </p:set>
                                    <p:animEffect transition="in" filter="dissolve">
                                      <p:cBhvr>
                                        <p:cTn id="199" dur="500"/>
                                        <p:tgtEl>
                                          <p:spTgt spid="186"/>
                                        </p:tgtEl>
                                      </p:cBhvr>
                                    </p:animEffect>
                                  </p:childTnLst>
                                </p:cTn>
                              </p:par>
                              <p:par>
                                <p:cTn id="200" presetID="9" presetClass="entr" presetSubtype="0" fill="hold" nodeType="withEffect">
                                  <p:stCondLst>
                                    <p:cond delay="0"/>
                                  </p:stCondLst>
                                  <p:childTnLst>
                                    <p:set>
                                      <p:cBhvr>
                                        <p:cTn id="201" dur="1" fill="hold">
                                          <p:stCondLst>
                                            <p:cond delay="0"/>
                                          </p:stCondLst>
                                        </p:cTn>
                                        <p:tgtEl>
                                          <p:spTgt spid="242"/>
                                        </p:tgtEl>
                                        <p:attrNameLst>
                                          <p:attrName>style.visibility</p:attrName>
                                        </p:attrNameLst>
                                      </p:cBhvr>
                                      <p:to>
                                        <p:strVal val="visible"/>
                                      </p:to>
                                    </p:set>
                                    <p:animEffect transition="in" filter="dissolve">
                                      <p:cBhvr>
                                        <p:cTn id="202" dur="500"/>
                                        <p:tgtEl>
                                          <p:spTgt spid="242"/>
                                        </p:tgtEl>
                                      </p:cBhvr>
                                    </p:animEffect>
                                  </p:childTnLst>
                                </p:cTn>
                              </p:par>
                              <p:par>
                                <p:cTn id="203" presetID="9" presetClass="entr" presetSubtype="0" fill="hold" grpId="0" nodeType="withEffect">
                                  <p:stCondLst>
                                    <p:cond delay="0"/>
                                  </p:stCondLst>
                                  <p:childTnLst>
                                    <p:set>
                                      <p:cBhvr>
                                        <p:cTn id="204" dur="1" fill="hold">
                                          <p:stCondLst>
                                            <p:cond delay="0"/>
                                          </p:stCondLst>
                                        </p:cTn>
                                        <p:tgtEl>
                                          <p:spTgt spid="277"/>
                                        </p:tgtEl>
                                        <p:attrNameLst>
                                          <p:attrName>style.visibility</p:attrName>
                                        </p:attrNameLst>
                                      </p:cBhvr>
                                      <p:to>
                                        <p:strVal val="visible"/>
                                      </p:to>
                                    </p:set>
                                    <p:animEffect transition="in" filter="dissolve">
                                      <p:cBhvr>
                                        <p:cTn id="205" dur="500"/>
                                        <p:tgtEl>
                                          <p:spTgt spid="277"/>
                                        </p:tgtEl>
                                      </p:cBhvr>
                                    </p:animEffect>
                                  </p:childTnLst>
                                </p:cTn>
                              </p:par>
                              <p:par>
                                <p:cTn id="206" presetID="9" presetClass="entr" presetSubtype="0" fill="hold" nodeType="withEffect">
                                  <p:stCondLst>
                                    <p:cond delay="0"/>
                                  </p:stCondLst>
                                  <p:childTnLst>
                                    <p:set>
                                      <p:cBhvr>
                                        <p:cTn id="207" dur="1" fill="hold">
                                          <p:stCondLst>
                                            <p:cond delay="0"/>
                                          </p:stCondLst>
                                        </p:cTn>
                                        <p:tgtEl>
                                          <p:spTgt spid="238"/>
                                        </p:tgtEl>
                                        <p:attrNameLst>
                                          <p:attrName>style.visibility</p:attrName>
                                        </p:attrNameLst>
                                      </p:cBhvr>
                                      <p:to>
                                        <p:strVal val="visible"/>
                                      </p:to>
                                    </p:set>
                                    <p:animEffect transition="in" filter="dissolve">
                                      <p:cBhvr>
                                        <p:cTn id="208" dur="500"/>
                                        <p:tgtEl>
                                          <p:spTgt spid="238"/>
                                        </p:tgtEl>
                                      </p:cBhvr>
                                    </p:animEffect>
                                  </p:childTnLst>
                                </p:cTn>
                              </p:par>
                              <p:par>
                                <p:cTn id="209" presetID="9" presetClass="entr" presetSubtype="0" fill="hold" nodeType="withEffect">
                                  <p:stCondLst>
                                    <p:cond delay="0"/>
                                  </p:stCondLst>
                                  <p:childTnLst>
                                    <p:set>
                                      <p:cBhvr>
                                        <p:cTn id="210" dur="1" fill="hold">
                                          <p:stCondLst>
                                            <p:cond delay="0"/>
                                          </p:stCondLst>
                                        </p:cTn>
                                        <p:tgtEl>
                                          <p:spTgt spid="234"/>
                                        </p:tgtEl>
                                        <p:attrNameLst>
                                          <p:attrName>style.visibility</p:attrName>
                                        </p:attrNameLst>
                                      </p:cBhvr>
                                      <p:to>
                                        <p:strVal val="visible"/>
                                      </p:to>
                                    </p:set>
                                    <p:animEffect transition="in" filter="dissolve">
                                      <p:cBhvr>
                                        <p:cTn id="211" dur="500"/>
                                        <p:tgtEl>
                                          <p:spTgt spid="234"/>
                                        </p:tgtEl>
                                      </p:cBhvr>
                                    </p:animEffect>
                                  </p:childTnLst>
                                </p:cTn>
                              </p:par>
                              <p:par>
                                <p:cTn id="212" presetID="9" presetClass="entr" presetSubtype="0" fill="hold" nodeType="withEffect">
                                  <p:stCondLst>
                                    <p:cond delay="0"/>
                                  </p:stCondLst>
                                  <p:childTnLst>
                                    <p:set>
                                      <p:cBhvr>
                                        <p:cTn id="213" dur="1" fill="hold">
                                          <p:stCondLst>
                                            <p:cond delay="0"/>
                                          </p:stCondLst>
                                        </p:cTn>
                                        <p:tgtEl>
                                          <p:spTgt spid="237"/>
                                        </p:tgtEl>
                                        <p:attrNameLst>
                                          <p:attrName>style.visibility</p:attrName>
                                        </p:attrNameLst>
                                      </p:cBhvr>
                                      <p:to>
                                        <p:strVal val="visible"/>
                                      </p:to>
                                    </p:set>
                                    <p:animEffect transition="in" filter="dissolve">
                                      <p:cBhvr>
                                        <p:cTn id="214" dur="500"/>
                                        <p:tgtEl>
                                          <p:spTgt spid="237"/>
                                        </p:tgtEl>
                                      </p:cBhvr>
                                    </p:animEffect>
                                  </p:childTnLst>
                                </p:cTn>
                              </p:par>
                              <p:par>
                                <p:cTn id="215" presetID="9" presetClass="entr" presetSubtype="0" fill="hold" nodeType="withEffect">
                                  <p:stCondLst>
                                    <p:cond delay="0"/>
                                  </p:stCondLst>
                                  <p:childTnLst>
                                    <p:set>
                                      <p:cBhvr>
                                        <p:cTn id="216" dur="1" fill="hold">
                                          <p:stCondLst>
                                            <p:cond delay="0"/>
                                          </p:stCondLst>
                                        </p:cTn>
                                        <p:tgtEl>
                                          <p:spTgt spid="241"/>
                                        </p:tgtEl>
                                        <p:attrNameLst>
                                          <p:attrName>style.visibility</p:attrName>
                                        </p:attrNameLst>
                                      </p:cBhvr>
                                      <p:to>
                                        <p:strVal val="visible"/>
                                      </p:to>
                                    </p:set>
                                    <p:animEffect transition="in" filter="dissolve">
                                      <p:cBhvr>
                                        <p:cTn id="217" dur="500"/>
                                        <p:tgtEl>
                                          <p:spTgt spid="241"/>
                                        </p:tgtEl>
                                      </p:cBhvr>
                                    </p:animEffect>
                                  </p:childTnLst>
                                </p:cTn>
                              </p:par>
                              <p:par>
                                <p:cTn id="218" presetID="9" presetClass="entr" presetSubtype="0" fill="hold" grpId="0" nodeType="withEffect">
                                  <p:stCondLst>
                                    <p:cond delay="0"/>
                                  </p:stCondLst>
                                  <p:childTnLst>
                                    <p:set>
                                      <p:cBhvr>
                                        <p:cTn id="219" dur="1" fill="hold">
                                          <p:stCondLst>
                                            <p:cond delay="0"/>
                                          </p:stCondLst>
                                        </p:cTn>
                                        <p:tgtEl>
                                          <p:spTgt spid="276"/>
                                        </p:tgtEl>
                                        <p:attrNameLst>
                                          <p:attrName>style.visibility</p:attrName>
                                        </p:attrNameLst>
                                      </p:cBhvr>
                                      <p:to>
                                        <p:strVal val="visible"/>
                                      </p:to>
                                    </p:set>
                                    <p:animEffect transition="in" filter="dissolve">
                                      <p:cBhvr>
                                        <p:cTn id="220" dur="500"/>
                                        <p:tgtEl>
                                          <p:spTgt spid="276"/>
                                        </p:tgtEl>
                                      </p:cBhvr>
                                    </p:animEffect>
                                  </p:childTnLst>
                                </p:cTn>
                              </p:par>
                              <p:par>
                                <p:cTn id="221" presetID="9" presetClass="entr" presetSubtype="0" fill="hold" grpId="0" nodeType="withEffect">
                                  <p:stCondLst>
                                    <p:cond delay="0"/>
                                  </p:stCondLst>
                                  <p:childTnLst>
                                    <p:set>
                                      <p:cBhvr>
                                        <p:cTn id="222" dur="1" fill="hold">
                                          <p:stCondLst>
                                            <p:cond delay="0"/>
                                          </p:stCondLst>
                                        </p:cTn>
                                        <p:tgtEl>
                                          <p:spTgt spid="191"/>
                                        </p:tgtEl>
                                        <p:attrNameLst>
                                          <p:attrName>style.visibility</p:attrName>
                                        </p:attrNameLst>
                                      </p:cBhvr>
                                      <p:to>
                                        <p:strVal val="visible"/>
                                      </p:to>
                                    </p:set>
                                    <p:animEffect transition="in" filter="dissolve">
                                      <p:cBhvr>
                                        <p:cTn id="223" dur="500"/>
                                        <p:tgtEl>
                                          <p:spTgt spid="191"/>
                                        </p:tgtEl>
                                      </p:cBhvr>
                                    </p:animEffect>
                                  </p:childTnLst>
                                </p:cTn>
                              </p:par>
                              <p:par>
                                <p:cTn id="224" presetID="9" presetClass="entr" presetSubtype="0" fill="hold" nodeType="withEffect">
                                  <p:stCondLst>
                                    <p:cond delay="0"/>
                                  </p:stCondLst>
                                  <p:childTnLst>
                                    <p:set>
                                      <p:cBhvr>
                                        <p:cTn id="225" dur="1" fill="hold">
                                          <p:stCondLst>
                                            <p:cond delay="0"/>
                                          </p:stCondLst>
                                        </p:cTn>
                                        <p:tgtEl>
                                          <p:spTgt spid="127">
                                            <p:txEl>
                                              <p:pRg st="9" end="9"/>
                                            </p:txEl>
                                          </p:spTgt>
                                        </p:tgtEl>
                                        <p:attrNameLst>
                                          <p:attrName>style.visibility</p:attrName>
                                        </p:attrNameLst>
                                      </p:cBhvr>
                                      <p:to>
                                        <p:strVal val="visible"/>
                                      </p:to>
                                    </p:set>
                                    <p:animEffect transition="in" filter="dissolve">
                                      <p:cBhvr>
                                        <p:cTn id="226" dur="500"/>
                                        <p:tgtEl>
                                          <p:spTgt spid="127">
                                            <p:txEl>
                                              <p:pRg st="9" end="9"/>
                                            </p:txEl>
                                          </p:spTgt>
                                        </p:tgtEl>
                                      </p:cBhvr>
                                    </p:animEffect>
                                  </p:childTnLst>
                                </p:cTn>
                              </p:par>
                            </p:childTnLst>
                          </p:cTn>
                        </p:par>
                      </p:childTnLst>
                    </p:cTn>
                  </p:par>
                  <p:par>
                    <p:cTn id="227" fill="hold">
                      <p:stCondLst>
                        <p:cond delay="indefinite"/>
                      </p:stCondLst>
                      <p:childTnLst>
                        <p:par>
                          <p:cTn id="228" fill="hold">
                            <p:stCondLst>
                              <p:cond delay="0"/>
                            </p:stCondLst>
                            <p:childTnLst>
                              <p:par>
                                <p:cTn id="229" presetID="9" presetClass="entr" presetSubtype="0" fill="hold" nodeType="clickEffect">
                                  <p:stCondLst>
                                    <p:cond delay="0"/>
                                  </p:stCondLst>
                                  <p:childTnLst>
                                    <p:set>
                                      <p:cBhvr>
                                        <p:cTn id="230" dur="1" fill="hold">
                                          <p:stCondLst>
                                            <p:cond delay="0"/>
                                          </p:stCondLst>
                                        </p:cTn>
                                        <p:tgtEl>
                                          <p:spTgt spid="257"/>
                                        </p:tgtEl>
                                        <p:attrNameLst>
                                          <p:attrName>style.visibility</p:attrName>
                                        </p:attrNameLst>
                                      </p:cBhvr>
                                      <p:to>
                                        <p:strVal val="visible"/>
                                      </p:to>
                                    </p:set>
                                    <p:animEffect transition="in" filter="dissolve">
                                      <p:cBhvr>
                                        <p:cTn id="231" dur="500"/>
                                        <p:tgtEl>
                                          <p:spTgt spid="257"/>
                                        </p:tgtEl>
                                      </p:cBhvr>
                                    </p:animEffect>
                                  </p:childTnLst>
                                </p:cTn>
                              </p:par>
                              <p:par>
                                <p:cTn id="232" presetID="9" presetClass="entr" presetSubtype="0" fill="hold" grpId="0" nodeType="withEffect">
                                  <p:stCondLst>
                                    <p:cond delay="0"/>
                                  </p:stCondLst>
                                  <p:childTnLst>
                                    <p:set>
                                      <p:cBhvr>
                                        <p:cTn id="233" dur="1" fill="hold">
                                          <p:stCondLst>
                                            <p:cond delay="0"/>
                                          </p:stCondLst>
                                        </p:cTn>
                                        <p:tgtEl>
                                          <p:spTgt spid="259"/>
                                        </p:tgtEl>
                                        <p:attrNameLst>
                                          <p:attrName>style.visibility</p:attrName>
                                        </p:attrNameLst>
                                      </p:cBhvr>
                                      <p:to>
                                        <p:strVal val="visible"/>
                                      </p:to>
                                    </p:set>
                                    <p:animEffect transition="in" filter="dissolve">
                                      <p:cBhvr>
                                        <p:cTn id="234" dur="500"/>
                                        <p:tgtEl>
                                          <p:spTgt spid="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7" grpId="0"/>
      <p:bldP spid="138" grpId="0"/>
      <p:bldP spid="139" grpId="0"/>
      <p:bldP spid="159" grpId="0"/>
      <p:bldP spid="160" grpId="0"/>
      <p:bldP spid="167" grpId="0"/>
      <p:bldP spid="187" grpId="0"/>
      <p:bldP spid="190" grpId="0"/>
      <p:bldP spid="191" grpId="0"/>
      <p:bldP spid="225" grpId="0"/>
      <p:bldP spid="226" grpId="0"/>
      <p:bldP spid="229" grpId="0"/>
      <p:bldP spid="232" grpId="0"/>
      <p:bldP spid="236" grpId="0"/>
      <p:bldP spid="259" grpId="0"/>
      <p:bldP spid="261" grpId="0"/>
      <p:bldP spid="266" grpId="0"/>
      <p:bldP spid="271" grpId="0"/>
      <p:bldP spid="272" grpId="0"/>
      <p:bldP spid="274" grpId="0"/>
      <p:bldP spid="275" grpId="0"/>
      <p:bldP spid="276" grpId="0"/>
      <p:bldP spid="277" grpId="0"/>
      <p:bldP spid="283" grpId="0"/>
      <p:bldP spid="284" grpId="0"/>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1DC6-5008-BB6F-869A-04AA838B7229}"/>
              </a:ext>
            </a:extLst>
          </p:cNvPr>
          <p:cNvSpPr>
            <a:spLocks noGrp="1"/>
          </p:cNvSpPr>
          <p:nvPr>
            <p:ph type="title"/>
          </p:nvPr>
        </p:nvSpPr>
        <p:spPr/>
        <p:txBody>
          <a:bodyPr/>
          <a:lstStyle/>
          <a:p>
            <a:r>
              <a:rPr lang="en-US"/>
              <a:t>Related Work</a:t>
            </a:r>
          </a:p>
        </p:txBody>
      </p:sp>
      <p:sp>
        <p:nvSpPr>
          <p:cNvPr id="3" name="Content Placeholder 2">
            <a:extLst>
              <a:ext uri="{FF2B5EF4-FFF2-40B4-BE49-F238E27FC236}">
                <a16:creationId xmlns:a16="http://schemas.microsoft.com/office/drawing/2014/main" id="{9ABCA6EA-A766-1032-9E1D-008BD3178C4B}"/>
              </a:ext>
            </a:extLst>
          </p:cNvPr>
          <p:cNvSpPr>
            <a:spLocks noGrp="1"/>
          </p:cNvSpPr>
          <p:nvPr>
            <p:ph idx="1"/>
          </p:nvPr>
        </p:nvSpPr>
        <p:spPr/>
        <p:txBody>
          <a:bodyPr/>
          <a:lstStyle/>
          <a:p>
            <a:r>
              <a:rPr lang="en-US"/>
              <a:t>Spanner and </a:t>
            </a:r>
            <a:r>
              <a:rPr lang="en-US" err="1"/>
              <a:t>CockroachDB</a:t>
            </a:r>
            <a:r>
              <a:rPr lang="en-US"/>
              <a:t>: Rely on clocks for correctness by assuming worst-case error bounds; hard to guarantee such worst-case bounds with software clock synchronization</a:t>
            </a:r>
          </a:p>
          <a:p>
            <a:endParaRPr lang="en-US"/>
          </a:p>
          <a:p>
            <a:r>
              <a:rPr lang="en-US"/>
              <a:t>Granola and CLOCC: Timestamp based on transaction arrival, rather than a deadline.</a:t>
            </a:r>
          </a:p>
        </p:txBody>
      </p:sp>
      <p:sp>
        <p:nvSpPr>
          <p:cNvPr id="4" name="Slide Number Placeholder 3">
            <a:extLst>
              <a:ext uri="{FF2B5EF4-FFF2-40B4-BE49-F238E27FC236}">
                <a16:creationId xmlns:a16="http://schemas.microsoft.com/office/drawing/2014/main" id="{505D0A38-F8F5-2F41-6833-FB9611B656F9}"/>
              </a:ext>
            </a:extLst>
          </p:cNvPr>
          <p:cNvSpPr>
            <a:spLocks noGrp="1"/>
          </p:cNvSpPr>
          <p:nvPr>
            <p:ph type="sldNum" sz="quarter" idx="12"/>
          </p:nvPr>
        </p:nvSpPr>
        <p:spPr/>
        <p:txBody>
          <a:bodyPr/>
          <a:lstStyle/>
          <a:p>
            <a:fld id="{EA7EFB88-B2CB-3F42-A7FB-727E9E84A506}" type="slidenum">
              <a:rPr lang="en-US" smtClean="0"/>
              <a:t>25</a:t>
            </a:fld>
            <a:endParaRPr lang="en-US"/>
          </a:p>
        </p:txBody>
      </p:sp>
    </p:spTree>
    <p:extLst>
      <p:ext uri="{BB962C8B-B14F-4D97-AF65-F5344CB8AC3E}">
        <p14:creationId xmlns:p14="http://schemas.microsoft.com/office/powerpoint/2010/main" val="139729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566166" y="1055855"/>
            <a:ext cx="11004030" cy="518403"/>
          </a:xfrm>
        </p:spPr>
        <p:txBody>
          <a:bodyPr vert="horz" lIns="91440" tIns="45720" rIns="91440" bIns="45720" rtlCol="0" anchor="t">
            <a:noAutofit/>
          </a:bodyPr>
          <a:lstStyle/>
          <a:p>
            <a:r>
              <a:rPr lang="en-US" altLang="zh-CN" sz="2400">
                <a:solidFill>
                  <a:srgbClr val="FF0000"/>
                </a:solidFill>
                <a:ea typeface="等线"/>
              </a:rPr>
              <a:t>Mis-ordering of events: </a:t>
            </a:r>
            <a:r>
              <a:rPr lang="en-US" altLang="zh-CN" sz="2400">
                <a:ea typeface="等线"/>
              </a:rPr>
              <a:t>Consensus aims to consistently</a:t>
            </a:r>
            <a:r>
              <a:rPr lang="zh-CN" altLang="en-US" sz="2400">
                <a:ea typeface="等线"/>
              </a:rPr>
              <a:t> </a:t>
            </a:r>
            <a:r>
              <a:rPr lang="en-US" altLang="zh-CN" sz="2400">
                <a:ea typeface="等线"/>
              </a:rPr>
              <a:t>order</a:t>
            </a:r>
            <a:r>
              <a:rPr lang="zh-CN" altLang="en-US" sz="2400">
                <a:ea typeface="等线"/>
              </a:rPr>
              <a:t> </a:t>
            </a:r>
            <a:r>
              <a:rPr lang="en-US" altLang="zh-CN" sz="2400">
                <a:ea typeface="等线"/>
              </a:rPr>
              <a:t>events</a:t>
            </a:r>
            <a:r>
              <a:rPr lang="zh-CN" altLang="en-US" sz="2400">
                <a:ea typeface="等线"/>
              </a:rPr>
              <a:t> </a:t>
            </a:r>
            <a:r>
              <a:rPr lang="en-US" altLang="zh-CN" sz="2400">
                <a:ea typeface="等线"/>
              </a:rPr>
              <a:t>across</a:t>
            </a:r>
            <a:r>
              <a:rPr lang="zh-CN" altLang="en-US" sz="2400">
                <a:ea typeface="等线"/>
              </a:rPr>
              <a:t> </a:t>
            </a:r>
            <a:r>
              <a:rPr lang="en-US" altLang="zh-CN" sz="2400">
                <a:ea typeface="等线"/>
              </a:rPr>
              <a:t>multiple</a:t>
            </a:r>
            <a:r>
              <a:rPr lang="zh-CN" altLang="en-US" sz="2400">
                <a:ea typeface="等线"/>
              </a:rPr>
              <a:t> </a:t>
            </a:r>
            <a:r>
              <a:rPr lang="en-US" altLang="zh-CN" sz="2400">
                <a:ea typeface="等线"/>
              </a:rPr>
              <a:t>servers </a:t>
            </a:r>
            <a:endParaRPr lang="en-US" altLang="zh-CN" sz="2000">
              <a:ea typeface="等线"/>
            </a:endParaRP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CN" altLang="zh-CN" sz="3600"/>
              <a:t>Why</a:t>
            </a:r>
            <a:r>
              <a:rPr lang="zh-CN" altLang="en-US" sz="3600"/>
              <a:t> </a:t>
            </a:r>
            <a:r>
              <a:rPr lang="en-US" altLang="zh-CN" sz="3600"/>
              <a:t>consensus is still slow: the tax of coordination</a:t>
            </a:r>
            <a:endParaRPr lang="en-US" sz="3600"/>
          </a:p>
        </p:txBody>
      </p:sp>
      <p:sp>
        <p:nvSpPr>
          <p:cNvPr id="43" name="Rounded Rectangle 42">
            <a:extLst>
              <a:ext uri="{FF2B5EF4-FFF2-40B4-BE49-F238E27FC236}">
                <a16:creationId xmlns:a16="http://schemas.microsoft.com/office/drawing/2014/main" id="{179F94B8-AFCC-E348-ABDB-57BB6FE234F5}"/>
              </a:ext>
            </a:extLst>
          </p:cNvPr>
          <p:cNvSpPr/>
          <p:nvPr/>
        </p:nvSpPr>
        <p:spPr>
          <a:xfrm>
            <a:off x="4188632" y="5741689"/>
            <a:ext cx="1331501"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Client</a:t>
            </a:r>
            <a:r>
              <a:rPr lang="en-US" altLang="zh-CN" sz="1600">
                <a:solidFill>
                  <a:schemeClr val="tx1"/>
                </a:solidFill>
              </a:rPr>
              <a:t>-1</a:t>
            </a:r>
            <a:endParaRPr lang="en-US" sz="1600">
              <a:solidFill>
                <a:schemeClr val="tx1"/>
              </a:solidFill>
            </a:endParaRPr>
          </a:p>
        </p:txBody>
      </p:sp>
      <p:sp>
        <p:nvSpPr>
          <p:cNvPr id="44" name="Rounded Rectangle 43">
            <a:extLst>
              <a:ext uri="{FF2B5EF4-FFF2-40B4-BE49-F238E27FC236}">
                <a16:creationId xmlns:a16="http://schemas.microsoft.com/office/drawing/2014/main" id="{26E9EC07-4813-F14D-AEC2-CDD2E5B17C70}"/>
              </a:ext>
            </a:extLst>
          </p:cNvPr>
          <p:cNvSpPr/>
          <p:nvPr/>
        </p:nvSpPr>
        <p:spPr>
          <a:xfrm>
            <a:off x="6900157" y="5741689"/>
            <a:ext cx="1331501"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Client</a:t>
            </a:r>
            <a:r>
              <a:rPr lang="en-US" altLang="zh-CN" sz="1600">
                <a:solidFill>
                  <a:schemeClr val="tx1"/>
                </a:solidFill>
              </a:rPr>
              <a:t>-2</a:t>
            </a:r>
            <a:endParaRPr lang="en-US" sz="1600">
              <a:solidFill>
                <a:schemeClr val="tx1"/>
              </a:solidFill>
            </a:endParaRPr>
          </a:p>
        </p:txBody>
      </p:sp>
      <p:sp>
        <p:nvSpPr>
          <p:cNvPr id="45" name="Rounded Rectangle 44">
            <a:extLst>
              <a:ext uri="{FF2B5EF4-FFF2-40B4-BE49-F238E27FC236}">
                <a16:creationId xmlns:a16="http://schemas.microsoft.com/office/drawing/2014/main" id="{59EFD87E-EFFB-2340-964D-B53F2B182925}"/>
              </a:ext>
            </a:extLst>
          </p:cNvPr>
          <p:cNvSpPr/>
          <p:nvPr/>
        </p:nvSpPr>
        <p:spPr>
          <a:xfrm>
            <a:off x="3787842" y="2573181"/>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6F91608B-1BBF-C341-8223-083351996A5A}"/>
                  </a:ext>
                </a:extLst>
              </p:cNvPr>
              <p:cNvSpPr txBox="1"/>
              <p:nvPr/>
            </p:nvSpPr>
            <p:spPr>
              <a:xfrm>
                <a:off x="4400817" y="6400265"/>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49" name="TextBox 48">
                <a:extLst>
                  <a:ext uri="{FF2B5EF4-FFF2-40B4-BE49-F238E27FC236}">
                    <a16:creationId xmlns:a16="http://schemas.microsoft.com/office/drawing/2014/main" id="{6F91608B-1BBF-C341-8223-083351996A5A}"/>
                  </a:ext>
                </a:extLst>
              </p:cNvPr>
              <p:cNvSpPr txBox="1">
                <a:spLocks noRot="1" noChangeAspect="1" noMove="1" noResize="1" noEditPoints="1" noAdjustHandles="1" noChangeArrowheads="1" noChangeShapeType="1" noTextEdit="1"/>
              </p:cNvSpPr>
              <p:nvPr/>
            </p:nvSpPr>
            <p:spPr>
              <a:xfrm>
                <a:off x="4400817" y="6400265"/>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6CA9C668-7FEA-D642-BC63-9ADD83209401}"/>
                  </a:ext>
                </a:extLst>
              </p:cNvPr>
              <p:cNvSpPr txBox="1"/>
              <p:nvPr/>
            </p:nvSpPr>
            <p:spPr>
              <a:xfrm>
                <a:off x="7288092" y="6400265"/>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50" name="TextBox 49">
                <a:extLst>
                  <a:ext uri="{FF2B5EF4-FFF2-40B4-BE49-F238E27FC236}">
                    <a16:creationId xmlns:a16="http://schemas.microsoft.com/office/drawing/2014/main" id="{6CA9C668-7FEA-D642-BC63-9ADD83209401}"/>
                  </a:ext>
                </a:extLst>
              </p:cNvPr>
              <p:cNvSpPr txBox="1">
                <a:spLocks noRot="1" noChangeAspect="1" noMove="1" noResize="1" noEditPoints="1" noAdjustHandles="1" noChangeArrowheads="1" noChangeShapeType="1" noTextEdit="1"/>
              </p:cNvSpPr>
              <p:nvPr/>
            </p:nvSpPr>
            <p:spPr>
              <a:xfrm>
                <a:off x="7288092" y="6400265"/>
                <a:ext cx="720000" cy="369332"/>
              </a:xfrm>
              <a:prstGeom prst="rect">
                <a:avLst/>
              </a:prstGeom>
              <a:blipFill>
                <a:blip r:embed="rId4"/>
                <a:stretch>
                  <a:fillRect r="-3333"/>
                </a:stretch>
              </a:blipFill>
              <a:ln>
                <a:solidFill>
                  <a:srgbClr val="FF0000"/>
                </a:solidFill>
              </a:ln>
            </p:spPr>
            <p:txBody>
              <a:bodyPr/>
              <a:lstStyle/>
              <a:p>
                <a:r>
                  <a:rPr lang="en-US">
                    <a:noFill/>
                  </a:rPr>
                  <a:t> </a:t>
                </a:r>
              </a:p>
            </p:txBody>
          </p:sp>
        </mc:Fallback>
      </mc:AlternateContent>
      <p:sp>
        <p:nvSpPr>
          <p:cNvPr id="52" name="TextBox 51">
            <a:extLst>
              <a:ext uri="{FF2B5EF4-FFF2-40B4-BE49-F238E27FC236}">
                <a16:creationId xmlns:a16="http://schemas.microsoft.com/office/drawing/2014/main" id="{6ED27DE4-4810-1042-B5A1-E47B8ED676C5}"/>
              </a:ext>
            </a:extLst>
          </p:cNvPr>
          <p:cNvSpPr txBox="1"/>
          <p:nvPr/>
        </p:nvSpPr>
        <p:spPr>
          <a:xfrm>
            <a:off x="3932231" y="2573181"/>
            <a:ext cx="1042721" cy="369332"/>
          </a:xfrm>
          <a:prstGeom prst="rect">
            <a:avLst/>
          </a:prstGeom>
          <a:noFill/>
        </p:spPr>
        <p:txBody>
          <a:bodyPr wrap="none" rtlCol="0">
            <a:spAutoFit/>
          </a:bodyPr>
          <a:lstStyle/>
          <a:p>
            <a:r>
              <a:rPr lang="en-US" altLang="zh-CN"/>
              <a:t>Replica-1</a:t>
            </a:r>
            <a:endParaRPr lang="en-US"/>
          </a:p>
        </p:txBody>
      </p:sp>
      <p:sp>
        <p:nvSpPr>
          <p:cNvPr id="55" name="Rectangle 54">
            <a:extLst>
              <a:ext uri="{FF2B5EF4-FFF2-40B4-BE49-F238E27FC236}">
                <a16:creationId xmlns:a16="http://schemas.microsoft.com/office/drawing/2014/main" id="{65ABAAA3-D4CC-104D-A551-9B37D87AD7EE}"/>
              </a:ext>
            </a:extLst>
          </p:cNvPr>
          <p:cNvSpPr/>
          <p:nvPr/>
        </p:nvSpPr>
        <p:spPr>
          <a:xfrm>
            <a:off x="3993807" y="3059898"/>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a:extLst>
              <a:ext uri="{FF2B5EF4-FFF2-40B4-BE49-F238E27FC236}">
                <a16:creationId xmlns:a16="http://schemas.microsoft.com/office/drawing/2014/main" id="{6CFC47C9-3D94-4546-9060-90934AF59B87}"/>
              </a:ext>
            </a:extLst>
          </p:cNvPr>
          <p:cNvSpPr/>
          <p:nvPr/>
        </p:nvSpPr>
        <p:spPr>
          <a:xfrm>
            <a:off x="5553908" y="2567962"/>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600" err="1">
                <a:solidFill>
                  <a:schemeClr val="tx1"/>
                </a:solidFill>
              </a:rPr>
              <a:t>xxxxx</a:t>
            </a:r>
            <a:endParaRPr lang="en-US" sz="1600">
              <a:solidFill>
                <a:schemeClr val="tx1"/>
              </a:solidFill>
            </a:endParaRPr>
          </a:p>
        </p:txBody>
      </p:sp>
      <p:sp>
        <p:nvSpPr>
          <p:cNvPr id="58" name="TextBox 57">
            <a:extLst>
              <a:ext uri="{FF2B5EF4-FFF2-40B4-BE49-F238E27FC236}">
                <a16:creationId xmlns:a16="http://schemas.microsoft.com/office/drawing/2014/main" id="{B624A0BB-AA5B-7448-AEE8-891DB72C917A}"/>
              </a:ext>
            </a:extLst>
          </p:cNvPr>
          <p:cNvSpPr txBox="1"/>
          <p:nvPr/>
        </p:nvSpPr>
        <p:spPr>
          <a:xfrm>
            <a:off x="5698297" y="2567962"/>
            <a:ext cx="1042721" cy="369332"/>
          </a:xfrm>
          <a:prstGeom prst="rect">
            <a:avLst/>
          </a:prstGeom>
          <a:noFill/>
        </p:spPr>
        <p:txBody>
          <a:bodyPr wrap="none" rtlCol="0">
            <a:spAutoFit/>
          </a:bodyPr>
          <a:lstStyle/>
          <a:p>
            <a:r>
              <a:rPr lang="en-US" altLang="zh-CN"/>
              <a:t>Replica-2</a:t>
            </a:r>
            <a:endParaRPr lang="en-US"/>
          </a:p>
        </p:txBody>
      </p:sp>
      <p:sp>
        <p:nvSpPr>
          <p:cNvPr id="59" name="Rectangle 58">
            <a:extLst>
              <a:ext uri="{FF2B5EF4-FFF2-40B4-BE49-F238E27FC236}">
                <a16:creationId xmlns:a16="http://schemas.microsoft.com/office/drawing/2014/main" id="{A827465B-DD2C-1843-8589-A5F5F78AB648}"/>
              </a:ext>
            </a:extLst>
          </p:cNvPr>
          <p:cNvSpPr/>
          <p:nvPr/>
        </p:nvSpPr>
        <p:spPr>
          <a:xfrm>
            <a:off x="5759873" y="3054679"/>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D5D73349-6471-FD4C-BBD2-97DBC29BCD98}"/>
              </a:ext>
            </a:extLst>
          </p:cNvPr>
          <p:cNvSpPr/>
          <p:nvPr/>
        </p:nvSpPr>
        <p:spPr>
          <a:xfrm>
            <a:off x="7347084" y="2567962"/>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61" name="TextBox 60">
            <a:extLst>
              <a:ext uri="{FF2B5EF4-FFF2-40B4-BE49-F238E27FC236}">
                <a16:creationId xmlns:a16="http://schemas.microsoft.com/office/drawing/2014/main" id="{73FBBD95-AA3B-074B-87E2-3C91C5A3543B}"/>
              </a:ext>
            </a:extLst>
          </p:cNvPr>
          <p:cNvSpPr txBox="1"/>
          <p:nvPr/>
        </p:nvSpPr>
        <p:spPr>
          <a:xfrm>
            <a:off x="7491473" y="2567962"/>
            <a:ext cx="1042721" cy="369332"/>
          </a:xfrm>
          <a:prstGeom prst="rect">
            <a:avLst/>
          </a:prstGeom>
          <a:noFill/>
        </p:spPr>
        <p:txBody>
          <a:bodyPr wrap="none" rtlCol="0">
            <a:spAutoFit/>
          </a:bodyPr>
          <a:lstStyle/>
          <a:p>
            <a:r>
              <a:rPr lang="en-US" altLang="zh-CN"/>
              <a:t>Replica-3</a:t>
            </a:r>
            <a:endParaRPr lang="en-US"/>
          </a:p>
        </p:txBody>
      </p:sp>
      <p:sp>
        <p:nvSpPr>
          <p:cNvPr id="62" name="Rectangle 61">
            <a:extLst>
              <a:ext uri="{FF2B5EF4-FFF2-40B4-BE49-F238E27FC236}">
                <a16:creationId xmlns:a16="http://schemas.microsoft.com/office/drawing/2014/main" id="{5E207B3E-9F81-614E-B87C-EB2E05C615F3}"/>
              </a:ext>
            </a:extLst>
          </p:cNvPr>
          <p:cNvSpPr/>
          <p:nvPr/>
        </p:nvSpPr>
        <p:spPr>
          <a:xfrm>
            <a:off x="7553049" y="3054679"/>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a:extLst>
              <a:ext uri="{FF2B5EF4-FFF2-40B4-BE49-F238E27FC236}">
                <a16:creationId xmlns:a16="http://schemas.microsoft.com/office/drawing/2014/main" id="{16EA542C-9028-A248-9147-D6B41522389B}"/>
              </a:ext>
            </a:extLst>
          </p:cNvPr>
          <p:cNvCxnSpPr/>
          <p:nvPr/>
        </p:nvCxnSpPr>
        <p:spPr>
          <a:xfrm>
            <a:off x="3355457" y="3054679"/>
            <a:ext cx="638350" cy="518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666673F-5FC8-B74F-91B2-96A07C3DB872}"/>
              </a:ext>
            </a:extLst>
          </p:cNvPr>
          <p:cNvSpPr txBox="1"/>
          <p:nvPr/>
        </p:nvSpPr>
        <p:spPr>
          <a:xfrm>
            <a:off x="2879140" y="2687395"/>
            <a:ext cx="791242" cy="369332"/>
          </a:xfrm>
          <a:prstGeom prst="rect">
            <a:avLst/>
          </a:prstGeom>
          <a:noFill/>
        </p:spPr>
        <p:txBody>
          <a:bodyPr wrap="none" rtlCol="0">
            <a:spAutoFit/>
          </a:bodyPr>
          <a:lstStyle/>
          <a:p>
            <a:r>
              <a:rPr lang="en-US" altLang="zh-CN"/>
              <a:t>log</a:t>
            </a:r>
            <a:r>
              <a:rPr lang="zh-CN" altLang="en-US"/>
              <a:t> </a:t>
            </a:r>
            <a:r>
              <a:rPr lang="en-US" altLang="zh-CN"/>
              <a:t>list</a:t>
            </a:r>
            <a:endParaRPr lang="en-US"/>
          </a:p>
        </p:txBody>
      </p:sp>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B6524BF7-CC34-1145-B823-441D9CE6D518}"/>
                  </a:ext>
                </a:extLst>
              </p:cNvPr>
              <p:cNvSpPr txBox="1"/>
              <p:nvPr/>
            </p:nvSpPr>
            <p:spPr>
              <a:xfrm>
                <a:off x="3728850"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5" name="TextBox 64">
                <a:extLst>
                  <a:ext uri="{FF2B5EF4-FFF2-40B4-BE49-F238E27FC236}">
                    <a16:creationId xmlns:a16="http://schemas.microsoft.com/office/drawing/2014/main" id="{B6524BF7-CC34-1145-B823-441D9CE6D518}"/>
                  </a:ext>
                </a:extLst>
              </p:cNvPr>
              <p:cNvSpPr txBox="1">
                <a:spLocks noRot="1" noChangeAspect="1" noMove="1" noResize="1" noEditPoints="1" noAdjustHandles="1" noChangeArrowheads="1" noChangeShapeType="1" noTextEdit="1"/>
              </p:cNvSpPr>
              <p:nvPr/>
            </p:nvSpPr>
            <p:spPr>
              <a:xfrm>
                <a:off x="3728850" y="5253781"/>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6B6584FE-0AD7-9743-8218-17AFED25431D}"/>
                  </a:ext>
                </a:extLst>
              </p:cNvPr>
              <p:cNvSpPr txBox="1"/>
              <p:nvPr/>
            </p:nvSpPr>
            <p:spPr>
              <a:xfrm>
                <a:off x="4494382"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6" name="TextBox 65">
                <a:extLst>
                  <a:ext uri="{FF2B5EF4-FFF2-40B4-BE49-F238E27FC236}">
                    <a16:creationId xmlns:a16="http://schemas.microsoft.com/office/drawing/2014/main" id="{6B6584FE-0AD7-9743-8218-17AFED25431D}"/>
                  </a:ext>
                </a:extLst>
              </p:cNvPr>
              <p:cNvSpPr txBox="1">
                <a:spLocks noRot="1" noChangeAspect="1" noMove="1" noResize="1" noEditPoints="1" noAdjustHandles="1" noChangeArrowheads="1" noChangeShapeType="1" noTextEdit="1"/>
              </p:cNvSpPr>
              <p:nvPr/>
            </p:nvSpPr>
            <p:spPr>
              <a:xfrm>
                <a:off x="4494382" y="5253781"/>
                <a:ext cx="720000" cy="369332"/>
              </a:xfrm>
              <a:prstGeom prst="rect">
                <a:avLst/>
              </a:prstGeom>
              <a:blipFill>
                <a:blip r:embed="rId5"/>
                <a:stretch>
                  <a:fillRect r="-4167"/>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A9E38384-7D1A-1A45-B99B-4756A674F869}"/>
                  </a:ext>
                </a:extLst>
              </p:cNvPr>
              <p:cNvSpPr txBox="1"/>
              <p:nvPr/>
            </p:nvSpPr>
            <p:spPr>
              <a:xfrm>
                <a:off x="5259914"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7" name="TextBox 66">
                <a:extLst>
                  <a:ext uri="{FF2B5EF4-FFF2-40B4-BE49-F238E27FC236}">
                    <a16:creationId xmlns:a16="http://schemas.microsoft.com/office/drawing/2014/main" id="{A9E38384-7D1A-1A45-B99B-4756A674F869}"/>
                  </a:ext>
                </a:extLst>
              </p:cNvPr>
              <p:cNvSpPr txBox="1">
                <a:spLocks noRot="1" noChangeAspect="1" noMove="1" noResize="1" noEditPoints="1" noAdjustHandles="1" noChangeArrowheads="1" noChangeShapeType="1" noTextEdit="1"/>
              </p:cNvSpPr>
              <p:nvPr/>
            </p:nvSpPr>
            <p:spPr>
              <a:xfrm>
                <a:off x="5259914" y="5253781"/>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65AD1A1E-E80D-2643-81AB-B1B5ED801B45}"/>
                  </a:ext>
                </a:extLst>
              </p:cNvPr>
              <p:cNvSpPr txBox="1"/>
              <p:nvPr/>
            </p:nvSpPr>
            <p:spPr>
              <a:xfrm>
                <a:off x="6568092"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68" name="TextBox 67">
                <a:extLst>
                  <a:ext uri="{FF2B5EF4-FFF2-40B4-BE49-F238E27FC236}">
                    <a16:creationId xmlns:a16="http://schemas.microsoft.com/office/drawing/2014/main" id="{65AD1A1E-E80D-2643-81AB-B1B5ED801B45}"/>
                  </a:ext>
                </a:extLst>
              </p:cNvPr>
              <p:cNvSpPr txBox="1">
                <a:spLocks noRot="1" noChangeAspect="1" noMove="1" noResize="1" noEditPoints="1" noAdjustHandles="1" noChangeArrowheads="1" noChangeShapeType="1" noTextEdit="1"/>
              </p:cNvSpPr>
              <p:nvPr/>
            </p:nvSpPr>
            <p:spPr>
              <a:xfrm>
                <a:off x="6568092" y="5253781"/>
                <a:ext cx="720000" cy="369332"/>
              </a:xfrm>
              <a:prstGeom prst="rect">
                <a:avLst/>
              </a:prstGeom>
              <a:blipFill>
                <a:blip r:embed="rId6"/>
                <a:stretch>
                  <a:fillRect r="-3306"/>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B65B4510-548C-ED48-A079-53E830D57668}"/>
                  </a:ext>
                </a:extLst>
              </p:cNvPr>
              <p:cNvSpPr txBox="1"/>
              <p:nvPr/>
            </p:nvSpPr>
            <p:spPr>
              <a:xfrm>
                <a:off x="7429432"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69" name="TextBox 68">
                <a:extLst>
                  <a:ext uri="{FF2B5EF4-FFF2-40B4-BE49-F238E27FC236}">
                    <a16:creationId xmlns:a16="http://schemas.microsoft.com/office/drawing/2014/main" id="{B65B4510-548C-ED48-A079-53E830D57668}"/>
                  </a:ext>
                </a:extLst>
              </p:cNvPr>
              <p:cNvSpPr txBox="1">
                <a:spLocks noRot="1" noChangeAspect="1" noMove="1" noResize="1" noEditPoints="1" noAdjustHandles="1" noChangeArrowheads="1" noChangeShapeType="1" noTextEdit="1"/>
              </p:cNvSpPr>
              <p:nvPr/>
            </p:nvSpPr>
            <p:spPr>
              <a:xfrm>
                <a:off x="7429432" y="5253781"/>
                <a:ext cx="720000" cy="369332"/>
              </a:xfrm>
              <a:prstGeom prst="rect">
                <a:avLst/>
              </a:prstGeom>
              <a:blipFill>
                <a:blip r:embed="rId4"/>
                <a:stretch>
                  <a:fillRect r="-3333"/>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41B14AC0-A7BB-CF48-A92B-87DAC7C8E95B}"/>
                  </a:ext>
                </a:extLst>
              </p:cNvPr>
              <p:cNvSpPr txBox="1"/>
              <p:nvPr/>
            </p:nvSpPr>
            <p:spPr>
              <a:xfrm>
                <a:off x="8231658"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70" name="TextBox 69">
                <a:extLst>
                  <a:ext uri="{FF2B5EF4-FFF2-40B4-BE49-F238E27FC236}">
                    <a16:creationId xmlns:a16="http://schemas.microsoft.com/office/drawing/2014/main" id="{41B14AC0-A7BB-CF48-A92B-87DAC7C8E95B}"/>
                  </a:ext>
                </a:extLst>
              </p:cNvPr>
              <p:cNvSpPr txBox="1">
                <a:spLocks noRot="1" noChangeAspect="1" noMove="1" noResize="1" noEditPoints="1" noAdjustHandles="1" noChangeArrowheads="1" noChangeShapeType="1" noTextEdit="1"/>
              </p:cNvSpPr>
              <p:nvPr/>
            </p:nvSpPr>
            <p:spPr>
              <a:xfrm>
                <a:off x="8231658" y="5253781"/>
                <a:ext cx="720000" cy="369332"/>
              </a:xfrm>
              <a:prstGeom prst="rect">
                <a:avLst/>
              </a:prstGeom>
              <a:blipFill>
                <a:blip r:embed="rId7"/>
                <a:stretch>
                  <a:fillRect r="-4167"/>
                </a:stretch>
              </a:blipFill>
              <a:ln>
                <a:solidFill>
                  <a:srgbClr val="FF0000"/>
                </a:solidFill>
              </a:ln>
            </p:spPr>
            <p:txBody>
              <a:bodyPr/>
              <a:lstStyle/>
              <a:p>
                <a:r>
                  <a:rPr lang="en-US">
                    <a:noFill/>
                  </a:rPr>
                  <a:t> </a:t>
                </a:r>
              </a:p>
            </p:txBody>
          </p:sp>
        </mc:Fallback>
      </mc:AlternateContent>
      <p:sp>
        <p:nvSpPr>
          <p:cNvPr id="29" name="TextBox 28">
            <a:extLst>
              <a:ext uri="{FF2B5EF4-FFF2-40B4-BE49-F238E27FC236}">
                <a16:creationId xmlns:a16="http://schemas.microsoft.com/office/drawing/2014/main" id="{C4A68DB4-BDFC-AC45-865D-C293F870619B}"/>
              </a:ext>
            </a:extLst>
          </p:cNvPr>
          <p:cNvSpPr txBox="1"/>
          <p:nvPr/>
        </p:nvSpPr>
        <p:spPr>
          <a:xfrm>
            <a:off x="3995880" y="1777208"/>
            <a:ext cx="4039504" cy="646331"/>
          </a:xfrm>
          <a:prstGeom prst="rect">
            <a:avLst/>
          </a:prstGeom>
          <a:noFill/>
        </p:spPr>
        <p:txBody>
          <a:bodyPr wrap="none" rtlCol="0">
            <a:spAutoFit/>
          </a:bodyPr>
          <a:lstStyle/>
          <a:p>
            <a:r>
              <a:rPr lang="en-US" altLang="zh-CN" b="1"/>
              <a:t>Consensus:</a:t>
            </a:r>
            <a:r>
              <a:rPr lang="zh-CN" altLang="en-US" b="1"/>
              <a:t> </a:t>
            </a:r>
            <a:r>
              <a:rPr lang="en-US" altLang="zh-CN" b="1"/>
              <a:t>Replicate</a:t>
            </a:r>
            <a:r>
              <a:rPr lang="zh-CN" altLang="en-US" b="1"/>
              <a:t> </a:t>
            </a:r>
            <a:r>
              <a:rPr lang="en-US" altLang="zh-CN" b="1"/>
              <a:t>the</a:t>
            </a:r>
            <a:r>
              <a:rPr lang="zh-CN" altLang="en-US" b="1"/>
              <a:t> </a:t>
            </a:r>
            <a:r>
              <a:rPr lang="en-US" altLang="zh-CN" b="1"/>
              <a:t>same</a:t>
            </a:r>
            <a:r>
              <a:rPr lang="zh-CN" altLang="en-US" b="1"/>
              <a:t> </a:t>
            </a:r>
            <a:r>
              <a:rPr lang="en-US" altLang="zh-CN" b="1"/>
              <a:t>requests</a:t>
            </a:r>
            <a:r>
              <a:rPr lang="zh-CN" altLang="en-US" b="1"/>
              <a:t> </a:t>
            </a:r>
            <a:endParaRPr lang="en-US" altLang="zh-CN" b="1"/>
          </a:p>
          <a:p>
            <a:r>
              <a:rPr lang="en-US" altLang="zh-CN" b="1"/>
              <a:t>across</a:t>
            </a:r>
            <a:r>
              <a:rPr lang="zh-CN" altLang="en-US" b="1"/>
              <a:t> </a:t>
            </a:r>
            <a:r>
              <a:rPr lang="en-US" altLang="zh-CN" b="1"/>
              <a:t>multiple</a:t>
            </a:r>
            <a:r>
              <a:rPr lang="zh-CN" altLang="en-US" b="1"/>
              <a:t> </a:t>
            </a:r>
            <a:r>
              <a:rPr lang="en-US" altLang="zh-CN" b="1"/>
              <a:t>servers</a:t>
            </a:r>
            <a:endParaRPr lang="en-US" b="1"/>
          </a:p>
        </p:txBody>
      </p:sp>
      <p:sp>
        <p:nvSpPr>
          <p:cNvPr id="2" name="Slide Number Placeholder 1">
            <a:extLst>
              <a:ext uri="{FF2B5EF4-FFF2-40B4-BE49-F238E27FC236}">
                <a16:creationId xmlns:a16="http://schemas.microsoft.com/office/drawing/2014/main" id="{D741DB59-5DD9-8A90-30C6-1F2F58BEF59D}"/>
              </a:ext>
            </a:extLst>
          </p:cNvPr>
          <p:cNvSpPr>
            <a:spLocks noGrp="1"/>
          </p:cNvSpPr>
          <p:nvPr>
            <p:ph type="sldNum" sz="quarter" idx="12"/>
          </p:nvPr>
        </p:nvSpPr>
        <p:spPr/>
        <p:txBody>
          <a:bodyPr/>
          <a:lstStyle/>
          <a:p>
            <a:fld id="{EA7EFB88-B2CB-3F42-A7FB-727E9E84A506}" type="slidenum">
              <a:rPr lang="en-US" smtClean="0"/>
              <a:t>26</a:t>
            </a:fld>
            <a:endParaRPr lang="en-US"/>
          </a:p>
        </p:txBody>
      </p:sp>
    </p:spTree>
    <p:extLst>
      <p:ext uri="{BB962C8B-B14F-4D97-AF65-F5344CB8AC3E}">
        <p14:creationId xmlns:p14="http://schemas.microsoft.com/office/powerpoint/2010/main" val="193590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dissolve">
                                      <p:cBhvr>
                                        <p:cTn id="13" dur="500"/>
                                        <p:tgtEl>
                                          <p:spTgt spid="6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dissolve">
                                      <p:cBhvr>
                                        <p:cTn id="16" dur="500"/>
                                        <p:tgtEl>
                                          <p:spTgt spid="6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dissolve">
                                      <p:cBhvr>
                                        <p:cTn id="19" dur="500"/>
                                        <p:tgtEl>
                                          <p:spTgt spid="6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dissolve">
                                      <p:cBhvr>
                                        <p:cTn id="22" dur="500"/>
                                        <p:tgtEl>
                                          <p:spTgt spid="6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dissolve">
                                      <p:cBhvr>
                                        <p:cTn id="25" dur="500"/>
                                        <p:tgtEl>
                                          <p:spTgt spid="6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dissolve">
                                      <p:cBhvr>
                                        <p:cTn id="28" dur="500"/>
                                        <p:tgtEl>
                                          <p:spTgt spid="70"/>
                                        </p:tgtEl>
                                      </p:cBhvr>
                                    </p:animEffect>
                                  </p:childTnLst>
                                </p:cTn>
                              </p:par>
                              <p:par>
                                <p:cTn id="29" presetID="1" presetClass="exit" presetSubtype="0" fill="hold" grpId="1" nodeType="withEffect">
                                  <p:stCondLst>
                                    <p:cond delay="0"/>
                                  </p:stCondLst>
                                  <p:childTnLst>
                                    <p:set>
                                      <p:cBhvr>
                                        <p:cTn id="30" dur="1" fill="hold">
                                          <p:stCondLst>
                                            <p:cond delay="0"/>
                                          </p:stCondLst>
                                        </p:cTn>
                                        <p:tgtEl>
                                          <p:spTgt spid="4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1" nodeType="clickEffect">
                                  <p:stCondLst>
                                    <p:cond delay="0"/>
                                  </p:stCondLst>
                                  <p:childTnLst>
                                    <p:animMotion origin="layout" path="M -0.00117 -4.07407E-6 L 0.02956 -0.31643 " pathEditMode="relative" rAng="0" ptsTypes="AA">
                                      <p:cBhvr>
                                        <p:cTn id="36" dur="500" fill="hold"/>
                                        <p:tgtEl>
                                          <p:spTgt spid="65"/>
                                        </p:tgtEl>
                                        <p:attrNameLst>
                                          <p:attrName>ppt_x</p:attrName>
                                          <p:attrName>ppt_y</p:attrName>
                                        </p:attrNameLst>
                                      </p:cBhvr>
                                      <p:rCtr x="1536" y="-15833"/>
                                    </p:animMotion>
                                  </p:childTnLst>
                                </p:cTn>
                              </p:par>
                              <p:par>
                                <p:cTn id="37" presetID="0" presetClass="path" presetSubtype="0" accel="50000" decel="50000" fill="hold" grpId="1" nodeType="withEffect">
                                  <p:stCondLst>
                                    <p:cond delay="0"/>
                                  </p:stCondLst>
                                  <p:childTnLst>
                                    <p:animMotion origin="layout" path="M -0.00117 -4.07407E-6 L 0.11133 -0.31111 " pathEditMode="relative" rAng="0" ptsTypes="AA">
                                      <p:cBhvr>
                                        <p:cTn id="38" dur="500" fill="hold"/>
                                        <p:tgtEl>
                                          <p:spTgt spid="66"/>
                                        </p:tgtEl>
                                        <p:attrNameLst>
                                          <p:attrName>ppt_x</p:attrName>
                                          <p:attrName>ppt_y</p:attrName>
                                        </p:attrNameLst>
                                      </p:cBhvr>
                                      <p:rCtr x="5625" y="-15556"/>
                                    </p:animMotion>
                                  </p:childTnLst>
                                </p:cTn>
                              </p:par>
                              <p:par>
                                <p:cTn id="39" presetID="0" presetClass="path" presetSubtype="0" accel="50000" decel="50000" fill="hold" grpId="1" nodeType="withEffect">
                                  <p:stCondLst>
                                    <p:cond delay="0"/>
                                  </p:stCondLst>
                                  <p:childTnLst>
                                    <p:animMotion origin="layout" path="M -6.25E-7 -4.07407E-6 L 0.19596 -0.31689 " pathEditMode="relative" rAng="0" ptsTypes="AA">
                                      <p:cBhvr>
                                        <p:cTn id="40" dur="500" fill="hold"/>
                                        <p:tgtEl>
                                          <p:spTgt spid="67"/>
                                        </p:tgtEl>
                                        <p:attrNameLst>
                                          <p:attrName>ppt_x</p:attrName>
                                          <p:attrName>ppt_y</p:attrName>
                                        </p:attrNameLst>
                                      </p:cBhvr>
                                      <p:rCtr x="9792" y="-15856"/>
                                    </p:animMotion>
                                  </p:childTnLst>
                                </p:cTn>
                              </p:par>
                              <p:par>
                                <p:cTn id="41" presetID="0" presetClass="path" presetSubtype="0" accel="50000" decel="50000" fill="hold" grpId="1" nodeType="withEffect">
                                  <p:stCondLst>
                                    <p:cond delay="0"/>
                                  </p:stCondLst>
                                  <p:childTnLst>
                                    <p:animMotion origin="layout" path="M -2.29167E-6 -4.07407E-6 L -0.20325 -0.23449 " pathEditMode="relative" rAng="0" ptsTypes="AA">
                                      <p:cBhvr>
                                        <p:cTn id="42" dur="500" fill="hold"/>
                                        <p:tgtEl>
                                          <p:spTgt spid="68"/>
                                        </p:tgtEl>
                                        <p:attrNameLst>
                                          <p:attrName>ppt_x</p:attrName>
                                          <p:attrName>ppt_y</p:attrName>
                                        </p:attrNameLst>
                                      </p:cBhvr>
                                      <p:rCtr x="-10169" y="-11736"/>
                                    </p:animMotion>
                                  </p:childTnLst>
                                </p:cTn>
                              </p:par>
                              <p:par>
                                <p:cTn id="43" presetID="0" presetClass="path" presetSubtype="0" accel="50000" decel="50000" fill="hold" grpId="1" nodeType="withEffect">
                                  <p:stCondLst>
                                    <p:cond delay="0"/>
                                  </p:stCondLst>
                                  <p:childTnLst>
                                    <p:animMotion origin="layout" path="M -2.29167E-6 -4.07407E-6 L -0.12942 -0.21782 " pathEditMode="relative" rAng="0" ptsTypes="AA">
                                      <p:cBhvr>
                                        <p:cTn id="44" dur="500" fill="hold"/>
                                        <p:tgtEl>
                                          <p:spTgt spid="69"/>
                                        </p:tgtEl>
                                        <p:attrNameLst>
                                          <p:attrName>ppt_x</p:attrName>
                                          <p:attrName>ppt_y</p:attrName>
                                        </p:attrNameLst>
                                      </p:cBhvr>
                                      <p:rCtr x="-6471" y="-10903"/>
                                    </p:animMotion>
                                  </p:childTnLst>
                                </p:cTn>
                              </p:par>
                              <p:par>
                                <p:cTn id="45" presetID="0" presetClass="path" presetSubtype="0" accel="50000" decel="50000" fill="hold" grpId="1" nodeType="withEffect">
                                  <p:stCondLst>
                                    <p:cond delay="0"/>
                                  </p:stCondLst>
                                  <p:childTnLst>
                                    <p:animMotion origin="layout" path="M -6.25E-7 -4.07407E-6 L -0.04779 -0.23541 " pathEditMode="relative" rAng="0" ptsTypes="AA">
                                      <p:cBhvr>
                                        <p:cTn id="46" dur="500" fill="hold"/>
                                        <p:tgtEl>
                                          <p:spTgt spid="70"/>
                                        </p:tgtEl>
                                        <p:attrNameLst>
                                          <p:attrName>ppt_x</p:attrName>
                                          <p:attrName>ppt_y</p:attrName>
                                        </p:attrNameLst>
                                      </p:cBhvr>
                                      <p:rCtr x="-2396" y="-117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50" grpId="0" animBg="1"/>
      <p:bldP spid="50"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566166" y="1055855"/>
            <a:ext cx="11004030" cy="518403"/>
          </a:xfrm>
        </p:spPr>
        <p:txBody>
          <a:bodyPr vert="horz" lIns="91440" tIns="45720" rIns="91440" bIns="45720" rtlCol="0" anchor="t">
            <a:noAutofit/>
          </a:bodyPr>
          <a:lstStyle/>
          <a:p>
            <a:r>
              <a:rPr lang="en-US" altLang="zh-CN" sz="2400">
                <a:solidFill>
                  <a:srgbClr val="FF0000"/>
                </a:solidFill>
                <a:ea typeface="等线"/>
              </a:rPr>
              <a:t>Mis-ordering of events: </a:t>
            </a:r>
            <a:r>
              <a:rPr lang="en-US" altLang="zh-CN" sz="2400">
                <a:ea typeface="等线"/>
              </a:rPr>
              <a:t>Consensus aims to consistently</a:t>
            </a:r>
            <a:r>
              <a:rPr lang="zh-CN" altLang="en-US" sz="2400">
                <a:ea typeface="等线"/>
              </a:rPr>
              <a:t> </a:t>
            </a:r>
            <a:r>
              <a:rPr lang="en-US" altLang="zh-CN" sz="2400">
                <a:ea typeface="等线"/>
              </a:rPr>
              <a:t>order</a:t>
            </a:r>
            <a:r>
              <a:rPr lang="zh-CN" altLang="en-US" sz="2400">
                <a:ea typeface="等线"/>
              </a:rPr>
              <a:t> </a:t>
            </a:r>
            <a:r>
              <a:rPr lang="en-US" altLang="zh-CN" sz="2400">
                <a:ea typeface="等线"/>
              </a:rPr>
              <a:t>events</a:t>
            </a:r>
            <a:r>
              <a:rPr lang="zh-CN" altLang="en-US" sz="2400">
                <a:ea typeface="等线"/>
              </a:rPr>
              <a:t> </a:t>
            </a:r>
            <a:r>
              <a:rPr lang="en-US" altLang="zh-CN" sz="2400">
                <a:ea typeface="等线"/>
              </a:rPr>
              <a:t>across</a:t>
            </a:r>
            <a:r>
              <a:rPr lang="zh-CN" altLang="en-US" sz="2400">
                <a:ea typeface="等线"/>
              </a:rPr>
              <a:t> </a:t>
            </a:r>
            <a:r>
              <a:rPr lang="en-US" altLang="zh-CN" sz="2400">
                <a:ea typeface="等线"/>
              </a:rPr>
              <a:t>multiple</a:t>
            </a:r>
            <a:r>
              <a:rPr lang="zh-CN" altLang="en-US" sz="2400">
                <a:ea typeface="等线"/>
              </a:rPr>
              <a:t> </a:t>
            </a:r>
            <a:r>
              <a:rPr lang="en-US" altLang="zh-CN" sz="2400">
                <a:ea typeface="等线"/>
              </a:rPr>
              <a:t>servers </a:t>
            </a:r>
            <a:endParaRPr lang="en-US" altLang="zh-CN" sz="2000">
              <a:ea typeface="等线"/>
            </a:endParaRP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CN" altLang="zh-CN" sz="3600"/>
              <a:t>Why</a:t>
            </a:r>
            <a:r>
              <a:rPr lang="zh-CN" altLang="en-US" sz="3600"/>
              <a:t> </a:t>
            </a:r>
            <a:r>
              <a:rPr lang="en-US" altLang="zh-CN" sz="3600"/>
              <a:t>consensus is still slow: the tax of coordination</a:t>
            </a:r>
            <a:endParaRPr lang="en-US" sz="3600"/>
          </a:p>
        </p:txBody>
      </p:sp>
      <p:sp>
        <p:nvSpPr>
          <p:cNvPr id="43" name="Rounded Rectangle 42">
            <a:extLst>
              <a:ext uri="{FF2B5EF4-FFF2-40B4-BE49-F238E27FC236}">
                <a16:creationId xmlns:a16="http://schemas.microsoft.com/office/drawing/2014/main" id="{179F94B8-AFCC-E348-ABDB-57BB6FE234F5}"/>
              </a:ext>
            </a:extLst>
          </p:cNvPr>
          <p:cNvSpPr/>
          <p:nvPr/>
        </p:nvSpPr>
        <p:spPr>
          <a:xfrm>
            <a:off x="4188632" y="5741689"/>
            <a:ext cx="1331501"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Client</a:t>
            </a:r>
            <a:r>
              <a:rPr lang="en-US" altLang="zh-CN" sz="1600">
                <a:solidFill>
                  <a:schemeClr val="tx1"/>
                </a:solidFill>
              </a:rPr>
              <a:t>-1</a:t>
            </a:r>
            <a:endParaRPr lang="en-US" sz="1600">
              <a:solidFill>
                <a:schemeClr val="tx1"/>
              </a:solidFill>
            </a:endParaRPr>
          </a:p>
        </p:txBody>
      </p:sp>
      <p:sp>
        <p:nvSpPr>
          <p:cNvPr id="44" name="Rounded Rectangle 43">
            <a:extLst>
              <a:ext uri="{FF2B5EF4-FFF2-40B4-BE49-F238E27FC236}">
                <a16:creationId xmlns:a16="http://schemas.microsoft.com/office/drawing/2014/main" id="{26E9EC07-4813-F14D-AEC2-CDD2E5B17C70}"/>
              </a:ext>
            </a:extLst>
          </p:cNvPr>
          <p:cNvSpPr/>
          <p:nvPr/>
        </p:nvSpPr>
        <p:spPr>
          <a:xfrm>
            <a:off x="6900157" y="5741689"/>
            <a:ext cx="1331501"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Client</a:t>
            </a:r>
            <a:r>
              <a:rPr lang="en-US" altLang="zh-CN" sz="1600">
                <a:solidFill>
                  <a:schemeClr val="tx1"/>
                </a:solidFill>
              </a:rPr>
              <a:t>-2</a:t>
            </a:r>
            <a:endParaRPr lang="en-US" sz="1600">
              <a:solidFill>
                <a:schemeClr val="tx1"/>
              </a:solidFill>
            </a:endParaRPr>
          </a:p>
        </p:txBody>
      </p:sp>
      <p:sp>
        <p:nvSpPr>
          <p:cNvPr id="45" name="Rounded Rectangle 44">
            <a:extLst>
              <a:ext uri="{FF2B5EF4-FFF2-40B4-BE49-F238E27FC236}">
                <a16:creationId xmlns:a16="http://schemas.microsoft.com/office/drawing/2014/main" id="{59EFD87E-EFFB-2340-964D-B53F2B182925}"/>
              </a:ext>
            </a:extLst>
          </p:cNvPr>
          <p:cNvSpPr/>
          <p:nvPr/>
        </p:nvSpPr>
        <p:spPr>
          <a:xfrm>
            <a:off x="3787842" y="2573181"/>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6F91608B-1BBF-C341-8223-083351996A5A}"/>
                  </a:ext>
                </a:extLst>
              </p:cNvPr>
              <p:cNvSpPr txBox="1"/>
              <p:nvPr/>
            </p:nvSpPr>
            <p:spPr>
              <a:xfrm>
                <a:off x="4400817" y="6400265"/>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49" name="TextBox 48">
                <a:extLst>
                  <a:ext uri="{FF2B5EF4-FFF2-40B4-BE49-F238E27FC236}">
                    <a16:creationId xmlns:a16="http://schemas.microsoft.com/office/drawing/2014/main" id="{6F91608B-1BBF-C341-8223-083351996A5A}"/>
                  </a:ext>
                </a:extLst>
              </p:cNvPr>
              <p:cNvSpPr txBox="1">
                <a:spLocks noRot="1" noChangeAspect="1" noMove="1" noResize="1" noEditPoints="1" noAdjustHandles="1" noChangeArrowheads="1" noChangeShapeType="1" noTextEdit="1"/>
              </p:cNvSpPr>
              <p:nvPr/>
            </p:nvSpPr>
            <p:spPr>
              <a:xfrm>
                <a:off x="4400817" y="6400265"/>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6CA9C668-7FEA-D642-BC63-9ADD83209401}"/>
                  </a:ext>
                </a:extLst>
              </p:cNvPr>
              <p:cNvSpPr txBox="1"/>
              <p:nvPr/>
            </p:nvSpPr>
            <p:spPr>
              <a:xfrm>
                <a:off x="7288092" y="6400265"/>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50" name="TextBox 49">
                <a:extLst>
                  <a:ext uri="{FF2B5EF4-FFF2-40B4-BE49-F238E27FC236}">
                    <a16:creationId xmlns:a16="http://schemas.microsoft.com/office/drawing/2014/main" id="{6CA9C668-7FEA-D642-BC63-9ADD83209401}"/>
                  </a:ext>
                </a:extLst>
              </p:cNvPr>
              <p:cNvSpPr txBox="1">
                <a:spLocks noRot="1" noChangeAspect="1" noMove="1" noResize="1" noEditPoints="1" noAdjustHandles="1" noChangeArrowheads="1" noChangeShapeType="1" noTextEdit="1"/>
              </p:cNvSpPr>
              <p:nvPr/>
            </p:nvSpPr>
            <p:spPr>
              <a:xfrm>
                <a:off x="7288092" y="6400265"/>
                <a:ext cx="720000" cy="369332"/>
              </a:xfrm>
              <a:prstGeom prst="rect">
                <a:avLst/>
              </a:prstGeom>
              <a:blipFill>
                <a:blip r:embed="rId4"/>
                <a:stretch>
                  <a:fillRect r="-3333"/>
                </a:stretch>
              </a:blipFill>
              <a:ln>
                <a:solidFill>
                  <a:srgbClr val="FF0000"/>
                </a:solidFill>
              </a:ln>
            </p:spPr>
            <p:txBody>
              <a:bodyPr/>
              <a:lstStyle/>
              <a:p>
                <a:r>
                  <a:rPr lang="en-US">
                    <a:noFill/>
                  </a:rPr>
                  <a:t> </a:t>
                </a:r>
              </a:p>
            </p:txBody>
          </p:sp>
        </mc:Fallback>
      </mc:AlternateContent>
      <p:sp>
        <p:nvSpPr>
          <p:cNvPr id="52" name="TextBox 51">
            <a:extLst>
              <a:ext uri="{FF2B5EF4-FFF2-40B4-BE49-F238E27FC236}">
                <a16:creationId xmlns:a16="http://schemas.microsoft.com/office/drawing/2014/main" id="{6ED27DE4-4810-1042-B5A1-E47B8ED676C5}"/>
              </a:ext>
            </a:extLst>
          </p:cNvPr>
          <p:cNvSpPr txBox="1"/>
          <p:nvPr/>
        </p:nvSpPr>
        <p:spPr>
          <a:xfrm>
            <a:off x="3932231" y="2573181"/>
            <a:ext cx="1042721" cy="369332"/>
          </a:xfrm>
          <a:prstGeom prst="rect">
            <a:avLst/>
          </a:prstGeom>
          <a:noFill/>
        </p:spPr>
        <p:txBody>
          <a:bodyPr wrap="none" rtlCol="0">
            <a:spAutoFit/>
          </a:bodyPr>
          <a:lstStyle/>
          <a:p>
            <a:r>
              <a:rPr lang="en-US" altLang="zh-CN"/>
              <a:t>Replica-1</a:t>
            </a:r>
            <a:endParaRPr lang="en-US"/>
          </a:p>
        </p:txBody>
      </p:sp>
      <p:sp>
        <p:nvSpPr>
          <p:cNvPr id="55" name="Rectangle 54">
            <a:extLst>
              <a:ext uri="{FF2B5EF4-FFF2-40B4-BE49-F238E27FC236}">
                <a16:creationId xmlns:a16="http://schemas.microsoft.com/office/drawing/2014/main" id="{65ABAAA3-D4CC-104D-A551-9B37D87AD7EE}"/>
              </a:ext>
            </a:extLst>
          </p:cNvPr>
          <p:cNvSpPr/>
          <p:nvPr/>
        </p:nvSpPr>
        <p:spPr>
          <a:xfrm>
            <a:off x="3993807" y="3059898"/>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a:extLst>
              <a:ext uri="{FF2B5EF4-FFF2-40B4-BE49-F238E27FC236}">
                <a16:creationId xmlns:a16="http://schemas.microsoft.com/office/drawing/2014/main" id="{6CFC47C9-3D94-4546-9060-90934AF59B87}"/>
              </a:ext>
            </a:extLst>
          </p:cNvPr>
          <p:cNvSpPr/>
          <p:nvPr/>
        </p:nvSpPr>
        <p:spPr>
          <a:xfrm>
            <a:off x="5553908" y="2567962"/>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600" err="1">
                <a:solidFill>
                  <a:schemeClr val="tx1"/>
                </a:solidFill>
              </a:rPr>
              <a:t>xxxxx</a:t>
            </a:r>
            <a:endParaRPr lang="en-US" sz="1600">
              <a:solidFill>
                <a:schemeClr val="tx1"/>
              </a:solidFill>
            </a:endParaRPr>
          </a:p>
        </p:txBody>
      </p:sp>
      <p:sp>
        <p:nvSpPr>
          <p:cNvPr id="58" name="TextBox 57">
            <a:extLst>
              <a:ext uri="{FF2B5EF4-FFF2-40B4-BE49-F238E27FC236}">
                <a16:creationId xmlns:a16="http://schemas.microsoft.com/office/drawing/2014/main" id="{B624A0BB-AA5B-7448-AEE8-891DB72C917A}"/>
              </a:ext>
            </a:extLst>
          </p:cNvPr>
          <p:cNvSpPr txBox="1"/>
          <p:nvPr/>
        </p:nvSpPr>
        <p:spPr>
          <a:xfrm>
            <a:off x="5698297" y="2567962"/>
            <a:ext cx="1042721" cy="369332"/>
          </a:xfrm>
          <a:prstGeom prst="rect">
            <a:avLst/>
          </a:prstGeom>
          <a:noFill/>
        </p:spPr>
        <p:txBody>
          <a:bodyPr wrap="none" rtlCol="0">
            <a:spAutoFit/>
          </a:bodyPr>
          <a:lstStyle/>
          <a:p>
            <a:r>
              <a:rPr lang="en-US" altLang="zh-CN"/>
              <a:t>Replica-2</a:t>
            </a:r>
            <a:endParaRPr lang="en-US"/>
          </a:p>
        </p:txBody>
      </p:sp>
      <p:sp>
        <p:nvSpPr>
          <p:cNvPr id="59" name="Rectangle 58">
            <a:extLst>
              <a:ext uri="{FF2B5EF4-FFF2-40B4-BE49-F238E27FC236}">
                <a16:creationId xmlns:a16="http://schemas.microsoft.com/office/drawing/2014/main" id="{A827465B-DD2C-1843-8589-A5F5F78AB648}"/>
              </a:ext>
            </a:extLst>
          </p:cNvPr>
          <p:cNvSpPr/>
          <p:nvPr/>
        </p:nvSpPr>
        <p:spPr>
          <a:xfrm>
            <a:off x="5759873" y="3054679"/>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D5D73349-6471-FD4C-BBD2-97DBC29BCD98}"/>
              </a:ext>
            </a:extLst>
          </p:cNvPr>
          <p:cNvSpPr/>
          <p:nvPr/>
        </p:nvSpPr>
        <p:spPr>
          <a:xfrm>
            <a:off x="7347084" y="2567962"/>
            <a:ext cx="1331501" cy="180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61" name="TextBox 60">
            <a:extLst>
              <a:ext uri="{FF2B5EF4-FFF2-40B4-BE49-F238E27FC236}">
                <a16:creationId xmlns:a16="http://schemas.microsoft.com/office/drawing/2014/main" id="{73FBBD95-AA3B-074B-87E2-3C91C5A3543B}"/>
              </a:ext>
            </a:extLst>
          </p:cNvPr>
          <p:cNvSpPr txBox="1"/>
          <p:nvPr/>
        </p:nvSpPr>
        <p:spPr>
          <a:xfrm>
            <a:off x="7491473" y="2567962"/>
            <a:ext cx="1042721" cy="369332"/>
          </a:xfrm>
          <a:prstGeom prst="rect">
            <a:avLst/>
          </a:prstGeom>
          <a:noFill/>
        </p:spPr>
        <p:txBody>
          <a:bodyPr wrap="none" rtlCol="0">
            <a:spAutoFit/>
          </a:bodyPr>
          <a:lstStyle/>
          <a:p>
            <a:r>
              <a:rPr lang="en-US" altLang="zh-CN"/>
              <a:t>Replica-3</a:t>
            </a:r>
            <a:endParaRPr lang="en-US"/>
          </a:p>
        </p:txBody>
      </p:sp>
      <p:sp>
        <p:nvSpPr>
          <p:cNvPr id="62" name="Rectangle 61">
            <a:extLst>
              <a:ext uri="{FF2B5EF4-FFF2-40B4-BE49-F238E27FC236}">
                <a16:creationId xmlns:a16="http://schemas.microsoft.com/office/drawing/2014/main" id="{5E207B3E-9F81-614E-B87C-EB2E05C615F3}"/>
              </a:ext>
            </a:extLst>
          </p:cNvPr>
          <p:cNvSpPr/>
          <p:nvPr/>
        </p:nvSpPr>
        <p:spPr>
          <a:xfrm>
            <a:off x="7553049" y="3054679"/>
            <a:ext cx="919568" cy="13132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a:extLst>
              <a:ext uri="{FF2B5EF4-FFF2-40B4-BE49-F238E27FC236}">
                <a16:creationId xmlns:a16="http://schemas.microsoft.com/office/drawing/2014/main" id="{16EA542C-9028-A248-9147-D6B41522389B}"/>
              </a:ext>
            </a:extLst>
          </p:cNvPr>
          <p:cNvCxnSpPr/>
          <p:nvPr/>
        </p:nvCxnSpPr>
        <p:spPr>
          <a:xfrm>
            <a:off x="3355457" y="3054679"/>
            <a:ext cx="638350" cy="518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5666673F-5FC8-B74F-91B2-96A07C3DB872}"/>
              </a:ext>
            </a:extLst>
          </p:cNvPr>
          <p:cNvSpPr txBox="1"/>
          <p:nvPr/>
        </p:nvSpPr>
        <p:spPr>
          <a:xfrm>
            <a:off x="2879140" y="2687395"/>
            <a:ext cx="791242" cy="369332"/>
          </a:xfrm>
          <a:prstGeom prst="rect">
            <a:avLst/>
          </a:prstGeom>
          <a:noFill/>
        </p:spPr>
        <p:txBody>
          <a:bodyPr wrap="none" rtlCol="0">
            <a:spAutoFit/>
          </a:bodyPr>
          <a:lstStyle/>
          <a:p>
            <a:r>
              <a:rPr lang="en-US" altLang="zh-CN"/>
              <a:t>log</a:t>
            </a:r>
            <a:r>
              <a:rPr lang="zh-CN" altLang="en-US"/>
              <a:t> </a:t>
            </a:r>
            <a:r>
              <a:rPr lang="en-US" altLang="zh-CN"/>
              <a:t>list</a:t>
            </a:r>
            <a:endParaRPr lang="en-US"/>
          </a:p>
        </p:txBody>
      </p:sp>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B6524BF7-CC34-1145-B823-441D9CE6D518}"/>
                  </a:ext>
                </a:extLst>
              </p:cNvPr>
              <p:cNvSpPr txBox="1"/>
              <p:nvPr/>
            </p:nvSpPr>
            <p:spPr>
              <a:xfrm>
                <a:off x="3728850"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5" name="TextBox 64">
                <a:extLst>
                  <a:ext uri="{FF2B5EF4-FFF2-40B4-BE49-F238E27FC236}">
                    <a16:creationId xmlns:a16="http://schemas.microsoft.com/office/drawing/2014/main" id="{B6524BF7-CC34-1145-B823-441D9CE6D518}"/>
                  </a:ext>
                </a:extLst>
              </p:cNvPr>
              <p:cNvSpPr txBox="1">
                <a:spLocks noRot="1" noChangeAspect="1" noMove="1" noResize="1" noEditPoints="1" noAdjustHandles="1" noChangeArrowheads="1" noChangeShapeType="1" noTextEdit="1"/>
              </p:cNvSpPr>
              <p:nvPr/>
            </p:nvSpPr>
            <p:spPr>
              <a:xfrm>
                <a:off x="3728850" y="5253781"/>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6B6584FE-0AD7-9743-8218-17AFED25431D}"/>
                  </a:ext>
                </a:extLst>
              </p:cNvPr>
              <p:cNvSpPr txBox="1"/>
              <p:nvPr/>
            </p:nvSpPr>
            <p:spPr>
              <a:xfrm>
                <a:off x="4494382"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6" name="TextBox 65">
                <a:extLst>
                  <a:ext uri="{FF2B5EF4-FFF2-40B4-BE49-F238E27FC236}">
                    <a16:creationId xmlns:a16="http://schemas.microsoft.com/office/drawing/2014/main" id="{6B6584FE-0AD7-9743-8218-17AFED25431D}"/>
                  </a:ext>
                </a:extLst>
              </p:cNvPr>
              <p:cNvSpPr txBox="1">
                <a:spLocks noRot="1" noChangeAspect="1" noMove="1" noResize="1" noEditPoints="1" noAdjustHandles="1" noChangeArrowheads="1" noChangeShapeType="1" noTextEdit="1"/>
              </p:cNvSpPr>
              <p:nvPr/>
            </p:nvSpPr>
            <p:spPr>
              <a:xfrm>
                <a:off x="4494382" y="5253781"/>
                <a:ext cx="720000" cy="369332"/>
              </a:xfrm>
              <a:prstGeom prst="rect">
                <a:avLst/>
              </a:prstGeom>
              <a:blipFill>
                <a:blip r:embed="rId5"/>
                <a:stretch>
                  <a:fillRect r="-4167"/>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TextBox 66">
                <a:extLst>
                  <a:ext uri="{FF2B5EF4-FFF2-40B4-BE49-F238E27FC236}">
                    <a16:creationId xmlns:a16="http://schemas.microsoft.com/office/drawing/2014/main" id="{A9E38384-7D1A-1A45-B99B-4756A674F869}"/>
                  </a:ext>
                </a:extLst>
              </p:cNvPr>
              <p:cNvSpPr txBox="1"/>
              <p:nvPr/>
            </p:nvSpPr>
            <p:spPr>
              <a:xfrm>
                <a:off x="5259914" y="5253781"/>
                <a:ext cx="720000" cy="369332"/>
              </a:xfrm>
              <a:prstGeom prst="rect">
                <a:avLst/>
              </a:prstGeom>
              <a:noFill/>
              <a:ln>
                <a:solidFill>
                  <a:schemeClr val="accent5"/>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chemeClr val="accent5"/>
                          </a:solidFill>
                          <a:latin typeface="Cambria Math" panose="02040503050406030204" pitchFamily="18" charset="0"/>
                        </a:rPr>
                        <m:t>𝑥</m:t>
                      </m:r>
                      <m:r>
                        <a:rPr lang="en-US" altLang="zh-CN" b="0" i="1" smtClean="0">
                          <a:solidFill>
                            <a:schemeClr val="accent5"/>
                          </a:solidFill>
                          <a:latin typeface="Cambria Math" panose="02040503050406030204" pitchFamily="18" charset="0"/>
                          <a:ea typeface="Cambria Math" panose="02040503050406030204" pitchFamily="18" charset="0"/>
                        </a:rPr>
                        <m:t>←1</m:t>
                      </m:r>
                    </m:oMath>
                  </m:oMathPara>
                </a14:m>
                <a:endParaRPr lang="en-US">
                  <a:solidFill>
                    <a:schemeClr val="accent5"/>
                  </a:solidFill>
                </a:endParaRPr>
              </a:p>
            </p:txBody>
          </p:sp>
        </mc:Choice>
        <mc:Fallback xmlns="">
          <p:sp>
            <p:nvSpPr>
              <p:cNvPr id="67" name="TextBox 66">
                <a:extLst>
                  <a:ext uri="{FF2B5EF4-FFF2-40B4-BE49-F238E27FC236}">
                    <a16:creationId xmlns:a16="http://schemas.microsoft.com/office/drawing/2014/main" id="{A9E38384-7D1A-1A45-B99B-4756A674F869}"/>
                  </a:ext>
                </a:extLst>
              </p:cNvPr>
              <p:cNvSpPr txBox="1">
                <a:spLocks noRot="1" noChangeAspect="1" noMove="1" noResize="1" noEditPoints="1" noAdjustHandles="1" noChangeArrowheads="1" noChangeShapeType="1" noTextEdit="1"/>
              </p:cNvSpPr>
              <p:nvPr/>
            </p:nvSpPr>
            <p:spPr>
              <a:xfrm>
                <a:off x="5259914" y="5253781"/>
                <a:ext cx="720000" cy="369332"/>
              </a:xfrm>
              <a:prstGeom prst="rect">
                <a:avLst/>
              </a:prstGeom>
              <a:blipFill>
                <a:blip r:embed="rId3"/>
                <a:stretch>
                  <a:fillRect r="-3333"/>
                </a:stretch>
              </a:blipFill>
              <a:ln>
                <a:solidFill>
                  <a:schemeClr val="accent5"/>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65AD1A1E-E80D-2643-81AB-B1B5ED801B45}"/>
                  </a:ext>
                </a:extLst>
              </p:cNvPr>
              <p:cNvSpPr txBox="1"/>
              <p:nvPr/>
            </p:nvSpPr>
            <p:spPr>
              <a:xfrm>
                <a:off x="6568092"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68" name="TextBox 67">
                <a:extLst>
                  <a:ext uri="{FF2B5EF4-FFF2-40B4-BE49-F238E27FC236}">
                    <a16:creationId xmlns:a16="http://schemas.microsoft.com/office/drawing/2014/main" id="{65AD1A1E-E80D-2643-81AB-B1B5ED801B45}"/>
                  </a:ext>
                </a:extLst>
              </p:cNvPr>
              <p:cNvSpPr txBox="1">
                <a:spLocks noRot="1" noChangeAspect="1" noMove="1" noResize="1" noEditPoints="1" noAdjustHandles="1" noChangeArrowheads="1" noChangeShapeType="1" noTextEdit="1"/>
              </p:cNvSpPr>
              <p:nvPr/>
            </p:nvSpPr>
            <p:spPr>
              <a:xfrm>
                <a:off x="6568092" y="5253781"/>
                <a:ext cx="720000" cy="369332"/>
              </a:xfrm>
              <a:prstGeom prst="rect">
                <a:avLst/>
              </a:prstGeom>
              <a:blipFill>
                <a:blip r:embed="rId6"/>
                <a:stretch>
                  <a:fillRect r="-3306"/>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B65B4510-548C-ED48-A079-53E830D57668}"/>
                  </a:ext>
                </a:extLst>
              </p:cNvPr>
              <p:cNvSpPr txBox="1"/>
              <p:nvPr/>
            </p:nvSpPr>
            <p:spPr>
              <a:xfrm>
                <a:off x="7429432"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69" name="TextBox 68">
                <a:extLst>
                  <a:ext uri="{FF2B5EF4-FFF2-40B4-BE49-F238E27FC236}">
                    <a16:creationId xmlns:a16="http://schemas.microsoft.com/office/drawing/2014/main" id="{B65B4510-548C-ED48-A079-53E830D57668}"/>
                  </a:ext>
                </a:extLst>
              </p:cNvPr>
              <p:cNvSpPr txBox="1">
                <a:spLocks noRot="1" noChangeAspect="1" noMove="1" noResize="1" noEditPoints="1" noAdjustHandles="1" noChangeArrowheads="1" noChangeShapeType="1" noTextEdit="1"/>
              </p:cNvSpPr>
              <p:nvPr/>
            </p:nvSpPr>
            <p:spPr>
              <a:xfrm>
                <a:off x="7429432" y="5253781"/>
                <a:ext cx="720000" cy="369332"/>
              </a:xfrm>
              <a:prstGeom prst="rect">
                <a:avLst/>
              </a:prstGeom>
              <a:blipFill>
                <a:blip r:embed="rId4"/>
                <a:stretch>
                  <a:fillRect r="-3333"/>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41B14AC0-A7BB-CF48-A92B-87DAC7C8E95B}"/>
                  </a:ext>
                </a:extLst>
              </p:cNvPr>
              <p:cNvSpPr txBox="1"/>
              <p:nvPr/>
            </p:nvSpPr>
            <p:spPr>
              <a:xfrm>
                <a:off x="8231658" y="5253781"/>
                <a:ext cx="720000" cy="369332"/>
              </a:xfrm>
              <a:prstGeom prst="rect">
                <a:avLst/>
              </a:prstGeom>
              <a:noFill/>
              <a:ln>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zh-CN" b="0" i="1" smtClean="0">
                          <a:solidFill>
                            <a:srgbClr val="FF0000"/>
                          </a:solidFill>
                          <a:latin typeface="Cambria Math" panose="02040503050406030204" pitchFamily="18" charset="0"/>
                        </a:rPr>
                        <m:t>𝑥</m:t>
                      </m:r>
                      <m:r>
                        <a:rPr lang="en-US" altLang="zh-CN" b="0" i="1" smtClean="0">
                          <a:solidFill>
                            <a:srgbClr val="FF0000"/>
                          </a:solidFill>
                          <a:latin typeface="Cambria Math" panose="02040503050406030204" pitchFamily="18" charset="0"/>
                          <a:ea typeface="Cambria Math" panose="02040503050406030204" pitchFamily="18" charset="0"/>
                        </a:rPr>
                        <m:t>←2</m:t>
                      </m:r>
                    </m:oMath>
                  </m:oMathPara>
                </a14:m>
                <a:endParaRPr lang="en-US">
                  <a:solidFill>
                    <a:srgbClr val="FF0000"/>
                  </a:solidFill>
                </a:endParaRPr>
              </a:p>
            </p:txBody>
          </p:sp>
        </mc:Choice>
        <mc:Fallback xmlns="">
          <p:sp>
            <p:nvSpPr>
              <p:cNvPr id="70" name="TextBox 69">
                <a:extLst>
                  <a:ext uri="{FF2B5EF4-FFF2-40B4-BE49-F238E27FC236}">
                    <a16:creationId xmlns:a16="http://schemas.microsoft.com/office/drawing/2014/main" id="{41B14AC0-A7BB-CF48-A92B-87DAC7C8E95B}"/>
                  </a:ext>
                </a:extLst>
              </p:cNvPr>
              <p:cNvSpPr txBox="1">
                <a:spLocks noRot="1" noChangeAspect="1" noMove="1" noResize="1" noEditPoints="1" noAdjustHandles="1" noChangeArrowheads="1" noChangeShapeType="1" noTextEdit="1"/>
              </p:cNvSpPr>
              <p:nvPr/>
            </p:nvSpPr>
            <p:spPr>
              <a:xfrm>
                <a:off x="8231658" y="5253781"/>
                <a:ext cx="720000" cy="369332"/>
              </a:xfrm>
              <a:prstGeom prst="rect">
                <a:avLst/>
              </a:prstGeom>
              <a:blipFill>
                <a:blip r:embed="rId7"/>
                <a:stretch>
                  <a:fillRect r="-4167"/>
                </a:stretch>
              </a:blipFill>
              <a:ln>
                <a:solidFill>
                  <a:srgbClr val="FF0000"/>
                </a:solidFill>
              </a:ln>
            </p:spPr>
            <p:txBody>
              <a:bodyPr/>
              <a:lstStyle/>
              <a:p>
                <a:r>
                  <a:rPr lang="en-US">
                    <a:noFill/>
                  </a:rPr>
                  <a:t> </a:t>
                </a:r>
              </a:p>
            </p:txBody>
          </p:sp>
        </mc:Fallback>
      </mc:AlternateContent>
      <p:sp>
        <p:nvSpPr>
          <p:cNvPr id="29" name="TextBox 28">
            <a:extLst>
              <a:ext uri="{FF2B5EF4-FFF2-40B4-BE49-F238E27FC236}">
                <a16:creationId xmlns:a16="http://schemas.microsoft.com/office/drawing/2014/main" id="{C4A68DB4-BDFC-AC45-865D-C293F870619B}"/>
              </a:ext>
            </a:extLst>
          </p:cNvPr>
          <p:cNvSpPr txBox="1"/>
          <p:nvPr/>
        </p:nvSpPr>
        <p:spPr>
          <a:xfrm>
            <a:off x="3995880" y="1777208"/>
            <a:ext cx="4039504" cy="646331"/>
          </a:xfrm>
          <a:prstGeom prst="rect">
            <a:avLst/>
          </a:prstGeom>
          <a:noFill/>
        </p:spPr>
        <p:txBody>
          <a:bodyPr wrap="none" rtlCol="0">
            <a:spAutoFit/>
          </a:bodyPr>
          <a:lstStyle/>
          <a:p>
            <a:r>
              <a:rPr lang="en-US" altLang="zh-CN" b="1"/>
              <a:t>Consensus:</a:t>
            </a:r>
            <a:r>
              <a:rPr lang="zh-CN" altLang="en-US" b="1"/>
              <a:t> </a:t>
            </a:r>
            <a:r>
              <a:rPr lang="en-US" altLang="zh-CN" b="1"/>
              <a:t>Replicate</a:t>
            </a:r>
            <a:r>
              <a:rPr lang="zh-CN" altLang="en-US" b="1"/>
              <a:t> </a:t>
            </a:r>
            <a:r>
              <a:rPr lang="en-US" altLang="zh-CN" b="1"/>
              <a:t>the</a:t>
            </a:r>
            <a:r>
              <a:rPr lang="zh-CN" altLang="en-US" b="1"/>
              <a:t> </a:t>
            </a:r>
            <a:r>
              <a:rPr lang="en-US" altLang="zh-CN" b="1"/>
              <a:t>same</a:t>
            </a:r>
            <a:r>
              <a:rPr lang="zh-CN" altLang="en-US" b="1"/>
              <a:t> </a:t>
            </a:r>
            <a:r>
              <a:rPr lang="en-US" altLang="zh-CN" b="1"/>
              <a:t>requests</a:t>
            </a:r>
            <a:r>
              <a:rPr lang="zh-CN" altLang="en-US" b="1"/>
              <a:t> </a:t>
            </a:r>
            <a:endParaRPr lang="en-US" altLang="zh-CN" b="1"/>
          </a:p>
          <a:p>
            <a:r>
              <a:rPr lang="en-US" altLang="zh-CN" b="1"/>
              <a:t>across</a:t>
            </a:r>
            <a:r>
              <a:rPr lang="zh-CN" altLang="en-US" b="1"/>
              <a:t> </a:t>
            </a:r>
            <a:r>
              <a:rPr lang="en-US" altLang="zh-CN" b="1"/>
              <a:t>multiple</a:t>
            </a:r>
            <a:r>
              <a:rPr lang="zh-CN" altLang="en-US" b="1"/>
              <a:t> </a:t>
            </a:r>
            <a:r>
              <a:rPr lang="en-US" altLang="zh-CN" b="1"/>
              <a:t>servers</a:t>
            </a:r>
            <a:endParaRPr lang="en-US" b="1"/>
          </a:p>
        </p:txBody>
      </p:sp>
      <p:sp>
        <p:nvSpPr>
          <p:cNvPr id="2" name="Slide Number Placeholder 1">
            <a:extLst>
              <a:ext uri="{FF2B5EF4-FFF2-40B4-BE49-F238E27FC236}">
                <a16:creationId xmlns:a16="http://schemas.microsoft.com/office/drawing/2014/main" id="{CB89E61A-E257-8587-2F03-A4A03477BCE0}"/>
              </a:ext>
            </a:extLst>
          </p:cNvPr>
          <p:cNvSpPr>
            <a:spLocks noGrp="1"/>
          </p:cNvSpPr>
          <p:nvPr>
            <p:ph type="sldNum" sz="quarter" idx="12"/>
          </p:nvPr>
        </p:nvSpPr>
        <p:spPr/>
        <p:txBody>
          <a:bodyPr/>
          <a:lstStyle/>
          <a:p>
            <a:fld id="{EA7EFB88-B2CB-3F42-A7FB-727E9E84A506}" type="slidenum">
              <a:rPr lang="en-US" smtClean="0"/>
              <a:t>27</a:t>
            </a:fld>
            <a:endParaRPr lang="en-US"/>
          </a:p>
        </p:txBody>
      </p:sp>
    </p:spTree>
    <p:extLst>
      <p:ext uri="{BB962C8B-B14F-4D97-AF65-F5344CB8AC3E}">
        <p14:creationId xmlns:p14="http://schemas.microsoft.com/office/powerpoint/2010/main" val="214126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dissolve">
                                      <p:cBhvr>
                                        <p:cTn id="13" dur="500"/>
                                        <p:tgtEl>
                                          <p:spTgt spid="6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dissolve">
                                      <p:cBhvr>
                                        <p:cTn id="16" dur="500"/>
                                        <p:tgtEl>
                                          <p:spTgt spid="6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dissolve">
                                      <p:cBhvr>
                                        <p:cTn id="19" dur="500"/>
                                        <p:tgtEl>
                                          <p:spTgt spid="6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dissolve">
                                      <p:cBhvr>
                                        <p:cTn id="22" dur="500"/>
                                        <p:tgtEl>
                                          <p:spTgt spid="6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dissolve">
                                      <p:cBhvr>
                                        <p:cTn id="25" dur="500"/>
                                        <p:tgtEl>
                                          <p:spTgt spid="6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dissolve">
                                      <p:cBhvr>
                                        <p:cTn id="28" dur="500"/>
                                        <p:tgtEl>
                                          <p:spTgt spid="70"/>
                                        </p:tgtEl>
                                      </p:cBhvr>
                                    </p:animEffect>
                                  </p:childTnLst>
                                </p:cTn>
                              </p:par>
                              <p:par>
                                <p:cTn id="29" presetID="1" presetClass="exit" presetSubtype="0" fill="hold" grpId="1" nodeType="withEffect">
                                  <p:stCondLst>
                                    <p:cond delay="0"/>
                                  </p:stCondLst>
                                  <p:childTnLst>
                                    <p:set>
                                      <p:cBhvr>
                                        <p:cTn id="30" dur="1" fill="hold">
                                          <p:stCondLst>
                                            <p:cond delay="0"/>
                                          </p:stCondLst>
                                        </p:cTn>
                                        <p:tgtEl>
                                          <p:spTgt spid="4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grpId="1" nodeType="clickEffect">
                                  <p:stCondLst>
                                    <p:cond delay="0"/>
                                  </p:stCondLst>
                                  <p:childTnLst>
                                    <p:animMotion origin="layout" path="M -0.00117 -4.07407E-6 L 0.02956 -0.31643 " pathEditMode="relative" rAng="0" ptsTypes="AA">
                                      <p:cBhvr>
                                        <p:cTn id="36" dur="500" fill="hold"/>
                                        <p:tgtEl>
                                          <p:spTgt spid="65"/>
                                        </p:tgtEl>
                                        <p:attrNameLst>
                                          <p:attrName>ppt_x</p:attrName>
                                          <p:attrName>ppt_y</p:attrName>
                                        </p:attrNameLst>
                                      </p:cBhvr>
                                      <p:rCtr x="1536" y="-15833"/>
                                    </p:animMotion>
                                  </p:childTnLst>
                                </p:cTn>
                              </p:par>
                              <p:par>
                                <p:cTn id="37" presetID="0" presetClass="path" presetSubtype="0" accel="50000" decel="50000" fill="hold" grpId="1" nodeType="withEffect">
                                  <p:stCondLst>
                                    <p:cond delay="0"/>
                                  </p:stCondLst>
                                  <p:childTnLst>
                                    <p:animMotion origin="layout" path="M -0.00117 -4.07407E-6 L 0.11081 -0.23449 " pathEditMode="relative" rAng="0" ptsTypes="AA">
                                      <p:cBhvr>
                                        <p:cTn id="38" dur="500" fill="hold"/>
                                        <p:tgtEl>
                                          <p:spTgt spid="66"/>
                                        </p:tgtEl>
                                        <p:attrNameLst>
                                          <p:attrName>ppt_x</p:attrName>
                                          <p:attrName>ppt_y</p:attrName>
                                        </p:attrNameLst>
                                      </p:cBhvr>
                                      <p:rCtr x="5599" y="-11736"/>
                                    </p:animMotion>
                                  </p:childTnLst>
                                </p:cTn>
                              </p:par>
                              <p:par>
                                <p:cTn id="39" presetID="0" presetClass="path" presetSubtype="0" accel="50000" decel="50000" fill="hold" grpId="1" nodeType="withEffect">
                                  <p:stCondLst>
                                    <p:cond delay="0"/>
                                  </p:stCondLst>
                                  <p:childTnLst>
                                    <p:animMotion origin="layout" path="M -6.25E-7 -4.07407E-6 L 0.19596 -0.31689 " pathEditMode="relative" rAng="0" ptsTypes="AA">
                                      <p:cBhvr>
                                        <p:cTn id="40" dur="500" fill="hold"/>
                                        <p:tgtEl>
                                          <p:spTgt spid="67"/>
                                        </p:tgtEl>
                                        <p:attrNameLst>
                                          <p:attrName>ppt_x</p:attrName>
                                          <p:attrName>ppt_y</p:attrName>
                                        </p:attrNameLst>
                                      </p:cBhvr>
                                      <p:rCtr x="9792" y="-15856"/>
                                    </p:animMotion>
                                  </p:childTnLst>
                                </p:cTn>
                              </p:par>
                              <p:par>
                                <p:cTn id="41" presetID="0" presetClass="path" presetSubtype="0" accel="50000" decel="50000" fill="hold" grpId="1" nodeType="withEffect">
                                  <p:stCondLst>
                                    <p:cond delay="0"/>
                                  </p:stCondLst>
                                  <p:childTnLst>
                                    <p:animMotion origin="layout" path="M -2.29167E-6 -4.07407E-6 L -0.20325 -0.23449 " pathEditMode="relative" rAng="0" ptsTypes="AA">
                                      <p:cBhvr>
                                        <p:cTn id="42" dur="500" fill="hold"/>
                                        <p:tgtEl>
                                          <p:spTgt spid="68"/>
                                        </p:tgtEl>
                                        <p:attrNameLst>
                                          <p:attrName>ppt_x</p:attrName>
                                          <p:attrName>ppt_y</p:attrName>
                                        </p:attrNameLst>
                                      </p:cBhvr>
                                      <p:rCtr x="-10169" y="-11736"/>
                                    </p:animMotion>
                                  </p:childTnLst>
                                </p:cTn>
                              </p:par>
                              <p:par>
                                <p:cTn id="43" presetID="0" presetClass="path" presetSubtype="0" accel="50000" decel="50000" fill="hold" grpId="1" nodeType="withEffect">
                                  <p:stCondLst>
                                    <p:cond delay="0"/>
                                  </p:stCondLst>
                                  <p:childTnLst>
                                    <p:animMotion origin="layout" path="M 4.58333E-6 -4.07407E-6 L -0.12969 -0.31319 " pathEditMode="relative" rAng="0" ptsTypes="AA">
                                      <p:cBhvr>
                                        <p:cTn id="44" dur="500" fill="hold"/>
                                        <p:tgtEl>
                                          <p:spTgt spid="69"/>
                                        </p:tgtEl>
                                        <p:attrNameLst>
                                          <p:attrName>ppt_x</p:attrName>
                                          <p:attrName>ppt_y</p:attrName>
                                        </p:attrNameLst>
                                      </p:cBhvr>
                                      <p:rCtr x="-6484" y="-15671"/>
                                    </p:animMotion>
                                  </p:childTnLst>
                                </p:cTn>
                              </p:par>
                              <p:par>
                                <p:cTn id="45" presetID="0" presetClass="path" presetSubtype="0" accel="50000" decel="50000" fill="hold" grpId="1" nodeType="withEffect">
                                  <p:stCondLst>
                                    <p:cond delay="0"/>
                                  </p:stCondLst>
                                  <p:childTnLst>
                                    <p:animMotion origin="layout" path="M -6.25E-7 -4.07407E-6 L -0.04779 -0.23541 " pathEditMode="relative" rAng="0" ptsTypes="AA">
                                      <p:cBhvr>
                                        <p:cTn id="46" dur="500" fill="hold"/>
                                        <p:tgtEl>
                                          <p:spTgt spid="70"/>
                                        </p:tgtEl>
                                        <p:attrNameLst>
                                          <p:attrName>ppt_x</p:attrName>
                                          <p:attrName>ppt_y</p:attrName>
                                        </p:attrNameLst>
                                      </p:cBhvr>
                                      <p:rCtr x="-2396" y="-117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50" grpId="0" animBg="1"/>
      <p:bldP spid="50"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Reducing the need for coordination</a:t>
            </a:r>
            <a:endParaRPr lang="en-US" sz="3600"/>
          </a:p>
        </p:txBody>
      </p:sp>
      <p:sp>
        <p:nvSpPr>
          <p:cNvPr id="4" name="Content Placeholder 2">
            <a:extLst>
              <a:ext uri="{FF2B5EF4-FFF2-40B4-BE49-F238E27FC236}">
                <a16:creationId xmlns:a16="http://schemas.microsoft.com/office/drawing/2014/main" id="{B4E78962-ABC2-85CB-BD6F-B21AD78648CA}"/>
              </a:ext>
            </a:extLst>
          </p:cNvPr>
          <p:cNvSpPr txBox="1">
            <a:spLocks/>
          </p:cNvSpPr>
          <p:nvPr/>
        </p:nvSpPr>
        <p:spPr>
          <a:xfrm>
            <a:off x="4883664" y="1843948"/>
            <a:ext cx="4779295" cy="4501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sym typeface="Wingdings" pitchFamily="2" charset="2"/>
              </a:rPr>
              <a:t>Message reordering</a:t>
            </a:r>
            <a:r>
              <a:rPr lang="zh-CN" altLang="en-US" sz="2000">
                <a:ea typeface="等线"/>
                <a:sym typeface="Wingdings" pitchFamily="2" charset="2"/>
              </a:rPr>
              <a:t> </a:t>
            </a:r>
            <a:r>
              <a:rPr lang="en-US" altLang="zh-CN" sz="2000">
                <a:ea typeface="等线"/>
                <a:sym typeface="Wingdings" pitchFamily="2" charset="2"/>
              </a:rPr>
              <a:t>in</a:t>
            </a:r>
            <a:r>
              <a:rPr lang="zh-CN" altLang="en-US" sz="2000">
                <a:ea typeface="等线"/>
                <a:sym typeface="Wingdings" pitchFamily="2" charset="2"/>
              </a:rPr>
              <a:t> </a:t>
            </a:r>
            <a:r>
              <a:rPr lang="en-US" altLang="zh-CN" sz="2000">
                <a:ea typeface="等线"/>
                <a:sym typeface="Wingdings" pitchFamily="2" charset="2"/>
              </a:rPr>
              <a:t>the</a:t>
            </a:r>
            <a:r>
              <a:rPr lang="zh-CN" altLang="en-US" sz="2000">
                <a:ea typeface="等线"/>
                <a:sym typeface="Wingdings" pitchFamily="2" charset="2"/>
              </a:rPr>
              <a:t> </a:t>
            </a:r>
            <a:r>
              <a:rPr lang="en-US" altLang="zh-CN" sz="2000">
                <a:ea typeface="等线"/>
                <a:sym typeface="Wingdings" pitchFamily="2" charset="2"/>
              </a:rPr>
              <a:t>network</a:t>
            </a:r>
            <a:endParaRPr lang="en-US" altLang="zh-CN" sz="1800">
              <a:ea typeface="等线"/>
            </a:endParaRPr>
          </a:p>
        </p:txBody>
      </p:sp>
      <p:sp>
        <p:nvSpPr>
          <p:cNvPr id="10" name="Content Placeholder 2">
            <a:extLst>
              <a:ext uri="{FF2B5EF4-FFF2-40B4-BE49-F238E27FC236}">
                <a16:creationId xmlns:a16="http://schemas.microsoft.com/office/drawing/2014/main" id="{1949C2D7-6C86-04E6-EFD7-6613599610D4}"/>
              </a:ext>
            </a:extLst>
          </p:cNvPr>
          <p:cNvSpPr txBox="1">
            <a:spLocks/>
          </p:cNvSpPr>
          <p:nvPr/>
        </p:nvSpPr>
        <p:spPr>
          <a:xfrm>
            <a:off x="580227" y="1845821"/>
            <a:ext cx="2690313" cy="4501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Mis-ordering happens</a:t>
            </a:r>
          </a:p>
        </p:txBody>
      </p:sp>
      <p:sp>
        <p:nvSpPr>
          <p:cNvPr id="13" name="Content Placeholder 2">
            <a:extLst>
              <a:ext uri="{FF2B5EF4-FFF2-40B4-BE49-F238E27FC236}">
                <a16:creationId xmlns:a16="http://schemas.microsoft.com/office/drawing/2014/main" id="{697DBE3A-ACEF-F953-D49F-36A177221F22}"/>
              </a:ext>
            </a:extLst>
          </p:cNvPr>
          <p:cNvSpPr txBox="1">
            <a:spLocks/>
          </p:cNvSpPr>
          <p:nvPr/>
        </p:nvSpPr>
        <p:spPr>
          <a:xfrm>
            <a:off x="3543298" y="1697503"/>
            <a:ext cx="1260929" cy="4501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because</a:t>
            </a:r>
          </a:p>
        </p:txBody>
      </p:sp>
      <p:cxnSp>
        <p:nvCxnSpPr>
          <p:cNvPr id="12" name="Straight Arrow Connector 11">
            <a:extLst>
              <a:ext uri="{FF2B5EF4-FFF2-40B4-BE49-F238E27FC236}">
                <a16:creationId xmlns:a16="http://schemas.microsoft.com/office/drawing/2014/main" id="{054B2A81-B7B7-54B5-FB1A-50E04A08BF87}"/>
              </a:ext>
            </a:extLst>
          </p:cNvPr>
          <p:cNvCxnSpPr>
            <a:cxnSpLocks/>
          </p:cNvCxnSpPr>
          <p:nvPr/>
        </p:nvCxnSpPr>
        <p:spPr>
          <a:xfrm flipV="1">
            <a:off x="3241964" y="2065402"/>
            <a:ext cx="1634836" cy="193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BFBF624-D2B5-3D7E-9349-E9A5CE1A76D5}"/>
              </a:ext>
            </a:extLst>
          </p:cNvPr>
          <p:cNvCxnSpPr>
            <a:cxnSpLocks/>
          </p:cNvCxnSpPr>
          <p:nvPr/>
        </p:nvCxnSpPr>
        <p:spPr>
          <a:xfrm>
            <a:off x="7091298" y="2208194"/>
            <a:ext cx="14380" cy="80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4CAD5835-BC4F-5BAB-A4A8-6C1CA2283F4F}"/>
              </a:ext>
            </a:extLst>
          </p:cNvPr>
          <p:cNvSpPr txBox="1">
            <a:spLocks/>
          </p:cNvSpPr>
          <p:nvPr/>
        </p:nvSpPr>
        <p:spPr>
          <a:xfrm>
            <a:off x="7154529" y="2411627"/>
            <a:ext cx="3085522" cy="34106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CN" altLang="zh-CN" sz="2000">
                <a:ea typeface="等线"/>
              </a:rPr>
              <a:t>Reduce</a:t>
            </a:r>
            <a:r>
              <a:rPr lang="zh-CN" altLang="en-US" sz="2000">
                <a:ea typeface="等线"/>
              </a:rPr>
              <a:t> </a:t>
            </a:r>
            <a:r>
              <a:rPr lang="en-US" altLang="zh-CN" sz="2000">
                <a:ea typeface="等线"/>
              </a:rPr>
              <a:t>message</a:t>
            </a:r>
            <a:r>
              <a:rPr lang="zh-CN" altLang="en-US" sz="2000">
                <a:ea typeface="等线"/>
              </a:rPr>
              <a:t> </a:t>
            </a:r>
            <a:r>
              <a:rPr lang="en-US" altLang="zh-CN" sz="2000">
                <a:ea typeface="等线"/>
              </a:rPr>
              <a:t>reordering</a:t>
            </a:r>
          </a:p>
        </p:txBody>
      </p:sp>
      <p:sp>
        <p:nvSpPr>
          <p:cNvPr id="38" name="Content Placeholder 2">
            <a:extLst>
              <a:ext uri="{FF2B5EF4-FFF2-40B4-BE49-F238E27FC236}">
                <a16:creationId xmlns:a16="http://schemas.microsoft.com/office/drawing/2014/main" id="{08D29FD1-CEF9-4F81-6B4F-B9D708AD651A}"/>
              </a:ext>
            </a:extLst>
          </p:cNvPr>
          <p:cNvSpPr txBox="1">
            <a:spLocks/>
          </p:cNvSpPr>
          <p:nvPr/>
        </p:nvSpPr>
        <p:spPr>
          <a:xfrm>
            <a:off x="636317" y="5477718"/>
            <a:ext cx="5822539" cy="106754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a:ea typeface="等线"/>
                <a:sym typeface="Wingdings" pitchFamily="2" charset="2"/>
              </a:rPr>
              <a:t>What</a:t>
            </a:r>
            <a:r>
              <a:rPr lang="zh-CN" altLang="en-US" sz="2400">
                <a:ea typeface="等线"/>
                <a:sym typeface="Wingdings" pitchFamily="2" charset="2"/>
              </a:rPr>
              <a:t> </a:t>
            </a:r>
            <a:r>
              <a:rPr lang="en-US" altLang="zh-CN" sz="2400">
                <a:ea typeface="等线"/>
                <a:sym typeface="Wingdings" pitchFamily="2" charset="2"/>
              </a:rPr>
              <a:t>about</a:t>
            </a:r>
            <a:r>
              <a:rPr lang="zh-CN" altLang="en-US" sz="2400">
                <a:ea typeface="等线"/>
                <a:sym typeface="Wingdings" pitchFamily="2" charset="2"/>
              </a:rPr>
              <a:t> </a:t>
            </a:r>
            <a:r>
              <a:rPr lang="en-US" altLang="zh-CN" sz="2400">
                <a:ea typeface="等线"/>
                <a:sym typeface="Wingdings" pitchFamily="2" charset="2"/>
              </a:rPr>
              <a:t>the</a:t>
            </a:r>
            <a:r>
              <a:rPr lang="zh-CN" altLang="en-US" sz="2400">
                <a:ea typeface="等线"/>
                <a:sym typeface="Wingdings" pitchFamily="2" charset="2"/>
              </a:rPr>
              <a:t> </a:t>
            </a:r>
            <a:r>
              <a:rPr lang="en-US" altLang="zh-CN" sz="2400">
                <a:ea typeface="等线"/>
                <a:sym typeface="Wingdings" pitchFamily="2" charset="2"/>
              </a:rPr>
              <a:t>public</a:t>
            </a:r>
            <a:r>
              <a:rPr lang="zh-CN" altLang="en-US" sz="2400">
                <a:ea typeface="等线"/>
                <a:sym typeface="Wingdings" pitchFamily="2" charset="2"/>
              </a:rPr>
              <a:t> </a:t>
            </a:r>
            <a:r>
              <a:rPr lang="en-US" altLang="zh-CN" sz="2400">
                <a:ea typeface="等线"/>
                <a:sym typeface="Wingdings" pitchFamily="2" charset="2"/>
              </a:rPr>
              <a:t>cloud?</a:t>
            </a:r>
          </a:p>
          <a:p>
            <a:pPr marL="800100" lvl="1" indent="-342900">
              <a:buFont typeface="+mj-lt"/>
              <a:buAutoNum type="arabicPeriod"/>
            </a:pPr>
            <a:r>
              <a:rPr lang="en-US" altLang="zh-CN" sz="2000">
                <a:ea typeface="等线"/>
              </a:rPr>
              <a:t>The tenant</a:t>
            </a:r>
            <a:r>
              <a:rPr lang="zh-CN" altLang="en-US" sz="2000">
                <a:ea typeface="等线"/>
              </a:rPr>
              <a:t> </a:t>
            </a:r>
            <a:r>
              <a:rPr lang="en-US" altLang="zh-CN" sz="2000">
                <a:ea typeface="等线"/>
              </a:rPr>
              <a:t>cannot engineer the network</a:t>
            </a:r>
          </a:p>
          <a:p>
            <a:pPr marL="800100" lvl="1" indent="-342900">
              <a:buFont typeface="+mj-lt"/>
              <a:buAutoNum type="arabicPeriod"/>
            </a:pPr>
            <a:r>
              <a:rPr lang="en-US" altLang="zh-CN" sz="2000">
                <a:ea typeface="等线"/>
              </a:rPr>
              <a:t>The</a:t>
            </a:r>
            <a:r>
              <a:rPr lang="zh-CN" altLang="en-US" sz="2000">
                <a:ea typeface="等线"/>
              </a:rPr>
              <a:t> </a:t>
            </a:r>
            <a:r>
              <a:rPr lang="en-US" altLang="zh-CN" sz="2000">
                <a:ea typeface="等线"/>
              </a:rPr>
              <a:t>reordering problem is quite bad</a:t>
            </a:r>
          </a:p>
        </p:txBody>
      </p:sp>
      <p:cxnSp>
        <p:nvCxnSpPr>
          <p:cNvPr id="5" name="Elbow Connector 4">
            <a:extLst>
              <a:ext uri="{FF2B5EF4-FFF2-40B4-BE49-F238E27FC236}">
                <a16:creationId xmlns:a16="http://schemas.microsoft.com/office/drawing/2014/main" id="{5021B07D-25B4-1B1A-25C4-679099986096}"/>
              </a:ext>
            </a:extLst>
          </p:cNvPr>
          <p:cNvCxnSpPr>
            <a:cxnSpLocks/>
            <a:endCxn id="18" idx="0"/>
          </p:cNvCxnSpPr>
          <p:nvPr/>
        </p:nvCxnSpPr>
        <p:spPr>
          <a:xfrm rot="10800000" flipV="1">
            <a:off x="3601328" y="4240076"/>
            <a:ext cx="3513901" cy="37729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2D2467E-AA4B-8DC5-A8AB-9D35B4B4EA53}"/>
              </a:ext>
            </a:extLst>
          </p:cNvPr>
          <p:cNvSpPr/>
          <p:nvPr/>
        </p:nvSpPr>
        <p:spPr>
          <a:xfrm>
            <a:off x="1192666" y="4186927"/>
            <a:ext cx="2000250" cy="11808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1" name="Content Placeholder 2">
            <a:extLst>
              <a:ext uri="{FF2B5EF4-FFF2-40B4-BE49-F238E27FC236}">
                <a16:creationId xmlns:a16="http://schemas.microsoft.com/office/drawing/2014/main" id="{BC8F4D5D-27BE-D823-51D5-4B8613CF0C4E}"/>
              </a:ext>
            </a:extLst>
          </p:cNvPr>
          <p:cNvSpPr txBox="1">
            <a:spLocks/>
          </p:cNvSpPr>
          <p:nvPr/>
        </p:nvSpPr>
        <p:spPr>
          <a:xfrm>
            <a:off x="4924356" y="2980865"/>
            <a:ext cx="6036567" cy="34106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sym typeface="Wingdings" pitchFamily="2" charset="2"/>
              </a:rPr>
              <a:t>Prior</a:t>
            </a:r>
            <a:r>
              <a:rPr lang="zh-CN" altLang="en-US" sz="2000">
                <a:ea typeface="等线"/>
                <a:sym typeface="Wingdings" pitchFamily="2" charset="2"/>
              </a:rPr>
              <a:t> </a:t>
            </a:r>
            <a:r>
              <a:rPr lang="en-US" altLang="zh-CN" sz="2000">
                <a:ea typeface="等线"/>
                <a:sym typeface="Wingdings" pitchFamily="2" charset="2"/>
              </a:rPr>
              <a:t>work</a:t>
            </a:r>
            <a:r>
              <a:rPr lang="zh-CN" altLang="en-US" sz="2000">
                <a:ea typeface="等线"/>
                <a:sym typeface="Wingdings" pitchFamily="2" charset="2"/>
              </a:rPr>
              <a:t> </a:t>
            </a:r>
            <a:r>
              <a:rPr lang="en-US" altLang="zh-CN" sz="2000">
                <a:ea typeface="等线"/>
                <a:sym typeface="Wingdings" pitchFamily="2" charset="2"/>
              </a:rPr>
              <a:t>uses</a:t>
            </a:r>
            <a:r>
              <a:rPr lang="zh-CN" altLang="en-US" sz="2000">
                <a:ea typeface="等线"/>
                <a:sym typeface="Wingdings" pitchFamily="2" charset="2"/>
              </a:rPr>
              <a:t> </a:t>
            </a:r>
            <a:r>
              <a:rPr lang="en-US" altLang="zh-CN" sz="2000">
                <a:solidFill>
                  <a:srgbClr val="FF0000"/>
                </a:solidFill>
                <a:ea typeface="等线"/>
                <a:sym typeface="Wingdings" pitchFamily="2" charset="2"/>
              </a:rPr>
              <a:t>highly-engineered</a:t>
            </a:r>
            <a:r>
              <a:rPr lang="zh-CN" altLang="en-US" sz="2000">
                <a:solidFill>
                  <a:srgbClr val="FF0000"/>
                </a:solidFill>
                <a:ea typeface="等线"/>
                <a:sym typeface="Wingdings" pitchFamily="2" charset="2"/>
              </a:rPr>
              <a:t> </a:t>
            </a:r>
            <a:r>
              <a:rPr lang="en-US" altLang="zh-CN" sz="2000">
                <a:solidFill>
                  <a:srgbClr val="FF0000"/>
                </a:solidFill>
                <a:ea typeface="等线"/>
                <a:sym typeface="Wingdings" pitchFamily="2" charset="2"/>
              </a:rPr>
              <a:t>networks</a:t>
            </a:r>
            <a:endParaRPr lang="en-US" altLang="zh-CN" sz="1800">
              <a:solidFill>
                <a:srgbClr val="FF0000"/>
              </a:solidFill>
              <a:ea typeface="等线"/>
            </a:endParaRPr>
          </a:p>
        </p:txBody>
      </p:sp>
      <p:sp>
        <p:nvSpPr>
          <p:cNvPr id="18" name="TextBox 17">
            <a:extLst>
              <a:ext uri="{FF2B5EF4-FFF2-40B4-BE49-F238E27FC236}">
                <a16:creationId xmlns:a16="http://schemas.microsoft.com/office/drawing/2014/main" id="{223F3B5B-758A-6A17-AFC6-E7F4B4C4446F}"/>
              </a:ext>
            </a:extLst>
          </p:cNvPr>
          <p:cNvSpPr txBox="1"/>
          <p:nvPr/>
        </p:nvSpPr>
        <p:spPr>
          <a:xfrm>
            <a:off x="2557804" y="4403050"/>
            <a:ext cx="2087045" cy="707886"/>
          </a:xfrm>
          <a:prstGeom prst="rect">
            <a:avLst/>
          </a:prstGeom>
          <a:noFill/>
        </p:spPr>
        <p:txBody>
          <a:bodyPr wrap="none" rtlCol="0">
            <a:spAutoFit/>
          </a:bodyPr>
          <a:lstStyle/>
          <a:p>
            <a:pPr algn="ctr"/>
            <a:r>
              <a:rPr lang="en-US" altLang="zh-CN" sz="2000"/>
              <a:t>Speculative</a:t>
            </a:r>
            <a:r>
              <a:rPr lang="zh-CN" altLang="en-US" sz="2000"/>
              <a:t> </a:t>
            </a:r>
            <a:r>
              <a:rPr lang="en-US" altLang="zh-CN" sz="2000" err="1"/>
              <a:t>Paxos</a:t>
            </a:r>
            <a:r>
              <a:rPr lang="en-US" altLang="zh-CN" sz="2000"/>
              <a:t>,</a:t>
            </a:r>
          </a:p>
          <a:p>
            <a:pPr algn="ctr"/>
            <a:r>
              <a:rPr lang="en-US" altLang="zh-CN" sz="2000" err="1"/>
              <a:t>NetPaxos</a:t>
            </a:r>
            <a:r>
              <a:rPr lang="en-US" altLang="zh-CN" sz="2000"/>
              <a:t>,</a:t>
            </a:r>
            <a:r>
              <a:rPr lang="zh-CN" altLang="en-US" sz="2000"/>
              <a:t> </a:t>
            </a:r>
            <a:r>
              <a:rPr lang="en-US" altLang="zh-CN" sz="2000"/>
              <a:t>etc.</a:t>
            </a:r>
            <a:endParaRPr lang="en-CN" sz="2000"/>
          </a:p>
        </p:txBody>
      </p:sp>
      <p:cxnSp>
        <p:nvCxnSpPr>
          <p:cNvPr id="32" name="Straight Connector 31">
            <a:extLst>
              <a:ext uri="{FF2B5EF4-FFF2-40B4-BE49-F238E27FC236}">
                <a16:creationId xmlns:a16="http://schemas.microsoft.com/office/drawing/2014/main" id="{344300C4-F305-4036-3319-8C01F73C94FA}"/>
              </a:ext>
            </a:extLst>
          </p:cNvPr>
          <p:cNvCxnSpPr>
            <a:cxnSpLocks/>
          </p:cNvCxnSpPr>
          <p:nvPr/>
        </p:nvCxnSpPr>
        <p:spPr>
          <a:xfrm>
            <a:off x="7119764" y="3291255"/>
            <a:ext cx="0" cy="73450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108A700-5A89-A96F-CAF7-6897FD7F9C19}"/>
              </a:ext>
            </a:extLst>
          </p:cNvPr>
          <p:cNvSpPr txBox="1"/>
          <p:nvPr/>
        </p:nvSpPr>
        <p:spPr>
          <a:xfrm>
            <a:off x="3920344" y="3536192"/>
            <a:ext cx="3073727" cy="400110"/>
          </a:xfrm>
          <a:prstGeom prst="rect">
            <a:avLst/>
          </a:prstGeom>
          <a:noFill/>
        </p:spPr>
        <p:txBody>
          <a:bodyPr wrap="none" rtlCol="0">
            <a:spAutoFit/>
          </a:bodyPr>
          <a:lstStyle/>
          <a:p>
            <a:r>
              <a:rPr lang="en-US" altLang="zh-CN" sz="2000"/>
              <a:t>Equalize</a:t>
            </a:r>
            <a:r>
              <a:rPr lang="zh-CN" altLang="en-US" sz="2000"/>
              <a:t> </a:t>
            </a:r>
            <a:r>
              <a:rPr lang="en-US" altLang="zh-CN" sz="2000"/>
              <a:t>transmission</a:t>
            </a:r>
            <a:r>
              <a:rPr lang="zh-CN" altLang="en-US" sz="2000"/>
              <a:t> </a:t>
            </a:r>
            <a:r>
              <a:rPr lang="en-US" altLang="zh-CN" sz="2000"/>
              <a:t>path</a:t>
            </a:r>
            <a:r>
              <a:rPr lang="zh-CN" altLang="en-US" sz="2000"/>
              <a:t>  </a:t>
            </a:r>
            <a:endParaRPr lang="en-CN" sz="2000"/>
          </a:p>
        </p:txBody>
      </p:sp>
      <p:sp>
        <p:nvSpPr>
          <p:cNvPr id="24" name="TextBox 23">
            <a:extLst>
              <a:ext uri="{FF2B5EF4-FFF2-40B4-BE49-F238E27FC236}">
                <a16:creationId xmlns:a16="http://schemas.microsoft.com/office/drawing/2014/main" id="{1BDB86F2-D320-25C3-9B69-B53D6E484344}"/>
              </a:ext>
            </a:extLst>
          </p:cNvPr>
          <p:cNvSpPr txBox="1"/>
          <p:nvPr/>
        </p:nvSpPr>
        <p:spPr>
          <a:xfrm>
            <a:off x="7262107" y="3532286"/>
            <a:ext cx="2642968" cy="400110"/>
          </a:xfrm>
          <a:prstGeom prst="rect">
            <a:avLst/>
          </a:prstGeom>
          <a:noFill/>
        </p:spPr>
        <p:txBody>
          <a:bodyPr wrap="none" rtlCol="0">
            <a:spAutoFit/>
          </a:bodyPr>
          <a:lstStyle/>
          <a:p>
            <a:r>
              <a:rPr lang="en-US" altLang="zh-CN" sz="2000"/>
              <a:t>In-network</a:t>
            </a:r>
            <a:r>
              <a:rPr lang="zh-CN" altLang="en-US" sz="2000"/>
              <a:t> </a:t>
            </a:r>
            <a:r>
              <a:rPr lang="en-US" altLang="zh-CN" sz="2000"/>
              <a:t>serialization</a:t>
            </a:r>
            <a:endParaRPr lang="en-CN" sz="2000"/>
          </a:p>
        </p:txBody>
      </p:sp>
      <p:cxnSp>
        <p:nvCxnSpPr>
          <p:cNvPr id="30" name="Elbow Connector 29">
            <a:extLst>
              <a:ext uri="{FF2B5EF4-FFF2-40B4-BE49-F238E27FC236}">
                <a16:creationId xmlns:a16="http://schemas.microsoft.com/office/drawing/2014/main" id="{251732C7-5D0E-9698-D43E-9F38331F8E3D}"/>
              </a:ext>
            </a:extLst>
          </p:cNvPr>
          <p:cNvCxnSpPr>
            <a:cxnSpLocks/>
            <a:endCxn id="35" idx="0"/>
          </p:cNvCxnSpPr>
          <p:nvPr/>
        </p:nvCxnSpPr>
        <p:spPr>
          <a:xfrm>
            <a:off x="7115222" y="4240076"/>
            <a:ext cx="3182349" cy="37729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47BD129-E23E-C5C8-18C6-6169B98F4717}"/>
              </a:ext>
            </a:extLst>
          </p:cNvPr>
          <p:cNvSpPr txBox="1"/>
          <p:nvPr/>
        </p:nvSpPr>
        <p:spPr>
          <a:xfrm>
            <a:off x="8899122" y="4403050"/>
            <a:ext cx="2796897" cy="707886"/>
          </a:xfrm>
          <a:prstGeom prst="rect">
            <a:avLst/>
          </a:prstGeom>
          <a:noFill/>
        </p:spPr>
        <p:txBody>
          <a:bodyPr wrap="square" rtlCol="0">
            <a:spAutoFit/>
          </a:bodyPr>
          <a:lstStyle/>
          <a:p>
            <a:pPr algn="ctr"/>
            <a:r>
              <a:rPr lang="en-US" altLang="zh-CN" sz="2000" err="1"/>
              <a:t>NOPaxos</a:t>
            </a:r>
            <a:r>
              <a:rPr lang="en-US" altLang="zh-CN" sz="2000"/>
              <a:t>,</a:t>
            </a:r>
            <a:r>
              <a:rPr lang="zh-CN" altLang="en-US" sz="2000"/>
              <a:t> </a:t>
            </a:r>
            <a:r>
              <a:rPr lang="en-US" altLang="zh-CN" sz="2000" err="1"/>
              <a:t>NetChain</a:t>
            </a:r>
            <a:r>
              <a:rPr lang="en-US" altLang="zh-CN" sz="2000"/>
              <a:t>,</a:t>
            </a:r>
          </a:p>
          <a:p>
            <a:pPr algn="ctr"/>
            <a:r>
              <a:rPr lang="en-US" altLang="zh-CN" sz="2000"/>
              <a:t>Hydra,</a:t>
            </a:r>
            <a:r>
              <a:rPr lang="zh-CN" altLang="en-US" sz="2000"/>
              <a:t> </a:t>
            </a:r>
            <a:r>
              <a:rPr lang="en-US" altLang="zh-CN" sz="2000"/>
              <a:t>etc.</a:t>
            </a:r>
            <a:endParaRPr lang="en-CN" sz="2000"/>
          </a:p>
        </p:txBody>
      </p:sp>
      <p:sp>
        <p:nvSpPr>
          <p:cNvPr id="19" name="Slide Number Placeholder 18">
            <a:extLst>
              <a:ext uri="{FF2B5EF4-FFF2-40B4-BE49-F238E27FC236}">
                <a16:creationId xmlns:a16="http://schemas.microsoft.com/office/drawing/2014/main" id="{2644D498-7DEB-A1F3-78FD-4C7ABE547863}"/>
              </a:ext>
            </a:extLst>
          </p:cNvPr>
          <p:cNvSpPr>
            <a:spLocks noGrp="1"/>
          </p:cNvSpPr>
          <p:nvPr>
            <p:ph type="sldNum" sz="quarter" idx="12"/>
          </p:nvPr>
        </p:nvSpPr>
        <p:spPr/>
        <p:txBody>
          <a:bodyPr/>
          <a:lstStyle/>
          <a:p>
            <a:fld id="{EA7EFB88-B2CB-3F42-A7FB-727E9E84A506}" type="slidenum">
              <a:rPr lang="en-US" smtClean="0"/>
              <a:t>28</a:t>
            </a:fld>
            <a:endParaRPr lang="en-US"/>
          </a:p>
        </p:txBody>
      </p:sp>
      <p:sp>
        <p:nvSpPr>
          <p:cNvPr id="3" name="Content Placeholder 2">
            <a:extLst>
              <a:ext uri="{FF2B5EF4-FFF2-40B4-BE49-F238E27FC236}">
                <a16:creationId xmlns:a16="http://schemas.microsoft.com/office/drawing/2014/main" id="{C7D87708-2635-5C70-301C-50E126A1944F}"/>
              </a:ext>
            </a:extLst>
          </p:cNvPr>
          <p:cNvSpPr>
            <a:spLocks noGrp="1"/>
          </p:cNvSpPr>
          <p:nvPr>
            <p:ph idx="1"/>
          </p:nvPr>
        </p:nvSpPr>
        <p:spPr>
          <a:xfrm>
            <a:off x="550863" y="1055688"/>
            <a:ext cx="11793537" cy="450850"/>
          </a:xfrm>
        </p:spPr>
        <p:txBody>
          <a:bodyPr vert="horz" lIns="91440" tIns="45720" rIns="91440" bIns="45720" rtlCol="0" anchor="t">
            <a:noAutofit/>
          </a:bodyPr>
          <a:lstStyle/>
          <a:p>
            <a:r>
              <a:rPr lang="en-US" altLang="zh-CN" sz="2400">
                <a:solidFill>
                  <a:srgbClr val="FF0000"/>
                </a:solidFill>
                <a:ea typeface="等线"/>
              </a:rPr>
              <a:t>Mis-ordering of events: </a:t>
            </a:r>
            <a:r>
              <a:rPr lang="en-US" altLang="zh-CN" sz="2400">
                <a:ea typeface="等线"/>
              </a:rPr>
              <a:t>Consensus aims to consistently</a:t>
            </a:r>
            <a:r>
              <a:rPr lang="zh-CN" altLang="en-US" sz="2400">
                <a:ea typeface="等线"/>
              </a:rPr>
              <a:t> </a:t>
            </a:r>
            <a:r>
              <a:rPr lang="en-US" altLang="zh-CN" sz="2400">
                <a:ea typeface="等线"/>
              </a:rPr>
              <a:t>order</a:t>
            </a:r>
            <a:r>
              <a:rPr lang="zh-CN" altLang="en-US" sz="2400">
                <a:ea typeface="等线"/>
              </a:rPr>
              <a:t> </a:t>
            </a:r>
            <a:r>
              <a:rPr lang="en-US" altLang="zh-CN" sz="2400">
                <a:ea typeface="等线"/>
              </a:rPr>
              <a:t>events</a:t>
            </a:r>
            <a:r>
              <a:rPr lang="zh-CN" altLang="en-US" sz="2400">
                <a:ea typeface="等线"/>
              </a:rPr>
              <a:t> </a:t>
            </a:r>
            <a:r>
              <a:rPr lang="en-US" altLang="zh-CN" sz="2400">
                <a:ea typeface="等线"/>
              </a:rPr>
              <a:t>across</a:t>
            </a:r>
            <a:r>
              <a:rPr lang="zh-CN" altLang="en-US" sz="2400">
                <a:ea typeface="等线"/>
              </a:rPr>
              <a:t> </a:t>
            </a:r>
            <a:r>
              <a:rPr lang="en-US" altLang="zh-CN" sz="2400">
                <a:ea typeface="等线"/>
              </a:rPr>
              <a:t>servers </a:t>
            </a:r>
            <a:endParaRPr lang="en-US" altLang="zh-CN" sz="2000">
              <a:ea typeface="等线"/>
            </a:endParaRPr>
          </a:p>
        </p:txBody>
      </p:sp>
    </p:spTree>
    <p:extLst>
      <p:ext uri="{BB962C8B-B14F-4D97-AF65-F5344CB8AC3E}">
        <p14:creationId xmlns:p14="http://schemas.microsoft.com/office/powerpoint/2010/main" val="235707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dissolv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dissolv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500"/>
                            </p:stCondLst>
                            <p:childTnLst>
                              <p:par>
                                <p:cTn id="35" presetID="22" presetClass="entr" presetSubtype="2"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right)">
                                      <p:cBhvr>
                                        <p:cTn id="37" dur="500"/>
                                        <p:tgtEl>
                                          <p:spTgt spid="5"/>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dissolve">
                                      <p:cBhvr>
                                        <p:cTn id="40" dur="500"/>
                                        <p:tgtEl>
                                          <p:spTgt spid="21"/>
                                        </p:tgtEl>
                                      </p:cBhvr>
                                    </p:animEffect>
                                  </p:childTnLst>
                                </p:cTn>
                              </p:par>
                            </p:childTnLst>
                          </p:cTn>
                        </p:par>
                        <p:par>
                          <p:cTn id="41" fill="hold">
                            <p:stCondLst>
                              <p:cond delay="1000"/>
                            </p:stCondLst>
                            <p:childTnLst>
                              <p:par>
                                <p:cTn id="42" presetID="9" presetClass="entr" presetSubtype="0"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dissolve">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left)">
                                      <p:cBhvr>
                                        <p:cTn id="49" dur="500"/>
                                        <p:tgtEl>
                                          <p:spTgt spid="30"/>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dissolve">
                                      <p:cBhvr>
                                        <p:cTn id="52" dur="500"/>
                                        <p:tgtEl>
                                          <p:spTgt spid="24"/>
                                        </p:tgtEl>
                                      </p:cBhvr>
                                    </p:animEffect>
                                  </p:childTnLst>
                                </p:cTn>
                              </p:par>
                            </p:childTnLst>
                          </p:cTn>
                        </p:par>
                        <p:par>
                          <p:cTn id="53" fill="hold">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dissolve">
                                      <p:cBhvr>
                                        <p:cTn id="56" dur="5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38">
                                            <p:txEl>
                                              <p:pRg st="0" end="0"/>
                                            </p:txEl>
                                          </p:spTgt>
                                        </p:tgtEl>
                                        <p:attrNameLst>
                                          <p:attrName>style.visibility</p:attrName>
                                        </p:attrNameLst>
                                      </p:cBhvr>
                                      <p:to>
                                        <p:strVal val="visible"/>
                                      </p:to>
                                    </p:set>
                                    <p:animEffect transition="in" filter="dissolve">
                                      <p:cBhvr>
                                        <p:cTn id="61" dur="500"/>
                                        <p:tgtEl>
                                          <p:spTgt spid="38">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dissolve">
                                      <p:cBhvr>
                                        <p:cTn id="66" dur="500"/>
                                        <p:tgtEl>
                                          <p:spTgt spid="38">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38">
                                            <p:txEl>
                                              <p:pRg st="2" end="2"/>
                                            </p:txEl>
                                          </p:spTgt>
                                        </p:tgtEl>
                                        <p:attrNameLst>
                                          <p:attrName>style.visibility</p:attrName>
                                        </p:attrNameLst>
                                      </p:cBhvr>
                                      <p:to>
                                        <p:strVal val="visible"/>
                                      </p:to>
                                    </p:set>
                                    <p:animEffect transition="in" filter="dissolve">
                                      <p:cBhvr>
                                        <p:cTn id="71" dur="500"/>
                                        <p:tgtEl>
                                          <p:spTgt spid="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23" grpId="0"/>
      <p:bldP spid="11" grpId="0"/>
      <p:bldP spid="18" grpId="0"/>
      <p:bldP spid="21" grpId="0"/>
      <p:bldP spid="24" grpId="0"/>
      <p:bldP spid="35" grpId="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675452AA-061E-E5C7-F00F-001767D955BB}"/>
              </a:ext>
            </a:extLst>
          </p:cNvPr>
          <p:cNvSpPr txBox="1">
            <a:spLocks/>
          </p:cNvSpPr>
          <p:nvPr/>
        </p:nvSpPr>
        <p:spPr>
          <a:xfrm>
            <a:off x="838200" y="1532441"/>
            <a:ext cx="7772400" cy="38136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2</a:t>
            </a:r>
            <a:r>
              <a:rPr lang="zh-CN" altLang="en-US" sz="2000">
                <a:ea typeface="等线"/>
              </a:rPr>
              <a:t> </a:t>
            </a:r>
            <a:r>
              <a:rPr lang="en-US" altLang="zh-CN" sz="2000">
                <a:latin typeface="Courier New" panose="02070309020205020404" pitchFamily="49" charset="0"/>
                <a:ea typeface="等线"/>
                <a:cs typeface="Courier New" panose="02070309020205020404" pitchFamily="49" charset="0"/>
              </a:rPr>
              <a:t>n1-standard-16</a:t>
            </a:r>
            <a:r>
              <a:rPr lang="zh-CN" altLang="en-US" sz="2000">
                <a:ea typeface="等线"/>
              </a:rPr>
              <a:t> </a:t>
            </a:r>
            <a:r>
              <a:rPr lang="en-US" altLang="zh-CN" sz="2000">
                <a:ea typeface="等线"/>
              </a:rPr>
              <a:t>receivers</a:t>
            </a:r>
            <a:r>
              <a:rPr lang="zh-CN" altLang="en-US" sz="2000">
                <a:ea typeface="等线"/>
              </a:rPr>
              <a:t> </a:t>
            </a:r>
            <a:r>
              <a:rPr lang="en-US" altLang="zh-CN" sz="2000">
                <a:ea typeface="等线"/>
              </a:rPr>
              <a:t>+</a:t>
            </a:r>
            <a:r>
              <a:rPr lang="zh-CN" altLang="en-US" sz="2000">
                <a:ea typeface="等线"/>
              </a:rPr>
              <a:t> </a:t>
            </a:r>
            <a:r>
              <a:rPr lang="en-US" altLang="zh-CN" sz="2000">
                <a:ea typeface="等线"/>
              </a:rPr>
              <a:t>2</a:t>
            </a:r>
            <a:r>
              <a:rPr lang="zh-CN" altLang="en-US" sz="2000">
                <a:ea typeface="等线"/>
              </a:rPr>
              <a:t> </a:t>
            </a:r>
            <a:r>
              <a:rPr lang="en-US" altLang="zh-CN" sz="2000">
                <a:latin typeface="Courier New" panose="02070309020205020404" pitchFamily="49" charset="0"/>
                <a:ea typeface="等线"/>
                <a:cs typeface="Courier New" panose="02070309020205020404" pitchFamily="49" charset="0"/>
              </a:rPr>
              <a:t>n1-standard-4</a:t>
            </a:r>
            <a:r>
              <a:rPr lang="zh-CN" altLang="en-US" sz="2000">
                <a:ea typeface="等线"/>
              </a:rPr>
              <a:t> </a:t>
            </a:r>
            <a:r>
              <a:rPr lang="en-US" altLang="zh-CN" sz="2000">
                <a:ea typeface="等线"/>
              </a:rPr>
              <a:t>senders</a:t>
            </a:r>
          </a:p>
        </p:txBody>
      </p:sp>
      <p:sp>
        <p:nvSpPr>
          <p:cNvPr id="12" name="Content Placeholder 2">
            <a:extLst>
              <a:ext uri="{FF2B5EF4-FFF2-40B4-BE49-F238E27FC236}">
                <a16:creationId xmlns:a16="http://schemas.microsoft.com/office/drawing/2014/main" id="{0271D34E-6E3C-B65F-CAFE-46256109818F}"/>
              </a:ext>
            </a:extLst>
          </p:cNvPr>
          <p:cNvSpPr txBox="1">
            <a:spLocks/>
          </p:cNvSpPr>
          <p:nvPr/>
        </p:nvSpPr>
        <p:spPr>
          <a:xfrm>
            <a:off x="838200" y="3182466"/>
            <a:ext cx="8092440" cy="54837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2</a:t>
            </a:r>
            <a:r>
              <a:rPr lang="zh-CN" altLang="en-US" sz="2000">
                <a:ea typeface="等线"/>
              </a:rPr>
              <a:t> </a:t>
            </a:r>
            <a:r>
              <a:rPr lang="en-US" altLang="zh-CN" sz="2000">
                <a:latin typeface="Courier New" panose="02070309020205020404" pitchFamily="49" charset="0"/>
                <a:ea typeface="等线"/>
                <a:cs typeface="Courier New" panose="02070309020205020404" pitchFamily="49" charset="0"/>
              </a:rPr>
              <a:t>n1-standard-16</a:t>
            </a:r>
            <a:r>
              <a:rPr lang="zh-CN" altLang="en-US" sz="2000">
                <a:ea typeface="等线"/>
              </a:rPr>
              <a:t> </a:t>
            </a:r>
            <a:r>
              <a:rPr lang="en-US" altLang="zh-CN" sz="2000">
                <a:ea typeface="等线"/>
              </a:rPr>
              <a:t>receivers</a:t>
            </a:r>
            <a:r>
              <a:rPr lang="zh-CN" altLang="en-US" sz="2000">
                <a:ea typeface="等线"/>
              </a:rPr>
              <a:t> </a:t>
            </a:r>
            <a:r>
              <a:rPr lang="en-US" altLang="zh-CN" sz="2000">
                <a:ea typeface="等线"/>
              </a:rPr>
              <a:t>+</a:t>
            </a:r>
            <a:r>
              <a:rPr lang="zh-CN" altLang="en-US" sz="2000">
                <a:ea typeface="等线"/>
              </a:rPr>
              <a:t> </a:t>
            </a:r>
            <a:r>
              <a:rPr lang="en-US" altLang="zh-CN" sz="2000">
                <a:ea typeface="等线"/>
              </a:rPr>
              <a:t>multiple</a:t>
            </a:r>
            <a:r>
              <a:rPr lang="zh-CN" altLang="en-US" sz="2000">
                <a:ea typeface="等线"/>
              </a:rPr>
              <a:t> </a:t>
            </a:r>
            <a:r>
              <a:rPr lang="en-US" altLang="zh-CN" sz="2000">
                <a:latin typeface="Courier New" panose="02070309020205020404" pitchFamily="49" charset="0"/>
                <a:ea typeface="等线"/>
                <a:cs typeface="Courier New" panose="02070309020205020404" pitchFamily="49" charset="0"/>
              </a:rPr>
              <a:t>n1-standard-4</a:t>
            </a:r>
            <a:r>
              <a:rPr lang="zh-CN" altLang="en-US" sz="2000">
                <a:latin typeface="Courier New" panose="02070309020205020404" pitchFamily="49" charset="0"/>
                <a:ea typeface="等线"/>
                <a:cs typeface="Courier New" panose="02070309020205020404" pitchFamily="49" charset="0"/>
              </a:rPr>
              <a:t> </a:t>
            </a:r>
            <a:r>
              <a:rPr lang="en-US" altLang="zh-CN" sz="2000">
                <a:ea typeface="等线"/>
              </a:rPr>
              <a:t>senders</a:t>
            </a:r>
            <a:r>
              <a:rPr lang="zh-CN" altLang="en-US" sz="2000">
                <a:ea typeface="等线"/>
              </a:rPr>
              <a:t>  </a:t>
            </a:r>
            <a:r>
              <a:rPr lang="en-US" altLang="zh-CN" sz="2000">
                <a:ea typeface="等线"/>
              </a:rPr>
              <a:t>(each</a:t>
            </a:r>
            <a:r>
              <a:rPr lang="zh-CN" altLang="en-US" sz="2000">
                <a:ea typeface="等线"/>
              </a:rPr>
              <a:t> </a:t>
            </a:r>
            <a:r>
              <a:rPr lang="en-US" altLang="zh-CN" sz="2000">
                <a:ea typeface="等线"/>
              </a:rPr>
              <a:t>multicasting</a:t>
            </a:r>
            <a:r>
              <a:rPr lang="zh-CN" altLang="en-US" sz="2000">
                <a:ea typeface="等线"/>
              </a:rPr>
              <a:t> </a:t>
            </a:r>
            <a:r>
              <a:rPr lang="en-US" altLang="zh-CN" sz="2000">
                <a:ea typeface="等线"/>
              </a:rPr>
              <a:t>at</a:t>
            </a:r>
            <a:r>
              <a:rPr lang="zh-CN" altLang="en-US" sz="2000">
                <a:ea typeface="等线"/>
              </a:rPr>
              <a:t> </a:t>
            </a:r>
            <a:r>
              <a:rPr lang="en-US" altLang="zh-CN" sz="2000">
                <a:ea typeface="等线"/>
              </a:rPr>
              <a:t>10K</a:t>
            </a:r>
            <a:r>
              <a:rPr lang="zh-CN" altLang="en-US" sz="2000">
                <a:ea typeface="等线"/>
              </a:rPr>
              <a:t> </a:t>
            </a:r>
            <a:r>
              <a:rPr lang="en-US" altLang="zh-CN" sz="2000">
                <a:ea typeface="等线"/>
              </a:rPr>
              <a:t>requests/sec)</a:t>
            </a:r>
            <a:r>
              <a:rPr lang="zh-CN" altLang="en-US" sz="2000">
                <a:ea typeface="等线"/>
              </a:rPr>
              <a:t> </a:t>
            </a:r>
            <a:endParaRPr lang="en-US" altLang="zh-CN" sz="2000">
              <a:ea typeface="等线"/>
            </a:endParaRPr>
          </a:p>
        </p:txBody>
      </p:sp>
      <p:sp>
        <p:nvSpPr>
          <p:cNvPr id="3" name="Slide Number Placeholder 2">
            <a:extLst>
              <a:ext uri="{FF2B5EF4-FFF2-40B4-BE49-F238E27FC236}">
                <a16:creationId xmlns:a16="http://schemas.microsoft.com/office/drawing/2014/main" id="{F9007B37-DD67-DA58-6ECE-BAD0454C93FC}"/>
              </a:ext>
            </a:extLst>
          </p:cNvPr>
          <p:cNvSpPr>
            <a:spLocks noGrp="1"/>
          </p:cNvSpPr>
          <p:nvPr>
            <p:ph type="sldNum" sz="quarter" idx="12"/>
          </p:nvPr>
        </p:nvSpPr>
        <p:spPr/>
        <p:txBody>
          <a:bodyPr/>
          <a:lstStyle/>
          <a:p>
            <a:fld id="{EA7EFB88-B2CB-3F42-A7FB-727E9E84A506}" type="slidenum">
              <a:rPr lang="en-US" smtClean="0"/>
              <a:t>29</a:t>
            </a:fld>
            <a:endParaRPr lang="en-US"/>
          </a:p>
        </p:txBody>
      </p:sp>
      <p:sp>
        <p:nvSpPr>
          <p:cNvPr id="5" name="TextBox 4">
            <a:extLst>
              <a:ext uri="{FF2B5EF4-FFF2-40B4-BE49-F238E27FC236}">
                <a16:creationId xmlns:a16="http://schemas.microsoft.com/office/drawing/2014/main" id="{C69C45E3-53BD-76D4-38E4-CE7A5A9CBE7E}"/>
              </a:ext>
            </a:extLst>
          </p:cNvPr>
          <p:cNvSpPr txBox="1"/>
          <p:nvPr/>
        </p:nvSpPr>
        <p:spPr>
          <a:xfrm>
            <a:off x="838200" y="5401496"/>
            <a:ext cx="4693401" cy="400110"/>
          </a:xfrm>
          <a:prstGeom prst="rect">
            <a:avLst/>
          </a:prstGeom>
          <a:noFill/>
        </p:spPr>
        <p:txBody>
          <a:bodyPr wrap="none" rtlCol="0">
            <a:spAutoFit/>
          </a:bodyPr>
          <a:lstStyle/>
          <a:p>
            <a:r>
              <a:rPr lang="en-US" altLang="zh-CN" sz="2000"/>
              <a:t>Serious</a:t>
            </a:r>
            <a:r>
              <a:rPr lang="zh-CN" altLang="en-US" sz="2000"/>
              <a:t> </a:t>
            </a:r>
            <a:r>
              <a:rPr lang="en-US" altLang="zh-CN" sz="2000"/>
              <a:t>message</a:t>
            </a:r>
            <a:r>
              <a:rPr lang="zh-CN" altLang="en-US" sz="2000"/>
              <a:t> </a:t>
            </a:r>
            <a:r>
              <a:rPr lang="en-US" altLang="zh-CN" sz="2000"/>
              <a:t>reordering</a:t>
            </a:r>
            <a:r>
              <a:rPr lang="zh-CN" altLang="en-US" sz="2000"/>
              <a:t> </a:t>
            </a:r>
            <a:r>
              <a:rPr lang="en-US" altLang="zh-CN" sz="2000"/>
              <a:t>in</a:t>
            </a:r>
            <a:r>
              <a:rPr lang="zh-CN" altLang="en-US" sz="2000"/>
              <a:t> </a:t>
            </a:r>
            <a:r>
              <a:rPr lang="en-US" altLang="zh-CN" sz="2000"/>
              <a:t>public</a:t>
            </a:r>
            <a:r>
              <a:rPr lang="zh-CN" altLang="en-US" sz="2000"/>
              <a:t> </a:t>
            </a:r>
            <a:r>
              <a:rPr lang="en-US" altLang="zh-CN" sz="2000"/>
              <a:t>cloud</a:t>
            </a:r>
            <a:endParaRPr lang="en-CN" sz="2000"/>
          </a:p>
        </p:txBody>
      </p:sp>
      <p:sp>
        <p:nvSpPr>
          <p:cNvPr id="6" name="TextBox 5">
            <a:extLst>
              <a:ext uri="{FF2B5EF4-FFF2-40B4-BE49-F238E27FC236}">
                <a16:creationId xmlns:a16="http://schemas.microsoft.com/office/drawing/2014/main" id="{729D9493-0E08-92E4-F0E6-598FAD4B19B9}"/>
              </a:ext>
            </a:extLst>
          </p:cNvPr>
          <p:cNvSpPr txBox="1"/>
          <p:nvPr/>
        </p:nvSpPr>
        <p:spPr>
          <a:xfrm>
            <a:off x="5563986" y="5401495"/>
            <a:ext cx="6246646" cy="400110"/>
          </a:xfrm>
          <a:prstGeom prst="rect">
            <a:avLst/>
          </a:prstGeom>
          <a:noFill/>
        </p:spPr>
        <p:txBody>
          <a:bodyPr wrap="square" rtlCol="0">
            <a:spAutoFit/>
          </a:bodyPr>
          <a:lstStyle/>
          <a:p>
            <a:r>
              <a:rPr lang="en-US" altLang="zh-CN" sz="2000">
                <a:sym typeface="Wingdings" pitchFamily="2" charset="2"/>
              </a:rPr>
              <a:t></a:t>
            </a:r>
            <a:r>
              <a:rPr lang="zh-CN" altLang="en-US" sz="2000">
                <a:sym typeface="Wingdings" pitchFamily="2" charset="2"/>
              </a:rPr>
              <a:t> </a:t>
            </a:r>
            <a:r>
              <a:rPr lang="en-US" altLang="zh-CN" sz="2000">
                <a:sym typeface="Wingdings" pitchFamily="2" charset="2"/>
              </a:rPr>
              <a:t>Much</a:t>
            </a:r>
            <a:r>
              <a:rPr lang="zh-CN" altLang="en-US" sz="2000">
                <a:sym typeface="Wingdings" pitchFamily="2" charset="2"/>
              </a:rPr>
              <a:t> </a:t>
            </a:r>
            <a:r>
              <a:rPr lang="en-US" altLang="zh-CN" sz="2000">
                <a:sym typeface="Wingdings" pitchFamily="2" charset="2"/>
              </a:rPr>
              <a:t>room</a:t>
            </a:r>
            <a:r>
              <a:rPr lang="zh-CN" altLang="en-US" sz="2000">
                <a:sym typeface="Wingdings" pitchFamily="2" charset="2"/>
              </a:rPr>
              <a:t> </a:t>
            </a:r>
            <a:r>
              <a:rPr lang="en-US" altLang="zh-CN" sz="2000">
                <a:sym typeface="Wingdings" pitchFamily="2" charset="2"/>
              </a:rPr>
              <a:t>to</a:t>
            </a:r>
            <a:r>
              <a:rPr lang="zh-CN" altLang="en-US" sz="2000">
                <a:sym typeface="Wingdings" pitchFamily="2" charset="2"/>
              </a:rPr>
              <a:t> </a:t>
            </a:r>
            <a:r>
              <a:rPr lang="en-US" altLang="zh-CN" sz="2000">
                <a:sym typeface="Wingdings" pitchFamily="2" charset="2"/>
              </a:rPr>
              <a:t>improve</a:t>
            </a:r>
            <a:r>
              <a:rPr lang="zh-CN" altLang="en-US" sz="2000">
                <a:sym typeface="Wingdings" pitchFamily="2" charset="2"/>
              </a:rPr>
              <a:t> </a:t>
            </a:r>
            <a:r>
              <a:rPr lang="en-US" altLang="zh-CN" sz="2000">
                <a:sym typeface="Wingdings" pitchFamily="2" charset="2"/>
              </a:rPr>
              <a:t>protocol</a:t>
            </a:r>
            <a:r>
              <a:rPr lang="zh-CN" altLang="en-US" sz="2000">
                <a:sym typeface="Wingdings" pitchFamily="2" charset="2"/>
              </a:rPr>
              <a:t> </a:t>
            </a:r>
            <a:r>
              <a:rPr lang="en-US" altLang="zh-CN" sz="2000">
                <a:sym typeface="Wingdings" pitchFamily="2" charset="2"/>
              </a:rPr>
              <a:t>performance</a:t>
            </a:r>
            <a:endParaRPr lang="en-CN" sz="2000"/>
          </a:p>
        </p:txBody>
      </p:sp>
      <p:graphicFrame>
        <p:nvGraphicFramePr>
          <p:cNvPr id="8" name="Table 9">
            <a:extLst>
              <a:ext uri="{FF2B5EF4-FFF2-40B4-BE49-F238E27FC236}">
                <a16:creationId xmlns:a16="http://schemas.microsoft.com/office/drawing/2014/main" id="{BA6F4742-5236-F0E1-B959-8B4709E55BF6}"/>
              </a:ext>
            </a:extLst>
          </p:cNvPr>
          <p:cNvGraphicFramePr>
            <a:graphicFrameLocks noGrp="1"/>
          </p:cNvGraphicFramePr>
          <p:nvPr/>
        </p:nvGraphicFramePr>
        <p:xfrm>
          <a:off x="838201" y="2031423"/>
          <a:ext cx="9084994" cy="741680"/>
        </p:xfrm>
        <a:graphic>
          <a:graphicData uri="http://schemas.openxmlformats.org/drawingml/2006/table">
            <a:tbl>
              <a:tblPr firstRow="1" bandRow="1">
                <a:tableStyleId>{5C22544A-7EE6-4342-B048-85BDC9FD1C3A}</a:tableStyleId>
              </a:tblPr>
              <a:tblGrid>
                <a:gridCol w="2677731">
                  <a:extLst>
                    <a:ext uri="{9D8B030D-6E8A-4147-A177-3AD203B41FA5}">
                      <a16:colId xmlns:a16="http://schemas.microsoft.com/office/drawing/2014/main" val="3653061590"/>
                    </a:ext>
                  </a:extLst>
                </a:gridCol>
                <a:gridCol w="1220119">
                  <a:extLst>
                    <a:ext uri="{9D8B030D-6E8A-4147-A177-3AD203B41FA5}">
                      <a16:colId xmlns:a16="http://schemas.microsoft.com/office/drawing/2014/main" val="2383446280"/>
                    </a:ext>
                  </a:extLst>
                </a:gridCol>
                <a:gridCol w="1296786">
                  <a:extLst>
                    <a:ext uri="{9D8B030D-6E8A-4147-A177-3AD203B41FA5}">
                      <a16:colId xmlns:a16="http://schemas.microsoft.com/office/drawing/2014/main" val="4271552324"/>
                    </a:ext>
                  </a:extLst>
                </a:gridCol>
                <a:gridCol w="1296786">
                  <a:extLst>
                    <a:ext uri="{9D8B030D-6E8A-4147-A177-3AD203B41FA5}">
                      <a16:colId xmlns:a16="http://schemas.microsoft.com/office/drawing/2014/main" val="2195505595"/>
                    </a:ext>
                  </a:extLst>
                </a:gridCol>
                <a:gridCol w="1296786">
                  <a:extLst>
                    <a:ext uri="{9D8B030D-6E8A-4147-A177-3AD203B41FA5}">
                      <a16:colId xmlns:a16="http://schemas.microsoft.com/office/drawing/2014/main" val="1183566458"/>
                    </a:ext>
                  </a:extLst>
                </a:gridCol>
                <a:gridCol w="1296786">
                  <a:extLst>
                    <a:ext uri="{9D8B030D-6E8A-4147-A177-3AD203B41FA5}">
                      <a16:colId xmlns:a16="http://schemas.microsoft.com/office/drawing/2014/main" val="2286736597"/>
                    </a:ext>
                  </a:extLst>
                </a:gridCol>
              </a:tblGrid>
              <a:tr h="370840">
                <a:tc>
                  <a:txBody>
                    <a:bodyPr/>
                    <a:lstStyle/>
                    <a:p>
                      <a:r>
                        <a:rPr lang="en-US" altLang="zh-CN"/>
                        <a:t>Per-Sender</a:t>
                      </a:r>
                      <a:r>
                        <a:rPr lang="zh-CN" altLang="en-US"/>
                        <a:t> </a:t>
                      </a:r>
                      <a:r>
                        <a:rPr lang="en-US" altLang="zh-CN"/>
                        <a:t>Multicast</a:t>
                      </a:r>
                      <a:r>
                        <a:rPr lang="zh-CN" altLang="en-US"/>
                        <a:t> </a:t>
                      </a:r>
                      <a:r>
                        <a:rPr lang="en-US" altLang="zh-CN"/>
                        <a:t>Rate</a:t>
                      </a:r>
                      <a:endParaRPr lang="en-CN"/>
                    </a:p>
                  </a:txBody>
                  <a:tcPr/>
                </a:tc>
                <a:tc>
                  <a:txBody>
                    <a:bodyPr/>
                    <a:lstStyle/>
                    <a:p>
                      <a:r>
                        <a:rPr lang="en-US" altLang="zh-CN"/>
                        <a:t>20</a:t>
                      </a:r>
                      <a:endParaRPr lang="en-CN"/>
                    </a:p>
                  </a:txBody>
                  <a:tcPr/>
                </a:tc>
                <a:tc>
                  <a:txBody>
                    <a:bodyPr/>
                    <a:lstStyle/>
                    <a:p>
                      <a:r>
                        <a:rPr lang="en-US" altLang="zh-CN"/>
                        <a:t>40</a:t>
                      </a:r>
                      <a:endParaRPr lang="en-CN"/>
                    </a:p>
                  </a:txBody>
                  <a:tcPr/>
                </a:tc>
                <a:tc>
                  <a:txBody>
                    <a:bodyPr/>
                    <a:lstStyle/>
                    <a:p>
                      <a:r>
                        <a:rPr lang="en-US" altLang="zh-CN"/>
                        <a:t>60</a:t>
                      </a:r>
                      <a:endParaRPr lang="en-CN"/>
                    </a:p>
                  </a:txBody>
                  <a:tcPr/>
                </a:tc>
                <a:tc>
                  <a:txBody>
                    <a:bodyPr/>
                    <a:lstStyle/>
                    <a:p>
                      <a:r>
                        <a:rPr lang="en-US" altLang="zh-CN"/>
                        <a:t>80</a:t>
                      </a:r>
                      <a:endParaRPr lang="en-CN"/>
                    </a:p>
                  </a:txBody>
                  <a:tcPr/>
                </a:tc>
                <a:tc>
                  <a:txBody>
                    <a:bodyPr/>
                    <a:lstStyle/>
                    <a:p>
                      <a:r>
                        <a:rPr lang="en-US" altLang="zh-CN"/>
                        <a:t>100</a:t>
                      </a:r>
                      <a:endParaRPr lang="en-CN"/>
                    </a:p>
                  </a:txBody>
                  <a:tcPr/>
                </a:tc>
                <a:extLst>
                  <a:ext uri="{0D108BD9-81ED-4DB2-BD59-A6C34878D82A}">
                    <a16:rowId xmlns:a16="http://schemas.microsoft.com/office/drawing/2014/main" val="3077378850"/>
                  </a:ext>
                </a:extLst>
              </a:tr>
              <a:tr h="370840">
                <a:tc>
                  <a:txBody>
                    <a:bodyPr/>
                    <a:lstStyle/>
                    <a:p>
                      <a:r>
                        <a:rPr lang="en-US" altLang="zh-CN"/>
                        <a:t>Reordering</a:t>
                      </a:r>
                      <a:r>
                        <a:rPr lang="zh-CN" altLang="en-US"/>
                        <a:t> </a:t>
                      </a:r>
                      <a:r>
                        <a:rPr lang="en-US" altLang="zh-CN"/>
                        <a:t>Score</a:t>
                      </a:r>
                      <a:endParaRPr lang="en-CN"/>
                    </a:p>
                  </a:txBody>
                  <a:tcPr/>
                </a:tc>
                <a:tc>
                  <a:txBody>
                    <a:bodyPr/>
                    <a:lstStyle/>
                    <a:p>
                      <a:r>
                        <a:rPr lang="en-US" altLang="zh-CN"/>
                        <a:t>13.9</a:t>
                      </a:r>
                      <a:endParaRPr lang="en-CN"/>
                    </a:p>
                  </a:txBody>
                  <a:tcPr/>
                </a:tc>
                <a:tc>
                  <a:txBody>
                    <a:bodyPr/>
                    <a:lstStyle/>
                    <a:p>
                      <a:r>
                        <a:rPr lang="en-US" altLang="zh-CN"/>
                        <a:t>28.2</a:t>
                      </a:r>
                      <a:endParaRPr lang="en-CN"/>
                    </a:p>
                  </a:txBody>
                  <a:tcPr/>
                </a:tc>
                <a:tc>
                  <a:txBody>
                    <a:bodyPr/>
                    <a:lstStyle/>
                    <a:p>
                      <a:r>
                        <a:rPr lang="en-US" altLang="zh-CN"/>
                        <a:t>28.5</a:t>
                      </a:r>
                      <a:endParaRPr lang="en-CN"/>
                    </a:p>
                  </a:txBody>
                  <a:tcPr/>
                </a:tc>
                <a:tc>
                  <a:txBody>
                    <a:bodyPr/>
                    <a:lstStyle/>
                    <a:p>
                      <a:r>
                        <a:rPr lang="en-US" altLang="zh-CN"/>
                        <a:t>30.0</a:t>
                      </a:r>
                      <a:endParaRPr lang="en-CN"/>
                    </a:p>
                  </a:txBody>
                  <a:tcPr/>
                </a:tc>
                <a:tc>
                  <a:txBody>
                    <a:bodyPr/>
                    <a:lstStyle/>
                    <a:p>
                      <a:r>
                        <a:rPr lang="en-US" altLang="zh-CN"/>
                        <a:t>33.0</a:t>
                      </a:r>
                      <a:endParaRPr lang="en-CN"/>
                    </a:p>
                  </a:txBody>
                  <a:tcPr/>
                </a:tc>
                <a:extLst>
                  <a:ext uri="{0D108BD9-81ED-4DB2-BD59-A6C34878D82A}">
                    <a16:rowId xmlns:a16="http://schemas.microsoft.com/office/drawing/2014/main" val="1129513770"/>
                  </a:ext>
                </a:extLst>
              </a:tr>
            </a:tbl>
          </a:graphicData>
        </a:graphic>
      </p:graphicFrame>
      <p:graphicFrame>
        <p:nvGraphicFramePr>
          <p:cNvPr id="13" name="Table 9">
            <a:extLst>
              <a:ext uri="{FF2B5EF4-FFF2-40B4-BE49-F238E27FC236}">
                <a16:creationId xmlns:a16="http://schemas.microsoft.com/office/drawing/2014/main" id="{F3D309E3-E957-63C6-8B6D-4AB596B496EE}"/>
              </a:ext>
            </a:extLst>
          </p:cNvPr>
          <p:cNvGraphicFramePr>
            <a:graphicFrameLocks noGrp="1"/>
          </p:cNvGraphicFramePr>
          <p:nvPr/>
        </p:nvGraphicFramePr>
        <p:xfrm>
          <a:off x="838201" y="4018157"/>
          <a:ext cx="9084994" cy="741680"/>
        </p:xfrm>
        <a:graphic>
          <a:graphicData uri="http://schemas.openxmlformats.org/drawingml/2006/table">
            <a:tbl>
              <a:tblPr firstRow="1" bandRow="1">
                <a:tableStyleId>{5C22544A-7EE6-4342-B048-85BDC9FD1C3A}</a:tableStyleId>
              </a:tblPr>
              <a:tblGrid>
                <a:gridCol w="2639095">
                  <a:extLst>
                    <a:ext uri="{9D8B030D-6E8A-4147-A177-3AD203B41FA5}">
                      <a16:colId xmlns:a16="http://schemas.microsoft.com/office/drawing/2014/main" val="3653061590"/>
                    </a:ext>
                  </a:extLst>
                </a:gridCol>
                <a:gridCol w="1258755">
                  <a:extLst>
                    <a:ext uri="{9D8B030D-6E8A-4147-A177-3AD203B41FA5}">
                      <a16:colId xmlns:a16="http://schemas.microsoft.com/office/drawing/2014/main" val="2383446280"/>
                    </a:ext>
                  </a:extLst>
                </a:gridCol>
                <a:gridCol w="1296786">
                  <a:extLst>
                    <a:ext uri="{9D8B030D-6E8A-4147-A177-3AD203B41FA5}">
                      <a16:colId xmlns:a16="http://schemas.microsoft.com/office/drawing/2014/main" val="4271552324"/>
                    </a:ext>
                  </a:extLst>
                </a:gridCol>
                <a:gridCol w="1296786">
                  <a:extLst>
                    <a:ext uri="{9D8B030D-6E8A-4147-A177-3AD203B41FA5}">
                      <a16:colId xmlns:a16="http://schemas.microsoft.com/office/drawing/2014/main" val="2195505595"/>
                    </a:ext>
                  </a:extLst>
                </a:gridCol>
                <a:gridCol w="1296786">
                  <a:extLst>
                    <a:ext uri="{9D8B030D-6E8A-4147-A177-3AD203B41FA5}">
                      <a16:colId xmlns:a16="http://schemas.microsoft.com/office/drawing/2014/main" val="1183566458"/>
                    </a:ext>
                  </a:extLst>
                </a:gridCol>
                <a:gridCol w="1296786">
                  <a:extLst>
                    <a:ext uri="{9D8B030D-6E8A-4147-A177-3AD203B41FA5}">
                      <a16:colId xmlns:a16="http://schemas.microsoft.com/office/drawing/2014/main" val="2286736597"/>
                    </a:ext>
                  </a:extLst>
                </a:gridCol>
              </a:tblGrid>
              <a:tr h="370840">
                <a:tc>
                  <a:txBody>
                    <a:bodyPr/>
                    <a:lstStyle/>
                    <a:p>
                      <a:r>
                        <a:rPr lang="en-US" altLang="zh-CN"/>
                        <a:t>Number</a:t>
                      </a:r>
                      <a:r>
                        <a:rPr lang="zh-CN" altLang="en-US"/>
                        <a:t> </a:t>
                      </a:r>
                      <a:r>
                        <a:rPr lang="en-US" altLang="zh-CN"/>
                        <a:t>of</a:t>
                      </a:r>
                      <a:r>
                        <a:rPr lang="zh-CN" altLang="en-US"/>
                        <a:t> </a:t>
                      </a:r>
                      <a:r>
                        <a:rPr lang="en-US" altLang="zh-CN"/>
                        <a:t>Senders</a:t>
                      </a:r>
                      <a:endParaRPr lang="en-CN"/>
                    </a:p>
                  </a:txBody>
                  <a:tcPr/>
                </a:tc>
                <a:tc>
                  <a:txBody>
                    <a:bodyPr/>
                    <a:lstStyle/>
                    <a:p>
                      <a:r>
                        <a:rPr lang="en-US" altLang="zh-CN"/>
                        <a:t>2</a:t>
                      </a:r>
                      <a:endParaRPr lang="en-CN"/>
                    </a:p>
                  </a:txBody>
                  <a:tcPr/>
                </a:tc>
                <a:tc>
                  <a:txBody>
                    <a:bodyPr/>
                    <a:lstStyle/>
                    <a:p>
                      <a:r>
                        <a:rPr lang="en-US" altLang="zh-CN"/>
                        <a:t>4</a:t>
                      </a:r>
                      <a:endParaRPr lang="en-CN"/>
                    </a:p>
                  </a:txBody>
                  <a:tcPr/>
                </a:tc>
                <a:tc>
                  <a:txBody>
                    <a:bodyPr/>
                    <a:lstStyle/>
                    <a:p>
                      <a:r>
                        <a:rPr lang="en-US" altLang="zh-CN"/>
                        <a:t>6</a:t>
                      </a:r>
                      <a:endParaRPr lang="en-CN"/>
                    </a:p>
                  </a:txBody>
                  <a:tcPr/>
                </a:tc>
                <a:tc>
                  <a:txBody>
                    <a:bodyPr/>
                    <a:lstStyle/>
                    <a:p>
                      <a:r>
                        <a:rPr lang="en-US" altLang="zh-CN"/>
                        <a:t>8</a:t>
                      </a:r>
                      <a:endParaRPr lang="en-CN"/>
                    </a:p>
                  </a:txBody>
                  <a:tcPr/>
                </a:tc>
                <a:tc>
                  <a:txBody>
                    <a:bodyPr/>
                    <a:lstStyle/>
                    <a:p>
                      <a:r>
                        <a:rPr lang="en-US" altLang="zh-CN"/>
                        <a:t>10</a:t>
                      </a:r>
                      <a:endParaRPr lang="en-CN"/>
                    </a:p>
                  </a:txBody>
                  <a:tcPr/>
                </a:tc>
                <a:extLst>
                  <a:ext uri="{0D108BD9-81ED-4DB2-BD59-A6C34878D82A}">
                    <a16:rowId xmlns:a16="http://schemas.microsoft.com/office/drawing/2014/main" val="3077378850"/>
                  </a:ext>
                </a:extLst>
              </a:tr>
              <a:tr h="370840">
                <a:tc>
                  <a:txBody>
                    <a:bodyPr/>
                    <a:lstStyle/>
                    <a:p>
                      <a:r>
                        <a:rPr lang="en-US" altLang="zh-CN"/>
                        <a:t>Reordering</a:t>
                      </a:r>
                      <a:r>
                        <a:rPr lang="zh-CN" altLang="en-US"/>
                        <a:t> </a:t>
                      </a:r>
                      <a:r>
                        <a:rPr lang="en-US" altLang="zh-CN"/>
                        <a:t>Score</a:t>
                      </a:r>
                      <a:endParaRPr lang="en-CN"/>
                    </a:p>
                  </a:txBody>
                  <a:tcPr/>
                </a:tc>
                <a:tc>
                  <a:txBody>
                    <a:bodyPr/>
                    <a:lstStyle/>
                    <a:p>
                      <a:r>
                        <a:rPr lang="en-US" altLang="zh-CN"/>
                        <a:t>7.3</a:t>
                      </a:r>
                      <a:endParaRPr lang="en-CN"/>
                    </a:p>
                  </a:txBody>
                  <a:tcPr/>
                </a:tc>
                <a:tc>
                  <a:txBody>
                    <a:bodyPr/>
                    <a:lstStyle/>
                    <a:p>
                      <a:r>
                        <a:rPr lang="en-US" altLang="zh-CN"/>
                        <a:t>23.6</a:t>
                      </a:r>
                      <a:endParaRPr lang="en-CN"/>
                    </a:p>
                  </a:txBody>
                  <a:tcPr/>
                </a:tc>
                <a:tc>
                  <a:txBody>
                    <a:bodyPr/>
                    <a:lstStyle/>
                    <a:p>
                      <a:r>
                        <a:rPr lang="en-US" altLang="zh-CN"/>
                        <a:t>31.3</a:t>
                      </a:r>
                      <a:endParaRPr lang="en-CN"/>
                    </a:p>
                  </a:txBody>
                  <a:tcPr/>
                </a:tc>
                <a:tc>
                  <a:txBody>
                    <a:bodyPr/>
                    <a:lstStyle/>
                    <a:p>
                      <a:r>
                        <a:rPr lang="en-US" altLang="zh-CN"/>
                        <a:t>39.5</a:t>
                      </a:r>
                      <a:endParaRPr lang="en-CN"/>
                    </a:p>
                  </a:txBody>
                  <a:tcPr/>
                </a:tc>
                <a:tc>
                  <a:txBody>
                    <a:bodyPr/>
                    <a:lstStyle/>
                    <a:p>
                      <a:r>
                        <a:rPr lang="en-US" altLang="zh-CN"/>
                        <a:t>42.7</a:t>
                      </a:r>
                      <a:endParaRPr lang="en-CN"/>
                    </a:p>
                  </a:txBody>
                  <a:tcPr/>
                </a:tc>
                <a:extLst>
                  <a:ext uri="{0D108BD9-81ED-4DB2-BD59-A6C34878D82A}">
                    <a16:rowId xmlns:a16="http://schemas.microsoft.com/office/drawing/2014/main" val="1129513770"/>
                  </a:ext>
                </a:extLst>
              </a:tr>
            </a:tbl>
          </a:graphicData>
        </a:graphic>
      </p:graphicFrame>
      <p:sp>
        <p:nvSpPr>
          <p:cNvPr id="2" name="Title 1">
            <a:extLst>
              <a:ext uri="{FF2B5EF4-FFF2-40B4-BE49-F238E27FC236}">
                <a16:creationId xmlns:a16="http://schemas.microsoft.com/office/drawing/2014/main" id="{329708AC-71E8-449F-25D9-28165C43E22B}"/>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Quantifying Reordering</a:t>
            </a:r>
            <a:r>
              <a:rPr lang="zh-CN" altLang="en-US" sz="3600"/>
              <a:t> </a:t>
            </a:r>
            <a:r>
              <a:rPr lang="en-US" altLang="zh-CN" sz="3600"/>
              <a:t>in the</a:t>
            </a:r>
            <a:r>
              <a:rPr lang="zh-CN" altLang="en-US" sz="3600"/>
              <a:t> </a:t>
            </a:r>
            <a:r>
              <a:rPr lang="en-US" altLang="zh-CN" sz="3600"/>
              <a:t>Public</a:t>
            </a:r>
            <a:r>
              <a:rPr lang="zh-CN" altLang="en-US" sz="3600"/>
              <a:t> </a:t>
            </a:r>
            <a:r>
              <a:rPr lang="en-US" altLang="zh-CN" sz="3600"/>
              <a:t>Cloud (Google</a:t>
            </a:r>
            <a:r>
              <a:rPr lang="zh-CN" altLang="en-US" sz="3600"/>
              <a:t> </a:t>
            </a:r>
            <a:r>
              <a:rPr lang="en-US" altLang="zh-CN" sz="3600"/>
              <a:t>Cloud)</a:t>
            </a:r>
            <a:r>
              <a:rPr lang="zh-CN" altLang="en-US" sz="3600"/>
              <a:t> </a:t>
            </a:r>
            <a:endParaRPr lang="en-US" sz="3600"/>
          </a:p>
        </p:txBody>
      </p:sp>
    </p:spTree>
    <p:extLst>
      <p:ext uri="{BB962C8B-B14F-4D97-AF65-F5344CB8AC3E}">
        <p14:creationId xmlns:p14="http://schemas.microsoft.com/office/powerpoint/2010/main" val="236875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030CC-E51F-97A9-27E9-0B7F66DE739F}"/>
              </a:ext>
            </a:extLst>
          </p:cNvPr>
          <p:cNvSpPr>
            <a:spLocks noGrp="1"/>
          </p:cNvSpPr>
          <p:nvPr>
            <p:ph idx="1"/>
          </p:nvPr>
        </p:nvSpPr>
        <p:spPr>
          <a:xfrm>
            <a:off x="636318" y="1010969"/>
            <a:ext cx="10515600" cy="4351338"/>
          </a:xfrm>
        </p:spPr>
        <p:txBody>
          <a:bodyPr>
            <a:normAutofit/>
          </a:bodyPr>
          <a:lstStyle/>
          <a:p>
            <a:r>
              <a:rPr lang="en-US" altLang="zh-CN" sz="2400" b="1">
                <a:ea typeface="等线"/>
              </a:rPr>
              <a:t>Databases</a:t>
            </a:r>
            <a:r>
              <a:rPr lang="en-US" altLang="zh-CN" sz="2400">
                <a:ea typeface="等线"/>
              </a:rPr>
              <a:t>: Cosmos</a:t>
            </a:r>
            <a:r>
              <a:rPr lang="zh-CN" altLang="en-US" sz="2400">
                <a:ea typeface="等线"/>
              </a:rPr>
              <a:t> </a:t>
            </a:r>
            <a:r>
              <a:rPr lang="en-US" altLang="zh-CN" sz="2400">
                <a:ea typeface="等线"/>
              </a:rPr>
              <a:t>DB</a:t>
            </a:r>
            <a:r>
              <a:rPr lang="zh-CN" altLang="en-US" sz="2400">
                <a:ea typeface="等线"/>
              </a:rPr>
              <a:t> </a:t>
            </a:r>
            <a:r>
              <a:rPr lang="en-US" altLang="zh-CN" sz="2400">
                <a:ea typeface="等线"/>
              </a:rPr>
              <a:t>trades</a:t>
            </a:r>
            <a:r>
              <a:rPr lang="zh-CN" altLang="en-US" sz="2400">
                <a:ea typeface="等线"/>
              </a:rPr>
              <a:t> </a:t>
            </a:r>
            <a:r>
              <a:rPr lang="en-US" altLang="zh-CN" sz="2400">
                <a:ea typeface="等线"/>
              </a:rPr>
              <a:t>weaker</a:t>
            </a:r>
            <a:r>
              <a:rPr lang="zh-CN" altLang="en-US" sz="2400">
                <a:ea typeface="等线"/>
              </a:rPr>
              <a:t> </a:t>
            </a:r>
            <a:r>
              <a:rPr lang="en-US" altLang="zh-CN" sz="2400">
                <a:ea typeface="等线"/>
              </a:rPr>
              <a:t>consistency</a:t>
            </a:r>
            <a:r>
              <a:rPr lang="zh-CN" altLang="en-US" sz="2400">
                <a:ea typeface="等线"/>
              </a:rPr>
              <a:t> </a:t>
            </a:r>
            <a:r>
              <a:rPr lang="en-US" altLang="zh-CN" sz="2400">
                <a:ea typeface="等线"/>
              </a:rPr>
              <a:t>levels</a:t>
            </a:r>
            <a:r>
              <a:rPr lang="zh-CN" altLang="en-US" sz="2400">
                <a:ea typeface="等线"/>
              </a:rPr>
              <a:t> </a:t>
            </a:r>
            <a:r>
              <a:rPr lang="en-US" altLang="zh-CN" sz="2400">
                <a:ea typeface="等线"/>
              </a:rPr>
              <a:t>for</a:t>
            </a:r>
            <a:r>
              <a:rPr lang="zh-CN" altLang="en-US" sz="2400">
                <a:ea typeface="等线"/>
              </a:rPr>
              <a:t> </a:t>
            </a:r>
            <a:r>
              <a:rPr lang="en-US" altLang="zh-CN" sz="2400">
                <a:ea typeface="等线"/>
              </a:rPr>
              <a:t>higher</a:t>
            </a:r>
            <a:r>
              <a:rPr lang="zh-CN" altLang="en-US" sz="2400">
                <a:ea typeface="等线"/>
              </a:rPr>
              <a:t> </a:t>
            </a:r>
            <a:r>
              <a:rPr lang="en-US" altLang="zh-CN" sz="2400">
                <a:ea typeface="等线"/>
              </a:rPr>
              <a:t>throughput.</a:t>
            </a:r>
            <a:r>
              <a:rPr lang="en-US" altLang="zh-CN" sz="2400" baseline="30000">
                <a:ea typeface="等线"/>
              </a:rPr>
              <a:t>1</a:t>
            </a:r>
            <a:r>
              <a:rPr lang="zh-CN" altLang="en-US" sz="2400">
                <a:ea typeface="等线"/>
              </a:rPr>
              <a:t> </a:t>
            </a:r>
            <a:endParaRPr lang="en-US" sz="2400">
              <a:ea typeface="等线"/>
            </a:endParaRPr>
          </a:p>
          <a:p>
            <a:r>
              <a:rPr lang="en-US" altLang="zh-CN" sz="2400" b="1">
                <a:ea typeface="等线"/>
              </a:rPr>
              <a:t>KV stores</a:t>
            </a:r>
            <a:r>
              <a:rPr lang="en-US" altLang="zh-CN" sz="2400">
                <a:ea typeface="等线"/>
              </a:rPr>
              <a:t>: Single</a:t>
            </a:r>
            <a:r>
              <a:rPr lang="zh-CN" altLang="en-US" sz="2400">
                <a:ea typeface="等线"/>
              </a:rPr>
              <a:t> </a:t>
            </a:r>
            <a:r>
              <a:rPr lang="en-US" altLang="zh-CN" sz="2400">
                <a:ea typeface="等线"/>
              </a:rPr>
              <a:t>Raft</a:t>
            </a:r>
            <a:r>
              <a:rPr lang="zh-CN" altLang="en-US" sz="2400">
                <a:ea typeface="等线"/>
              </a:rPr>
              <a:t> </a:t>
            </a:r>
            <a:r>
              <a:rPr lang="en-US" altLang="zh-CN" sz="2400">
                <a:ea typeface="等线"/>
              </a:rPr>
              <a:t>group</a:t>
            </a:r>
            <a:r>
              <a:rPr lang="zh-CN" altLang="en-US" sz="2400">
                <a:ea typeface="等线"/>
              </a:rPr>
              <a:t> </a:t>
            </a:r>
            <a:r>
              <a:rPr lang="en-US" altLang="zh-CN" sz="2400">
                <a:ea typeface="等线"/>
              </a:rPr>
              <a:t>cannot</a:t>
            </a:r>
            <a:r>
              <a:rPr lang="zh-CN" altLang="en-US" sz="2400">
                <a:ea typeface="等线"/>
              </a:rPr>
              <a:t> </a:t>
            </a:r>
            <a:r>
              <a:rPr lang="en-US" altLang="zh-CN" sz="2400">
                <a:ea typeface="等线"/>
              </a:rPr>
              <a:t>support</a:t>
            </a:r>
            <a:r>
              <a:rPr lang="zh-CN" altLang="en-US" sz="2400">
                <a:ea typeface="等线"/>
              </a:rPr>
              <a:t> </a:t>
            </a:r>
            <a:r>
              <a:rPr lang="en-US" altLang="zh-CN" sz="2400">
                <a:ea typeface="等线"/>
              </a:rPr>
              <a:t>the</a:t>
            </a:r>
            <a:r>
              <a:rPr lang="zh-CN" altLang="en-US" sz="2400">
                <a:ea typeface="等线"/>
              </a:rPr>
              <a:t> </a:t>
            </a:r>
            <a:r>
              <a:rPr lang="en-US" altLang="zh-CN" sz="2400">
                <a:ea typeface="等线"/>
              </a:rPr>
              <a:t>workload</a:t>
            </a:r>
            <a:r>
              <a:rPr lang="zh-CN" altLang="en-US" sz="2400">
                <a:ea typeface="等线"/>
              </a:rPr>
              <a:t> </a:t>
            </a:r>
            <a:r>
              <a:rPr lang="en-US" altLang="zh-CN" sz="2400">
                <a:ea typeface="等线"/>
              </a:rPr>
              <a:t>demanded</a:t>
            </a:r>
            <a:r>
              <a:rPr lang="zh-CN" altLang="en-US" sz="2400">
                <a:ea typeface="等线"/>
              </a:rPr>
              <a:t> </a:t>
            </a:r>
            <a:r>
              <a:rPr lang="en-US" altLang="zh-CN" sz="2400">
                <a:ea typeface="等线"/>
              </a:rPr>
              <a:t>by</a:t>
            </a:r>
            <a:r>
              <a:rPr lang="zh-CN" altLang="en-US" sz="2400">
                <a:ea typeface="等线"/>
              </a:rPr>
              <a:t> </a:t>
            </a:r>
            <a:r>
              <a:rPr lang="en-US" altLang="zh-CN" sz="2400">
                <a:ea typeface="等线"/>
              </a:rPr>
              <a:t>TiKV.</a:t>
            </a:r>
            <a:r>
              <a:rPr lang="en-US" altLang="zh-CN" sz="2400" baseline="30000">
                <a:ea typeface="等线"/>
              </a:rPr>
              <a:t>2</a:t>
            </a:r>
          </a:p>
          <a:p>
            <a:r>
              <a:rPr lang="en-US" altLang="zh-CN" sz="2400">
                <a:ea typeface="等线"/>
              </a:rPr>
              <a:t>Stream processing and message buses: Zookeeper</a:t>
            </a:r>
            <a:r>
              <a:rPr lang="zh-CN" altLang="en-US" sz="2400">
                <a:ea typeface="等线"/>
              </a:rPr>
              <a:t> </a:t>
            </a:r>
            <a:r>
              <a:rPr lang="en-US" altLang="zh-CN" sz="2400">
                <a:ea typeface="等线"/>
              </a:rPr>
              <a:t>constrains</a:t>
            </a:r>
            <a:r>
              <a:rPr lang="zh-CN" altLang="en-US" sz="2400">
                <a:ea typeface="等线"/>
              </a:rPr>
              <a:t> </a:t>
            </a:r>
            <a:r>
              <a:rPr lang="en-US" altLang="zh-CN" sz="2400">
                <a:ea typeface="等线"/>
              </a:rPr>
              <a:t>Apache</a:t>
            </a:r>
            <a:r>
              <a:rPr lang="zh-CN" altLang="en-US" sz="2400">
                <a:ea typeface="等线"/>
              </a:rPr>
              <a:t> </a:t>
            </a:r>
            <a:r>
              <a:rPr lang="en-US" altLang="zh-CN" sz="2400">
                <a:ea typeface="等线"/>
              </a:rPr>
              <a:t>Kafka/Pulsar</a:t>
            </a:r>
            <a:r>
              <a:rPr lang="zh-CN" altLang="en-US" sz="2400">
                <a:ea typeface="等线"/>
              </a:rPr>
              <a:t> </a:t>
            </a:r>
            <a:r>
              <a:rPr lang="en-US" altLang="zh-CN" sz="2400">
                <a:ea typeface="等线"/>
              </a:rPr>
              <a:t>from</a:t>
            </a:r>
            <a:r>
              <a:rPr lang="zh-CN" altLang="en-US" sz="2400">
                <a:ea typeface="等线"/>
              </a:rPr>
              <a:t> </a:t>
            </a:r>
            <a:r>
              <a:rPr lang="en-US" altLang="zh-CN" sz="2400">
                <a:ea typeface="等线"/>
              </a:rPr>
              <a:t>supporting</a:t>
            </a:r>
            <a:r>
              <a:rPr lang="zh-CN" altLang="en-US" sz="2400">
                <a:ea typeface="等线"/>
              </a:rPr>
              <a:t> </a:t>
            </a:r>
            <a:r>
              <a:rPr lang="en-US" altLang="zh-CN" sz="2400">
                <a:ea typeface="等线"/>
              </a:rPr>
              <a:t>more</a:t>
            </a:r>
            <a:r>
              <a:rPr lang="zh-CN" altLang="en-US" sz="2400">
                <a:ea typeface="等线"/>
              </a:rPr>
              <a:t> </a:t>
            </a:r>
            <a:r>
              <a:rPr lang="en-US" altLang="zh-CN" sz="2400">
                <a:ea typeface="等线"/>
              </a:rPr>
              <a:t>partitions.</a:t>
            </a:r>
            <a:r>
              <a:rPr lang="en-US" altLang="zh-CN" sz="2400" baseline="30000">
                <a:ea typeface="等线"/>
              </a:rPr>
              <a:t>3,4</a:t>
            </a:r>
          </a:p>
          <a:p>
            <a:r>
              <a:rPr lang="en-US" altLang="zh-CN" sz="2400"/>
              <a:t>Container orchestration: </a:t>
            </a:r>
            <a:r>
              <a:rPr lang="en-US" altLang="zh-CN" sz="2400" err="1"/>
              <a:t>etcd</a:t>
            </a:r>
            <a:r>
              <a:rPr lang="zh-CN" altLang="en-US" sz="2400"/>
              <a:t> </a:t>
            </a:r>
            <a:r>
              <a:rPr lang="en-US" altLang="zh-CN" sz="2400"/>
              <a:t>(Raft)</a:t>
            </a:r>
            <a:r>
              <a:rPr lang="zh-CN" altLang="en-US" sz="2400"/>
              <a:t> </a:t>
            </a:r>
            <a:r>
              <a:rPr lang="en-US" altLang="zh-CN" sz="2400"/>
              <a:t>can</a:t>
            </a:r>
            <a:r>
              <a:rPr lang="zh-CN" altLang="en-US" sz="2400"/>
              <a:t> </a:t>
            </a:r>
            <a:r>
              <a:rPr lang="en-US" altLang="zh-CN" sz="2400"/>
              <a:t>often</a:t>
            </a:r>
            <a:r>
              <a:rPr lang="zh-CN" altLang="en-US" sz="2400"/>
              <a:t> </a:t>
            </a:r>
            <a:r>
              <a:rPr lang="en-US" altLang="zh-CN" sz="2400"/>
              <a:t>become</a:t>
            </a:r>
            <a:r>
              <a:rPr lang="zh-CN" altLang="en-US" sz="2400"/>
              <a:t> </a:t>
            </a:r>
            <a:r>
              <a:rPr lang="en-US" altLang="zh-CN" sz="2400"/>
              <a:t>the</a:t>
            </a:r>
            <a:r>
              <a:rPr lang="zh-CN" altLang="en-US" sz="2400"/>
              <a:t> </a:t>
            </a:r>
            <a:r>
              <a:rPr lang="en-US" altLang="zh-CN" sz="2400"/>
              <a:t>bottleneck</a:t>
            </a:r>
            <a:r>
              <a:rPr lang="zh-CN" altLang="en-US" sz="2400"/>
              <a:t> </a:t>
            </a:r>
            <a:r>
              <a:rPr lang="en-US" altLang="zh-CN" sz="2400"/>
              <a:t>to</a:t>
            </a:r>
            <a:r>
              <a:rPr lang="zh-CN" altLang="en-US" sz="2400"/>
              <a:t> </a:t>
            </a:r>
            <a:r>
              <a:rPr lang="en-US" altLang="zh-CN" sz="2400"/>
              <a:t>Kubernetes</a:t>
            </a:r>
            <a:r>
              <a:rPr lang="zh-CN" altLang="en-US" sz="2400"/>
              <a:t> </a:t>
            </a:r>
            <a:r>
              <a:rPr lang="en-US" altLang="zh-CN" sz="2400"/>
              <a:t>on</a:t>
            </a:r>
            <a:r>
              <a:rPr lang="zh-CN" altLang="en-US" sz="2400"/>
              <a:t> </a:t>
            </a:r>
            <a:r>
              <a:rPr lang="en-US" altLang="zh-CN" sz="2400"/>
              <a:t>managing</a:t>
            </a:r>
            <a:r>
              <a:rPr lang="zh-CN" altLang="en-US" sz="2400"/>
              <a:t> </a:t>
            </a:r>
            <a:r>
              <a:rPr lang="en-US" altLang="zh-CN" sz="2400"/>
              <a:t>large-scale</a:t>
            </a:r>
            <a:r>
              <a:rPr lang="zh-CN" altLang="en-US" sz="2400"/>
              <a:t> </a:t>
            </a:r>
            <a:r>
              <a:rPr lang="en-US" altLang="zh-CN" sz="2400"/>
              <a:t>clusters.</a:t>
            </a:r>
            <a:r>
              <a:rPr lang="en-US" altLang="zh-CN" sz="2400" baseline="30000"/>
              <a:t>5</a:t>
            </a:r>
          </a:p>
          <a:p>
            <a:r>
              <a:rPr lang="en-US" altLang="zh-CN" sz="2400"/>
              <a:t>…</a:t>
            </a:r>
            <a:endParaRPr lang="en-US" sz="2400"/>
          </a:p>
        </p:txBody>
      </p:sp>
      <p:sp>
        <p:nvSpPr>
          <p:cNvPr id="4" name="Title 1">
            <a:extLst>
              <a:ext uri="{FF2B5EF4-FFF2-40B4-BE49-F238E27FC236}">
                <a16:creationId xmlns:a16="http://schemas.microsoft.com/office/drawing/2014/main" id="{8819E2FC-63E3-8AAC-3C97-F2A05B5EF68B}"/>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Yet, consensus is often still a bottleneck</a:t>
            </a:r>
          </a:p>
        </p:txBody>
      </p:sp>
      <p:sp>
        <p:nvSpPr>
          <p:cNvPr id="2" name="TextBox 1">
            <a:extLst>
              <a:ext uri="{FF2B5EF4-FFF2-40B4-BE49-F238E27FC236}">
                <a16:creationId xmlns:a16="http://schemas.microsoft.com/office/drawing/2014/main" id="{4054653E-0DD3-2484-78AE-295C0C0D26B3}"/>
              </a:ext>
            </a:extLst>
          </p:cNvPr>
          <p:cNvSpPr txBox="1"/>
          <p:nvPr/>
        </p:nvSpPr>
        <p:spPr>
          <a:xfrm>
            <a:off x="1003242" y="5362307"/>
            <a:ext cx="10267298" cy="1477328"/>
          </a:xfrm>
          <a:prstGeom prst="rect">
            <a:avLst/>
          </a:prstGeom>
          <a:noFill/>
        </p:spPr>
        <p:txBody>
          <a:bodyPr wrap="none" rtlCol="0">
            <a:spAutoFit/>
          </a:bodyPr>
          <a:lstStyle/>
          <a:p>
            <a:pPr marL="342900" indent="-342900">
              <a:buAutoNum type="arabicPeriod"/>
            </a:pPr>
            <a:r>
              <a:rPr lang="en-US" altLang="zh-CN"/>
              <a:t>Microsoft,</a:t>
            </a:r>
            <a:r>
              <a:rPr lang="zh-CN" altLang="en-US"/>
              <a:t> </a:t>
            </a:r>
            <a:r>
              <a:rPr lang="en-US" altLang="zh-CN"/>
              <a:t>2023.</a:t>
            </a:r>
            <a:r>
              <a:rPr lang="zh-CN" altLang="en-US"/>
              <a:t> </a:t>
            </a:r>
            <a:r>
              <a:rPr lang="en-US" altLang="zh-CN"/>
              <a:t>Consistency levels in Azure Cosmos DB</a:t>
            </a:r>
          </a:p>
          <a:p>
            <a:pPr marL="342900" indent="-342900">
              <a:buAutoNum type="arabicPeriod"/>
            </a:pPr>
            <a:r>
              <a:rPr lang="en-US" altLang="zh-CN"/>
              <a:t>Huang,</a:t>
            </a:r>
            <a:r>
              <a:rPr lang="zh-CN" altLang="en-US"/>
              <a:t> </a:t>
            </a:r>
            <a:r>
              <a:rPr lang="en-US" altLang="zh-CN"/>
              <a:t>et</a:t>
            </a:r>
            <a:r>
              <a:rPr lang="zh-CN" altLang="en-US"/>
              <a:t> </a:t>
            </a:r>
            <a:r>
              <a:rPr lang="en-US" altLang="zh-CN"/>
              <a:t>al.</a:t>
            </a:r>
            <a:r>
              <a:rPr lang="zh-CN" altLang="en-US"/>
              <a:t> </a:t>
            </a:r>
            <a:r>
              <a:rPr lang="en-US" altLang="zh-CN"/>
              <a:t>2019.</a:t>
            </a:r>
            <a:r>
              <a:rPr lang="zh-CN" altLang="en-US"/>
              <a:t> </a:t>
            </a:r>
            <a:r>
              <a:rPr lang="en-US" altLang="zh-CN" err="1"/>
              <a:t>TiDB</a:t>
            </a:r>
            <a:r>
              <a:rPr lang="en-US" altLang="zh-CN"/>
              <a:t>: A Raft-based HTAP Database,</a:t>
            </a:r>
            <a:r>
              <a:rPr lang="zh-CN" altLang="en-US"/>
              <a:t> </a:t>
            </a:r>
            <a:r>
              <a:rPr lang="en-US" altLang="zh-CN"/>
              <a:t>in</a:t>
            </a:r>
            <a:r>
              <a:rPr lang="zh-CN" altLang="en-US"/>
              <a:t> </a:t>
            </a:r>
            <a:r>
              <a:rPr lang="en-US" altLang="zh-CN"/>
              <a:t>VLDB’19</a:t>
            </a:r>
          </a:p>
          <a:p>
            <a:pPr marL="342900" indent="-342900">
              <a:buAutoNum type="arabicPeriod"/>
            </a:pPr>
            <a:r>
              <a:rPr lang="en-US" altLang="zh-CN"/>
              <a:t>Colin,</a:t>
            </a:r>
            <a:r>
              <a:rPr lang="zh-CN" altLang="en-US"/>
              <a:t> </a:t>
            </a:r>
            <a:r>
              <a:rPr lang="en-US" altLang="zh-CN"/>
              <a:t>McCabe,</a:t>
            </a:r>
            <a:r>
              <a:rPr lang="zh-CN" altLang="en-US"/>
              <a:t> </a:t>
            </a:r>
            <a:r>
              <a:rPr lang="en-US" altLang="zh-CN"/>
              <a:t>2020.</a:t>
            </a:r>
            <a:r>
              <a:rPr lang="zh-CN" altLang="en-US"/>
              <a:t> </a:t>
            </a:r>
            <a:r>
              <a:rPr lang="en-US" altLang="zh-CN"/>
              <a:t>Apache</a:t>
            </a:r>
            <a:r>
              <a:rPr lang="zh-CN" altLang="en-US"/>
              <a:t> </a:t>
            </a:r>
            <a:r>
              <a:rPr lang="en-US" altLang="zh-CN" err="1"/>
              <a:t>Kafar</a:t>
            </a:r>
            <a:r>
              <a:rPr lang="zh-CN" altLang="en-US"/>
              <a:t> </a:t>
            </a:r>
            <a:r>
              <a:rPr lang="en-US" altLang="zh-CN"/>
              <a:t>KIP-500: Replace </a:t>
            </a:r>
            <a:r>
              <a:rPr lang="en-US" altLang="zh-CN" err="1"/>
              <a:t>ZooKeeper</a:t>
            </a:r>
            <a:r>
              <a:rPr lang="en-US" altLang="zh-CN"/>
              <a:t> with a Self-Managed Metadata Quorum</a:t>
            </a:r>
          </a:p>
          <a:p>
            <a:pPr marL="342900" indent="-342900">
              <a:buAutoNum type="arabicPeriod"/>
            </a:pPr>
            <a:r>
              <a:rPr lang="zh-CN" altLang="en-US"/>
              <a:t> </a:t>
            </a:r>
            <a:r>
              <a:rPr lang="en-US" altLang="zh-CN" err="1"/>
              <a:t>StreamNative</a:t>
            </a:r>
            <a:r>
              <a:rPr lang="en-US" altLang="zh-CN"/>
              <a:t>,</a:t>
            </a:r>
            <a:r>
              <a:rPr lang="zh-CN" altLang="en-US"/>
              <a:t> </a:t>
            </a:r>
            <a:r>
              <a:rPr lang="en-US" altLang="zh-CN"/>
              <a:t>2022.</a:t>
            </a:r>
            <a:r>
              <a:rPr lang="zh-CN" altLang="en-US"/>
              <a:t> </a:t>
            </a:r>
            <a:r>
              <a:rPr lang="en-US" altLang="zh-CN"/>
              <a:t>Moving Toward a </a:t>
            </a:r>
            <a:r>
              <a:rPr lang="en-US" altLang="zh-CN" err="1"/>
              <a:t>ZooKeeper</a:t>
            </a:r>
            <a:r>
              <a:rPr lang="en-US" altLang="zh-CN"/>
              <a:t>-Less Apache Pulsar</a:t>
            </a:r>
          </a:p>
          <a:p>
            <a:pPr marL="342900" indent="-342900">
              <a:buAutoNum type="arabicPeriod"/>
            </a:pPr>
            <a:r>
              <a:rPr lang="en-US" altLang="zh-CN"/>
              <a:t>Andrew,</a:t>
            </a:r>
            <a:r>
              <a:rPr lang="zh-CN" altLang="en-US"/>
              <a:t> </a:t>
            </a:r>
            <a:r>
              <a:rPr lang="en-US" altLang="zh-CN"/>
              <a:t>et</a:t>
            </a:r>
            <a:r>
              <a:rPr lang="zh-CN" altLang="en-US"/>
              <a:t> </a:t>
            </a:r>
            <a:r>
              <a:rPr lang="en-US" altLang="zh-CN"/>
              <a:t>al.</a:t>
            </a:r>
            <a:r>
              <a:rPr lang="zh-CN" altLang="en-US"/>
              <a:t> </a:t>
            </a:r>
            <a:r>
              <a:rPr lang="en-US" altLang="zh-CN"/>
              <a:t>2021.</a:t>
            </a:r>
            <a:r>
              <a:rPr lang="zh-CN" altLang="en-US"/>
              <a:t> </a:t>
            </a:r>
            <a:r>
              <a:rPr lang="en-US" altLang="zh-CN"/>
              <a:t>Rearchitecting Kubernetes for the Edge,</a:t>
            </a:r>
            <a:r>
              <a:rPr lang="zh-CN" altLang="en-US"/>
              <a:t> </a:t>
            </a:r>
            <a:r>
              <a:rPr lang="en-US" altLang="zh-CN"/>
              <a:t>in</a:t>
            </a:r>
            <a:r>
              <a:rPr lang="zh-CN" altLang="en-US"/>
              <a:t> </a:t>
            </a:r>
            <a:r>
              <a:rPr lang="en-US" altLang="zh-CN"/>
              <a:t>EdgeSys’21</a:t>
            </a:r>
            <a:endParaRPr lang="en-CN"/>
          </a:p>
        </p:txBody>
      </p:sp>
      <p:sp>
        <p:nvSpPr>
          <p:cNvPr id="5" name="Slide Number Placeholder 4">
            <a:extLst>
              <a:ext uri="{FF2B5EF4-FFF2-40B4-BE49-F238E27FC236}">
                <a16:creationId xmlns:a16="http://schemas.microsoft.com/office/drawing/2014/main" id="{52E1FB1D-273A-BCBC-234C-8572ACD486F2}"/>
              </a:ext>
            </a:extLst>
          </p:cNvPr>
          <p:cNvSpPr>
            <a:spLocks noGrp="1"/>
          </p:cNvSpPr>
          <p:nvPr>
            <p:ph type="sldNum" sz="quarter" idx="12"/>
          </p:nvPr>
        </p:nvSpPr>
        <p:spPr/>
        <p:txBody>
          <a:bodyPr/>
          <a:lstStyle/>
          <a:p>
            <a:fld id="{EA7EFB88-B2CB-3F42-A7FB-727E9E84A506}" type="slidenum">
              <a:rPr lang="en-US" smtClean="0"/>
              <a:t>3</a:t>
            </a:fld>
            <a:endParaRPr lang="en-US"/>
          </a:p>
        </p:txBody>
      </p:sp>
    </p:spTree>
    <p:extLst>
      <p:ext uri="{BB962C8B-B14F-4D97-AF65-F5344CB8AC3E}">
        <p14:creationId xmlns:p14="http://schemas.microsoft.com/office/powerpoint/2010/main" val="3394009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551652" y="1220955"/>
            <a:ext cx="5428234" cy="5065550"/>
          </a:xfrm>
        </p:spPr>
        <p:txBody>
          <a:bodyPr vert="horz" lIns="91440" tIns="45720" rIns="91440" bIns="45720" rtlCol="0" anchor="t">
            <a:noAutofit/>
          </a:bodyPr>
          <a:lstStyle/>
          <a:p>
            <a:r>
              <a:rPr lang="en-US" altLang="zh-CN" sz="2400">
                <a:ea typeface="等线"/>
              </a:rPr>
              <a:t>Reduce</a:t>
            </a:r>
            <a:r>
              <a:rPr lang="zh-CN" altLang="en-US" sz="2400">
                <a:ea typeface="等线"/>
              </a:rPr>
              <a:t> </a:t>
            </a:r>
            <a:r>
              <a:rPr lang="en-US" altLang="zh-CN" sz="2400">
                <a:ea typeface="等线"/>
              </a:rPr>
              <a:t>message</a:t>
            </a:r>
            <a:r>
              <a:rPr lang="zh-CN" altLang="en-US" sz="2400">
                <a:ea typeface="等线"/>
              </a:rPr>
              <a:t> </a:t>
            </a:r>
            <a:r>
              <a:rPr lang="en-US" altLang="zh-CN" sz="2400">
                <a:ea typeface="等线"/>
              </a:rPr>
              <a:t>reordering</a:t>
            </a:r>
            <a:r>
              <a:rPr lang="zh-CN" altLang="en-US" sz="2400">
                <a:ea typeface="等线"/>
              </a:rPr>
              <a:t> </a:t>
            </a:r>
            <a:r>
              <a:rPr lang="en-US" altLang="zh-CN" sz="2400">
                <a:ea typeface="等线"/>
              </a:rPr>
              <a:t>in</a:t>
            </a:r>
            <a:r>
              <a:rPr lang="zh-CN" altLang="en-US" sz="2400">
                <a:ea typeface="等线"/>
              </a:rPr>
              <a:t> </a:t>
            </a:r>
            <a:r>
              <a:rPr lang="en-US" altLang="zh-CN" sz="2400">
                <a:ea typeface="等线"/>
              </a:rPr>
              <a:t>the</a:t>
            </a:r>
            <a:r>
              <a:rPr lang="zh-CN" altLang="en-US" sz="2400">
                <a:ea typeface="等线"/>
              </a:rPr>
              <a:t> </a:t>
            </a:r>
            <a:r>
              <a:rPr lang="en-US" altLang="zh-CN" sz="2400">
                <a:ea typeface="等线"/>
              </a:rPr>
              <a:t>public</a:t>
            </a:r>
            <a:r>
              <a:rPr lang="zh-CN" altLang="en-US" sz="2400">
                <a:ea typeface="等线"/>
              </a:rPr>
              <a:t> </a:t>
            </a:r>
            <a:r>
              <a:rPr lang="en-US" altLang="zh-CN" sz="2400">
                <a:ea typeface="等线"/>
              </a:rPr>
              <a:t>cloud</a:t>
            </a:r>
            <a:r>
              <a:rPr lang="zh-CN" altLang="en-US" sz="2400">
                <a:ea typeface="等线"/>
              </a:rPr>
              <a:t> </a:t>
            </a:r>
            <a:r>
              <a:rPr lang="en-US" altLang="zh-CN" sz="2400">
                <a:ea typeface="等线"/>
              </a:rPr>
              <a:t>to</a:t>
            </a:r>
            <a:r>
              <a:rPr lang="zh-CN" altLang="en-US" sz="2400">
                <a:ea typeface="等线"/>
              </a:rPr>
              <a:t> </a:t>
            </a:r>
            <a:r>
              <a:rPr lang="en-US" altLang="zh-CN" sz="2400">
                <a:ea typeface="等线"/>
              </a:rPr>
              <a:t>accelerate</a:t>
            </a:r>
            <a:r>
              <a:rPr lang="zh-CN" altLang="en-US" sz="2400">
                <a:ea typeface="等线"/>
              </a:rPr>
              <a:t> </a:t>
            </a:r>
            <a:r>
              <a:rPr lang="en-US" altLang="zh-CN" sz="2400">
                <a:ea typeface="等线"/>
              </a:rPr>
              <a:t>protocols</a:t>
            </a:r>
            <a:r>
              <a:rPr lang="zh-CN" altLang="en-US" sz="2400">
                <a:ea typeface="等线"/>
              </a:rPr>
              <a:t> </a:t>
            </a:r>
            <a:endParaRPr lang="en-US" altLang="zh-CN" sz="2400">
              <a:ea typeface="等线"/>
            </a:endParaRPr>
          </a:p>
          <a:p>
            <a:pPr marL="457200" lvl="1" indent="0">
              <a:buNone/>
            </a:pPr>
            <a:r>
              <a:rPr lang="en-US" altLang="zh-CN" sz="2000">
                <a:ea typeface="等线"/>
                <a:sym typeface="Wingdings" pitchFamily="2" charset="2"/>
              </a:rPr>
              <a:t></a:t>
            </a:r>
            <a:r>
              <a:rPr lang="zh-CN" altLang="en-US" sz="2000">
                <a:ea typeface="等线"/>
                <a:sym typeface="Wingdings" pitchFamily="2" charset="2"/>
              </a:rPr>
              <a:t> </a:t>
            </a:r>
            <a:r>
              <a:rPr lang="en-US" altLang="zh-CN" sz="2000">
                <a:ea typeface="等线"/>
                <a:sym typeface="Wingdings" pitchFamily="2" charset="2"/>
              </a:rPr>
              <a:t>Use</a:t>
            </a:r>
            <a:r>
              <a:rPr lang="zh-CN" altLang="en-US" sz="2000">
                <a:ea typeface="等线"/>
                <a:sym typeface="Wingdings" pitchFamily="2" charset="2"/>
              </a:rPr>
              <a:t> </a:t>
            </a:r>
            <a:r>
              <a:rPr lang="en-US" altLang="zh-CN" sz="2000">
                <a:solidFill>
                  <a:srgbClr val="FF0000"/>
                </a:solidFill>
                <a:ea typeface="等线"/>
                <a:sym typeface="Wingdings" pitchFamily="2" charset="2"/>
              </a:rPr>
              <a:t>synchronized</a:t>
            </a:r>
            <a:r>
              <a:rPr lang="zh-CN" altLang="en-US" sz="2000">
                <a:solidFill>
                  <a:srgbClr val="FF0000"/>
                </a:solidFill>
                <a:ea typeface="等线"/>
                <a:sym typeface="Wingdings" pitchFamily="2" charset="2"/>
              </a:rPr>
              <a:t> </a:t>
            </a:r>
            <a:r>
              <a:rPr lang="en-US" altLang="zh-CN" sz="2000">
                <a:solidFill>
                  <a:srgbClr val="FF0000"/>
                </a:solidFill>
                <a:ea typeface="等线"/>
                <a:sym typeface="Wingdings" pitchFamily="2" charset="2"/>
              </a:rPr>
              <a:t>clocks through a new multicast primitive: deadline-ordered multicast</a:t>
            </a:r>
            <a:r>
              <a:rPr lang="zh-CN" altLang="en-US" sz="2000">
                <a:solidFill>
                  <a:srgbClr val="FF0000"/>
                </a:solidFill>
                <a:ea typeface="等线"/>
                <a:sym typeface="Wingdings" pitchFamily="2" charset="2"/>
              </a:rPr>
              <a:t> </a:t>
            </a:r>
            <a:endParaRPr lang="en-US" altLang="zh-CN" sz="2000">
              <a:ea typeface="等线"/>
            </a:endParaRPr>
          </a:p>
          <a:p>
            <a:endParaRPr lang="en-US" altLang="zh-CN" sz="2400">
              <a:ea typeface="等线"/>
            </a:endParaRPr>
          </a:p>
          <a:p>
            <a:r>
              <a:rPr lang="en-US" altLang="zh-CN" sz="2400">
                <a:ea typeface="等线"/>
              </a:rPr>
              <a:t>Why</a:t>
            </a:r>
            <a:r>
              <a:rPr lang="zh-CN" altLang="en-US" sz="2400">
                <a:ea typeface="等线"/>
              </a:rPr>
              <a:t> </a:t>
            </a:r>
            <a:r>
              <a:rPr lang="en-US" altLang="zh-CN" sz="2400">
                <a:ea typeface="等线"/>
              </a:rPr>
              <a:t>can</a:t>
            </a:r>
            <a:r>
              <a:rPr lang="zh-CN" altLang="en-US" sz="2400">
                <a:ea typeface="等线"/>
              </a:rPr>
              <a:t> </a:t>
            </a:r>
            <a:r>
              <a:rPr lang="en-US" altLang="zh-CN" sz="2400">
                <a:ea typeface="等线"/>
              </a:rPr>
              <a:t>synchronized</a:t>
            </a:r>
            <a:r>
              <a:rPr lang="zh-CN" altLang="en-US" sz="2400">
                <a:ea typeface="等线"/>
              </a:rPr>
              <a:t> </a:t>
            </a:r>
            <a:r>
              <a:rPr lang="en-US" altLang="zh-CN" sz="2400">
                <a:ea typeface="等线"/>
              </a:rPr>
              <a:t>clocks</a:t>
            </a:r>
            <a:r>
              <a:rPr lang="zh-CN" altLang="en-US" sz="2400">
                <a:ea typeface="等线"/>
              </a:rPr>
              <a:t> </a:t>
            </a:r>
            <a:r>
              <a:rPr lang="en-US" altLang="zh-CN" sz="2400">
                <a:ea typeface="等线"/>
              </a:rPr>
              <a:t>help?</a:t>
            </a:r>
          </a:p>
          <a:p>
            <a:pPr lvl="1"/>
            <a:r>
              <a:rPr lang="en-US" altLang="zh-CN" sz="2000">
                <a:ea typeface="等线"/>
                <a:sym typeface="Wingdings" pitchFamily="2" charset="2"/>
              </a:rPr>
              <a:t>To</a:t>
            </a:r>
            <a:r>
              <a:rPr lang="zh-CN" altLang="en-US" sz="2000">
                <a:ea typeface="等线"/>
                <a:sym typeface="Wingdings" pitchFamily="2" charset="2"/>
              </a:rPr>
              <a:t> </a:t>
            </a:r>
            <a:r>
              <a:rPr lang="en-US" altLang="zh-CN" sz="2000">
                <a:ea typeface="等线"/>
                <a:sym typeface="Wingdings" pitchFamily="2" charset="2"/>
              </a:rPr>
              <a:t>“equalize”</a:t>
            </a:r>
            <a:r>
              <a:rPr lang="zh-CN" altLang="en-US" sz="2000">
                <a:ea typeface="等线"/>
                <a:sym typeface="Wingdings" pitchFamily="2" charset="2"/>
              </a:rPr>
              <a:t> </a:t>
            </a:r>
            <a:r>
              <a:rPr lang="en-US" altLang="zh-CN" sz="2000">
                <a:ea typeface="等线"/>
                <a:sym typeface="Wingdings" pitchFamily="2" charset="2"/>
              </a:rPr>
              <a:t>the</a:t>
            </a:r>
            <a:r>
              <a:rPr lang="zh-CN" altLang="en-US" sz="2000">
                <a:ea typeface="等线"/>
                <a:sym typeface="Wingdings" pitchFamily="2" charset="2"/>
              </a:rPr>
              <a:t> </a:t>
            </a:r>
            <a:r>
              <a:rPr lang="en-US" altLang="zh-CN" sz="2000">
                <a:ea typeface="等线"/>
                <a:sym typeface="Wingdings" pitchFamily="2" charset="2"/>
              </a:rPr>
              <a:t>length</a:t>
            </a:r>
            <a:r>
              <a:rPr lang="zh-CN" altLang="en-US" sz="2000">
                <a:ea typeface="等线"/>
                <a:sym typeface="Wingdings" pitchFamily="2" charset="2"/>
              </a:rPr>
              <a:t> </a:t>
            </a:r>
            <a:r>
              <a:rPr lang="en-US" altLang="zh-CN" sz="2000">
                <a:ea typeface="等线"/>
                <a:sym typeface="Wingdings" pitchFamily="2" charset="2"/>
              </a:rPr>
              <a:t>between</a:t>
            </a:r>
            <a:r>
              <a:rPr lang="zh-CN" altLang="en-US" sz="2000">
                <a:ea typeface="等线"/>
                <a:sym typeface="Wingdings" pitchFamily="2" charset="2"/>
              </a:rPr>
              <a:t> </a:t>
            </a:r>
            <a:r>
              <a:rPr lang="en-US" altLang="zh-CN" sz="2000">
                <a:ea typeface="等线"/>
                <a:sym typeface="Wingdings" pitchFamily="2" charset="2"/>
              </a:rPr>
              <a:t>senders</a:t>
            </a:r>
            <a:r>
              <a:rPr lang="zh-CN" altLang="en-US" sz="2000">
                <a:ea typeface="等线"/>
                <a:sym typeface="Wingdings" pitchFamily="2" charset="2"/>
              </a:rPr>
              <a:t> </a:t>
            </a:r>
            <a:r>
              <a:rPr lang="en-US" altLang="zh-CN" sz="2000">
                <a:ea typeface="等线"/>
                <a:sym typeface="Wingdings" pitchFamily="2" charset="2"/>
              </a:rPr>
              <a:t>and</a:t>
            </a:r>
            <a:r>
              <a:rPr lang="zh-CN" altLang="en-US" sz="2000">
                <a:ea typeface="等线"/>
                <a:sym typeface="Wingdings" pitchFamily="2" charset="2"/>
              </a:rPr>
              <a:t> </a:t>
            </a:r>
            <a:r>
              <a:rPr lang="en-US" altLang="zh-CN" sz="2000">
                <a:ea typeface="等线"/>
                <a:sym typeface="Wingdings" pitchFamily="2" charset="2"/>
              </a:rPr>
              <a:t>receivers</a:t>
            </a:r>
            <a:r>
              <a:rPr lang="zh-CN" altLang="en-US" sz="2000">
                <a:ea typeface="等线"/>
                <a:sym typeface="Wingdings" pitchFamily="2" charset="2"/>
              </a:rPr>
              <a:t> </a:t>
            </a:r>
            <a:r>
              <a:rPr lang="en-US" altLang="zh-CN" sz="2000">
                <a:solidFill>
                  <a:srgbClr val="FF0000"/>
                </a:solidFill>
                <a:ea typeface="等线"/>
                <a:sym typeface="Wingdings" pitchFamily="2" charset="2"/>
              </a:rPr>
              <a:t>by</a:t>
            </a:r>
            <a:r>
              <a:rPr lang="zh-CN" altLang="en-US" sz="2000">
                <a:solidFill>
                  <a:srgbClr val="FF0000"/>
                </a:solidFill>
                <a:ea typeface="等线"/>
                <a:sym typeface="Wingdings" pitchFamily="2" charset="2"/>
              </a:rPr>
              <a:t> </a:t>
            </a:r>
            <a:r>
              <a:rPr lang="en-US" altLang="zh-CN" sz="2000">
                <a:solidFill>
                  <a:srgbClr val="FF0000"/>
                </a:solidFill>
                <a:ea typeface="等线"/>
                <a:sym typeface="Wingdings" pitchFamily="2" charset="2"/>
              </a:rPr>
              <a:t>adding</a:t>
            </a:r>
            <a:r>
              <a:rPr lang="zh-CN" altLang="en-US" sz="2000">
                <a:solidFill>
                  <a:srgbClr val="FF0000"/>
                </a:solidFill>
                <a:ea typeface="等线"/>
                <a:sym typeface="Wingdings" pitchFamily="2" charset="2"/>
              </a:rPr>
              <a:t> </a:t>
            </a:r>
            <a:r>
              <a:rPr lang="en-US" altLang="zh-CN" sz="2000" err="1">
                <a:solidFill>
                  <a:srgbClr val="FF0000"/>
                </a:solidFill>
                <a:ea typeface="等线"/>
                <a:sym typeface="Wingdings" pitchFamily="2" charset="2"/>
              </a:rPr>
              <a:t>endhost</a:t>
            </a:r>
            <a:r>
              <a:rPr lang="zh-CN" altLang="en-US" sz="2000">
                <a:solidFill>
                  <a:srgbClr val="FF0000"/>
                </a:solidFill>
                <a:ea typeface="等线"/>
                <a:sym typeface="Wingdings" pitchFamily="2" charset="2"/>
              </a:rPr>
              <a:t> </a:t>
            </a:r>
            <a:r>
              <a:rPr lang="en-US" altLang="zh-CN" sz="2000">
                <a:solidFill>
                  <a:srgbClr val="FF0000"/>
                </a:solidFill>
                <a:ea typeface="等线"/>
                <a:sym typeface="Wingdings" pitchFamily="2" charset="2"/>
              </a:rPr>
              <a:t>delays</a:t>
            </a:r>
          </a:p>
          <a:p>
            <a:pPr lvl="1">
              <a:buFont typeface="Wingdings" pitchFamily="2" charset="2"/>
              <a:buChar char="à"/>
            </a:pPr>
            <a:r>
              <a:rPr lang="en-US" altLang="zh-CN" sz="2000">
                <a:ea typeface="等线"/>
                <a:sym typeface="Wingdings" pitchFamily="2" charset="2"/>
              </a:rPr>
              <a:t>Wait a little to avoid waiting even more to coordinate.</a:t>
            </a:r>
            <a:endParaRPr lang="en-US" altLang="zh-CN">
              <a:ea typeface="等线"/>
              <a:sym typeface="Wingdings" pitchFamily="2" charset="2"/>
            </a:endParaRPr>
          </a:p>
          <a:p>
            <a:pPr marL="457200" lvl="1" indent="0">
              <a:buNone/>
            </a:pPr>
            <a:endParaRPr lang="en-US" altLang="zh-CN" sz="2000">
              <a:ea typeface="等线"/>
            </a:endParaRPr>
          </a:p>
          <a:p>
            <a:pPr marL="457200" lvl="1" indent="0">
              <a:buNone/>
            </a:pPr>
            <a:endParaRPr lang="en-US">
              <a:latin typeface="Calibri Light" panose="020F0302020204030204"/>
              <a:ea typeface="等线" panose="02010600030101010101" pitchFamily="2" charset="-122"/>
              <a:cs typeface="Calibri Light" panose="020F0302020204030204"/>
            </a:endParaRP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err="1"/>
              <a:t>Nezha</a:t>
            </a:r>
            <a:r>
              <a:rPr lang="en-US" altLang="zh-CN" sz="3600"/>
              <a:t>: High-performance and cloud native consensus</a:t>
            </a:r>
            <a:endParaRPr lang="en-US" sz="3600"/>
          </a:p>
        </p:txBody>
      </p:sp>
      <p:sp>
        <p:nvSpPr>
          <p:cNvPr id="3" name="Slide Number Placeholder 2">
            <a:extLst>
              <a:ext uri="{FF2B5EF4-FFF2-40B4-BE49-F238E27FC236}">
                <a16:creationId xmlns:a16="http://schemas.microsoft.com/office/drawing/2014/main" id="{722DFC6A-FC93-1C72-43FA-91B16D919FE6}"/>
              </a:ext>
            </a:extLst>
          </p:cNvPr>
          <p:cNvSpPr>
            <a:spLocks noGrp="1"/>
          </p:cNvSpPr>
          <p:nvPr>
            <p:ph type="sldNum" sz="quarter" idx="12"/>
          </p:nvPr>
        </p:nvSpPr>
        <p:spPr/>
        <p:txBody>
          <a:bodyPr/>
          <a:lstStyle/>
          <a:p>
            <a:fld id="{EA7EFB88-B2CB-3F42-A7FB-727E9E84A506}" type="slidenum">
              <a:rPr lang="en-US" smtClean="0"/>
              <a:t>30</a:t>
            </a:fld>
            <a:endParaRPr lang="en-US"/>
          </a:p>
        </p:txBody>
      </p:sp>
      <p:cxnSp>
        <p:nvCxnSpPr>
          <p:cNvPr id="5" name="Straight Arrow Connector 4">
            <a:extLst>
              <a:ext uri="{FF2B5EF4-FFF2-40B4-BE49-F238E27FC236}">
                <a16:creationId xmlns:a16="http://schemas.microsoft.com/office/drawing/2014/main" id="{A0A22181-9E25-C28D-51EF-E11260D70F99}"/>
              </a:ext>
            </a:extLst>
          </p:cNvPr>
          <p:cNvCxnSpPr>
            <a:cxnSpLocks/>
          </p:cNvCxnSpPr>
          <p:nvPr/>
        </p:nvCxnSpPr>
        <p:spPr>
          <a:xfrm flipV="1">
            <a:off x="7225553" y="1706356"/>
            <a:ext cx="0" cy="24742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987761E-B559-A9C8-9AE2-0D1315C6A3C0}"/>
              </a:ext>
            </a:extLst>
          </p:cNvPr>
          <p:cNvCxnSpPr>
            <a:cxnSpLocks/>
          </p:cNvCxnSpPr>
          <p:nvPr/>
        </p:nvCxnSpPr>
        <p:spPr>
          <a:xfrm>
            <a:off x="7225553" y="4180615"/>
            <a:ext cx="340658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FE68853-F5DA-BCEA-61FA-E9A2BA184D1A}"/>
              </a:ext>
            </a:extLst>
          </p:cNvPr>
          <p:cNvSpPr txBox="1"/>
          <p:nvPr/>
        </p:nvSpPr>
        <p:spPr>
          <a:xfrm>
            <a:off x="5833697" y="1658284"/>
            <a:ext cx="1391856" cy="369332"/>
          </a:xfrm>
          <a:prstGeom prst="rect">
            <a:avLst/>
          </a:prstGeom>
          <a:noFill/>
        </p:spPr>
        <p:txBody>
          <a:bodyPr wrap="none" rtlCol="0">
            <a:spAutoFit/>
          </a:bodyPr>
          <a:lstStyle/>
          <a:p>
            <a:r>
              <a:rPr lang="en-US" altLang="zh-CN">
                <a:solidFill>
                  <a:schemeClr val="accent1"/>
                </a:solidFill>
              </a:rPr>
              <a:t>Performance</a:t>
            </a:r>
            <a:endParaRPr lang="en-CN">
              <a:solidFill>
                <a:schemeClr val="accent1"/>
              </a:solidFill>
            </a:endParaRPr>
          </a:p>
        </p:txBody>
      </p:sp>
      <p:sp>
        <p:nvSpPr>
          <p:cNvPr id="14" name="TextBox 13">
            <a:extLst>
              <a:ext uri="{FF2B5EF4-FFF2-40B4-BE49-F238E27FC236}">
                <a16:creationId xmlns:a16="http://schemas.microsoft.com/office/drawing/2014/main" id="{97729F16-41C8-08B3-8283-8DD0FC3377D7}"/>
              </a:ext>
            </a:extLst>
          </p:cNvPr>
          <p:cNvSpPr txBox="1"/>
          <p:nvPr/>
        </p:nvSpPr>
        <p:spPr>
          <a:xfrm>
            <a:off x="9843189" y="4274515"/>
            <a:ext cx="1797159" cy="369332"/>
          </a:xfrm>
          <a:prstGeom prst="rect">
            <a:avLst/>
          </a:prstGeom>
          <a:noFill/>
        </p:spPr>
        <p:txBody>
          <a:bodyPr wrap="none" rtlCol="0">
            <a:spAutoFit/>
          </a:bodyPr>
          <a:lstStyle/>
          <a:p>
            <a:r>
              <a:rPr lang="en-US" altLang="zh-CN">
                <a:solidFill>
                  <a:schemeClr val="accent1"/>
                </a:solidFill>
              </a:rPr>
              <a:t>Network</a:t>
            </a:r>
            <a:r>
              <a:rPr lang="zh-CN" altLang="en-US">
                <a:solidFill>
                  <a:schemeClr val="accent1"/>
                </a:solidFill>
              </a:rPr>
              <a:t> </a:t>
            </a:r>
            <a:r>
              <a:rPr lang="en-US" altLang="zh-CN">
                <a:solidFill>
                  <a:schemeClr val="accent1"/>
                </a:solidFill>
              </a:rPr>
              <a:t>Support</a:t>
            </a:r>
            <a:endParaRPr lang="en-CN">
              <a:solidFill>
                <a:schemeClr val="accent1"/>
              </a:solidFill>
            </a:endParaRPr>
          </a:p>
        </p:txBody>
      </p:sp>
      <p:sp>
        <p:nvSpPr>
          <p:cNvPr id="15" name="4-Point Star 14">
            <a:extLst>
              <a:ext uri="{FF2B5EF4-FFF2-40B4-BE49-F238E27FC236}">
                <a16:creationId xmlns:a16="http://schemas.microsoft.com/office/drawing/2014/main" id="{2E738198-54EA-687F-7128-5C8A2DFAC734}"/>
              </a:ext>
            </a:extLst>
          </p:cNvPr>
          <p:cNvSpPr/>
          <p:nvPr/>
        </p:nvSpPr>
        <p:spPr>
          <a:xfrm>
            <a:off x="9354673" y="2240302"/>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6" name="4-Point Star 15">
            <a:extLst>
              <a:ext uri="{FF2B5EF4-FFF2-40B4-BE49-F238E27FC236}">
                <a16:creationId xmlns:a16="http://schemas.microsoft.com/office/drawing/2014/main" id="{E28ABA3E-FB37-F2F7-D3DE-D3E489C81D05}"/>
              </a:ext>
            </a:extLst>
          </p:cNvPr>
          <p:cNvSpPr/>
          <p:nvPr/>
        </p:nvSpPr>
        <p:spPr>
          <a:xfrm>
            <a:off x="9201157" y="2524816"/>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7" name="TextBox 16">
            <a:extLst>
              <a:ext uri="{FF2B5EF4-FFF2-40B4-BE49-F238E27FC236}">
                <a16:creationId xmlns:a16="http://schemas.microsoft.com/office/drawing/2014/main" id="{C122403E-1816-AB22-B1C0-490099B63C15}"/>
              </a:ext>
            </a:extLst>
          </p:cNvPr>
          <p:cNvSpPr txBox="1"/>
          <p:nvPr/>
        </p:nvSpPr>
        <p:spPr>
          <a:xfrm>
            <a:off x="9690849" y="2240302"/>
            <a:ext cx="1012970" cy="369332"/>
          </a:xfrm>
          <a:prstGeom prst="rect">
            <a:avLst/>
          </a:prstGeom>
          <a:noFill/>
        </p:spPr>
        <p:txBody>
          <a:bodyPr wrap="none" rtlCol="0">
            <a:spAutoFit/>
          </a:bodyPr>
          <a:lstStyle/>
          <a:p>
            <a:r>
              <a:rPr lang="en-US" altLang="zh-CN" err="1">
                <a:solidFill>
                  <a:schemeClr val="accent1"/>
                </a:solidFill>
              </a:rPr>
              <a:t>NOPaxos</a:t>
            </a:r>
            <a:endParaRPr lang="en-CN">
              <a:solidFill>
                <a:schemeClr val="accent1"/>
              </a:solidFill>
            </a:endParaRPr>
          </a:p>
        </p:txBody>
      </p:sp>
      <p:sp>
        <p:nvSpPr>
          <p:cNvPr id="18" name="4-Point Star 17">
            <a:extLst>
              <a:ext uri="{FF2B5EF4-FFF2-40B4-BE49-F238E27FC236}">
                <a16:creationId xmlns:a16="http://schemas.microsoft.com/office/drawing/2014/main" id="{00230A9D-9B3C-21A0-C80F-775A46133ACD}"/>
              </a:ext>
            </a:extLst>
          </p:cNvPr>
          <p:cNvSpPr/>
          <p:nvPr/>
        </p:nvSpPr>
        <p:spPr>
          <a:xfrm>
            <a:off x="9654990" y="1978671"/>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9" name="TextBox 18">
            <a:extLst>
              <a:ext uri="{FF2B5EF4-FFF2-40B4-BE49-F238E27FC236}">
                <a16:creationId xmlns:a16="http://schemas.microsoft.com/office/drawing/2014/main" id="{B712DCD4-DE03-63D7-CFDD-8FF7B679D066}"/>
              </a:ext>
            </a:extLst>
          </p:cNvPr>
          <p:cNvSpPr txBox="1"/>
          <p:nvPr/>
        </p:nvSpPr>
        <p:spPr>
          <a:xfrm>
            <a:off x="9991166" y="1978671"/>
            <a:ext cx="1055482" cy="369332"/>
          </a:xfrm>
          <a:prstGeom prst="rect">
            <a:avLst/>
          </a:prstGeom>
          <a:noFill/>
        </p:spPr>
        <p:txBody>
          <a:bodyPr wrap="none" rtlCol="0">
            <a:spAutoFit/>
          </a:bodyPr>
          <a:lstStyle/>
          <a:p>
            <a:r>
              <a:rPr lang="en-US" altLang="zh-CN" err="1">
                <a:solidFill>
                  <a:schemeClr val="accent1"/>
                </a:solidFill>
              </a:rPr>
              <a:t>NetChain</a:t>
            </a:r>
            <a:endParaRPr lang="en-CN">
              <a:solidFill>
                <a:schemeClr val="accent1"/>
              </a:solidFill>
            </a:endParaRPr>
          </a:p>
        </p:txBody>
      </p:sp>
      <p:sp>
        <p:nvSpPr>
          <p:cNvPr id="20" name="TextBox 19">
            <a:extLst>
              <a:ext uri="{FF2B5EF4-FFF2-40B4-BE49-F238E27FC236}">
                <a16:creationId xmlns:a16="http://schemas.microsoft.com/office/drawing/2014/main" id="{195BFDCB-2A5D-6864-1AE4-8C610B6A7D4A}"/>
              </a:ext>
            </a:extLst>
          </p:cNvPr>
          <p:cNvSpPr txBox="1"/>
          <p:nvPr/>
        </p:nvSpPr>
        <p:spPr>
          <a:xfrm>
            <a:off x="9537333" y="2536460"/>
            <a:ext cx="2130199" cy="369332"/>
          </a:xfrm>
          <a:prstGeom prst="rect">
            <a:avLst/>
          </a:prstGeom>
          <a:noFill/>
        </p:spPr>
        <p:txBody>
          <a:bodyPr wrap="none" rtlCol="0">
            <a:spAutoFit/>
          </a:bodyPr>
          <a:lstStyle/>
          <a:p>
            <a:r>
              <a:rPr lang="en-US" altLang="zh-CN" err="1">
                <a:solidFill>
                  <a:schemeClr val="accent1"/>
                </a:solidFill>
              </a:rPr>
              <a:t>SpecPaxos</a:t>
            </a:r>
            <a:r>
              <a:rPr lang="en-US" altLang="zh-CN">
                <a:solidFill>
                  <a:schemeClr val="accent1"/>
                </a:solidFill>
              </a:rPr>
              <a:t>,</a:t>
            </a:r>
            <a:r>
              <a:rPr lang="zh-CN" altLang="en-US">
                <a:solidFill>
                  <a:schemeClr val="accent1"/>
                </a:solidFill>
              </a:rPr>
              <a:t> </a:t>
            </a:r>
            <a:r>
              <a:rPr lang="en-US" altLang="zh-CN" err="1">
                <a:solidFill>
                  <a:schemeClr val="accent1"/>
                </a:solidFill>
              </a:rPr>
              <a:t>NetPaxos</a:t>
            </a:r>
            <a:endParaRPr lang="en-CN">
              <a:solidFill>
                <a:schemeClr val="accent1"/>
              </a:solidFill>
            </a:endParaRPr>
          </a:p>
        </p:txBody>
      </p:sp>
      <p:sp>
        <p:nvSpPr>
          <p:cNvPr id="21" name="4-Point Star 20">
            <a:extLst>
              <a:ext uri="{FF2B5EF4-FFF2-40B4-BE49-F238E27FC236}">
                <a16:creationId xmlns:a16="http://schemas.microsoft.com/office/drawing/2014/main" id="{36158E65-9E49-FD2F-7E99-0F5048D3D03E}"/>
              </a:ext>
            </a:extLst>
          </p:cNvPr>
          <p:cNvSpPr/>
          <p:nvPr/>
        </p:nvSpPr>
        <p:spPr>
          <a:xfrm>
            <a:off x="7407273" y="3610590"/>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2" name="TextBox 21">
            <a:extLst>
              <a:ext uri="{FF2B5EF4-FFF2-40B4-BE49-F238E27FC236}">
                <a16:creationId xmlns:a16="http://schemas.microsoft.com/office/drawing/2014/main" id="{32DABF8D-DBCB-2B0A-8D5F-D3EBD21F5F3E}"/>
              </a:ext>
            </a:extLst>
          </p:cNvPr>
          <p:cNvSpPr txBox="1"/>
          <p:nvPr/>
        </p:nvSpPr>
        <p:spPr>
          <a:xfrm>
            <a:off x="7245252" y="3806900"/>
            <a:ext cx="1203984" cy="369332"/>
          </a:xfrm>
          <a:prstGeom prst="rect">
            <a:avLst/>
          </a:prstGeom>
          <a:noFill/>
        </p:spPr>
        <p:txBody>
          <a:bodyPr wrap="none" rtlCol="0">
            <a:spAutoFit/>
          </a:bodyPr>
          <a:lstStyle/>
          <a:p>
            <a:r>
              <a:rPr lang="en-US" altLang="zh-CN" err="1">
                <a:solidFill>
                  <a:schemeClr val="accent1"/>
                </a:solidFill>
              </a:rPr>
              <a:t>Paxos</a:t>
            </a:r>
            <a:r>
              <a:rPr lang="en-US" altLang="zh-CN">
                <a:solidFill>
                  <a:schemeClr val="accent1"/>
                </a:solidFill>
              </a:rPr>
              <a:t>,</a:t>
            </a:r>
            <a:r>
              <a:rPr lang="zh-CN" altLang="en-US">
                <a:solidFill>
                  <a:schemeClr val="accent1"/>
                </a:solidFill>
              </a:rPr>
              <a:t> </a:t>
            </a:r>
            <a:r>
              <a:rPr lang="en-US" altLang="zh-CN">
                <a:solidFill>
                  <a:schemeClr val="accent1"/>
                </a:solidFill>
              </a:rPr>
              <a:t>Raft</a:t>
            </a:r>
            <a:endParaRPr lang="en-CN">
              <a:solidFill>
                <a:schemeClr val="accent1"/>
              </a:solidFill>
            </a:endParaRPr>
          </a:p>
        </p:txBody>
      </p:sp>
      <p:sp>
        <p:nvSpPr>
          <p:cNvPr id="23" name="5-Point Star 22">
            <a:extLst>
              <a:ext uri="{FF2B5EF4-FFF2-40B4-BE49-F238E27FC236}">
                <a16:creationId xmlns:a16="http://schemas.microsoft.com/office/drawing/2014/main" id="{D0844A53-DBD4-4531-80BB-E9EB305AF549}"/>
              </a:ext>
            </a:extLst>
          </p:cNvPr>
          <p:cNvSpPr/>
          <p:nvPr/>
        </p:nvSpPr>
        <p:spPr>
          <a:xfrm>
            <a:off x="7339853" y="1948574"/>
            <a:ext cx="336176" cy="308889"/>
          </a:xfrm>
          <a:prstGeom prst="star5">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4" name="TextBox 23">
            <a:extLst>
              <a:ext uri="{FF2B5EF4-FFF2-40B4-BE49-F238E27FC236}">
                <a16:creationId xmlns:a16="http://schemas.microsoft.com/office/drawing/2014/main" id="{C943BD19-9FC2-3400-C846-4B614328DA8E}"/>
              </a:ext>
            </a:extLst>
          </p:cNvPr>
          <p:cNvSpPr txBox="1"/>
          <p:nvPr/>
        </p:nvSpPr>
        <p:spPr>
          <a:xfrm>
            <a:off x="7692653" y="1925145"/>
            <a:ext cx="770724" cy="369332"/>
          </a:xfrm>
          <a:prstGeom prst="rect">
            <a:avLst/>
          </a:prstGeom>
          <a:noFill/>
        </p:spPr>
        <p:txBody>
          <a:bodyPr wrap="none" rtlCol="0">
            <a:spAutoFit/>
          </a:bodyPr>
          <a:lstStyle/>
          <a:p>
            <a:r>
              <a:rPr lang="en-US" altLang="zh-CN" err="1">
                <a:solidFill>
                  <a:srgbClr val="FF0000"/>
                </a:solidFill>
              </a:rPr>
              <a:t>Nezha</a:t>
            </a:r>
            <a:endParaRPr lang="en-CN">
              <a:solidFill>
                <a:srgbClr val="FF0000"/>
              </a:solidFill>
            </a:endParaRPr>
          </a:p>
        </p:txBody>
      </p:sp>
      <p:sp>
        <p:nvSpPr>
          <p:cNvPr id="40" name="4-Point Star 39">
            <a:extLst>
              <a:ext uri="{FF2B5EF4-FFF2-40B4-BE49-F238E27FC236}">
                <a16:creationId xmlns:a16="http://schemas.microsoft.com/office/drawing/2014/main" id="{1C117026-42C1-8099-BE9E-F788AFE0C457}"/>
              </a:ext>
            </a:extLst>
          </p:cNvPr>
          <p:cNvSpPr/>
          <p:nvPr/>
        </p:nvSpPr>
        <p:spPr>
          <a:xfrm>
            <a:off x="9991126" y="1753764"/>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41" name="TextBox 40">
            <a:extLst>
              <a:ext uri="{FF2B5EF4-FFF2-40B4-BE49-F238E27FC236}">
                <a16:creationId xmlns:a16="http://schemas.microsoft.com/office/drawing/2014/main" id="{9F519401-1D18-1D29-6FA7-9ABE43407ADF}"/>
              </a:ext>
            </a:extLst>
          </p:cNvPr>
          <p:cNvSpPr txBox="1"/>
          <p:nvPr/>
        </p:nvSpPr>
        <p:spPr>
          <a:xfrm>
            <a:off x="10327302" y="1753764"/>
            <a:ext cx="738279" cy="369332"/>
          </a:xfrm>
          <a:prstGeom prst="rect">
            <a:avLst/>
          </a:prstGeom>
          <a:noFill/>
        </p:spPr>
        <p:txBody>
          <a:bodyPr wrap="none" rtlCol="0">
            <a:spAutoFit/>
          </a:bodyPr>
          <a:lstStyle/>
          <a:p>
            <a:r>
              <a:rPr lang="en-US" altLang="zh-CN">
                <a:solidFill>
                  <a:schemeClr val="accent1"/>
                </a:solidFill>
              </a:rPr>
              <a:t>Hydra</a:t>
            </a:r>
            <a:endParaRPr lang="en-CN">
              <a:solidFill>
                <a:schemeClr val="accent1"/>
              </a:solidFill>
            </a:endParaRPr>
          </a:p>
        </p:txBody>
      </p:sp>
    </p:spTree>
    <p:extLst>
      <p:ext uri="{BB962C8B-B14F-4D97-AF65-F5344CB8AC3E}">
        <p14:creationId xmlns:p14="http://schemas.microsoft.com/office/powerpoint/2010/main" val="282239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dissolv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dissolv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dissolv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5" name="Object 104" hidden="1">
            <a:extLst>
              <a:ext uri="{FF2B5EF4-FFF2-40B4-BE49-F238E27FC236}">
                <a16:creationId xmlns:a16="http://schemas.microsoft.com/office/drawing/2014/main" id="{27043BC4-3D66-4B32-8F58-55FD3DA065B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105" name="Object 104" hidden="1">
                        <a:extLst>
                          <a:ext uri="{FF2B5EF4-FFF2-40B4-BE49-F238E27FC236}">
                            <a16:creationId xmlns:a16="http://schemas.microsoft.com/office/drawing/2014/main" id="{27043BC4-3D66-4B32-8F58-55FD3DA065B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le 1">
            <a:extLst>
              <a:ext uri="{FF2B5EF4-FFF2-40B4-BE49-F238E27FC236}">
                <a16:creationId xmlns:a16="http://schemas.microsoft.com/office/drawing/2014/main" id="{8EBDDFCE-5B33-294C-7D71-E8DF303E7804}"/>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How are deadlines computed?</a:t>
            </a:r>
            <a:endParaRPr lang="en-US" sz="3600"/>
          </a:p>
        </p:txBody>
      </p:sp>
      <p:sp>
        <p:nvSpPr>
          <p:cNvPr id="3" name="Content Placeholder 2">
            <a:extLst>
              <a:ext uri="{FF2B5EF4-FFF2-40B4-BE49-F238E27FC236}">
                <a16:creationId xmlns:a16="http://schemas.microsoft.com/office/drawing/2014/main" id="{46D5F12D-6146-1B04-39DF-4C7969085789}"/>
              </a:ext>
            </a:extLst>
          </p:cNvPr>
          <p:cNvSpPr>
            <a:spLocks noGrp="1"/>
          </p:cNvSpPr>
          <p:nvPr>
            <p:ph idx="1"/>
          </p:nvPr>
        </p:nvSpPr>
        <p:spPr>
          <a:xfrm>
            <a:off x="636318" y="1010970"/>
            <a:ext cx="10539682" cy="4746893"/>
          </a:xfrm>
        </p:spPr>
        <p:txBody>
          <a:bodyPr vert="horz" lIns="91440" tIns="45720" rIns="91440" bIns="45720" rtlCol="0" anchor="t">
            <a:noAutofit/>
          </a:bodyPr>
          <a:lstStyle/>
          <a:p>
            <a:pPr>
              <a:spcBef>
                <a:spcPts val="0"/>
              </a:spcBef>
              <a:spcAft>
                <a:spcPts val="1000"/>
              </a:spcAft>
            </a:pPr>
            <a:r>
              <a:rPr lang="en-US" altLang="zh-CN" sz="2400">
                <a:ea typeface="等线"/>
              </a:rPr>
              <a:t>Synchronize clocks on the sender and all receivers.</a:t>
            </a:r>
          </a:p>
          <a:p>
            <a:pPr>
              <a:spcBef>
                <a:spcPts val="0"/>
              </a:spcBef>
              <a:spcAft>
                <a:spcPts val="1000"/>
              </a:spcAft>
            </a:pPr>
            <a:endParaRPr lang="en-US" altLang="zh-CN" sz="2400">
              <a:ea typeface="等线"/>
            </a:endParaRPr>
          </a:p>
          <a:p>
            <a:pPr>
              <a:spcBef>
                <a:spcPts val="0"/>
              </a:spcBef>
              <a:spcAft>
                <a:spcPts val="1000"/>
              </a:spcAft>
            </a:pPr>
            <a:r>
              <a:rPr lang="en-US" altLang="zh-CN" sz="2400">
                <a:ea typeface="等线"/>
              </a:rPr>
              <a:t>Measure sender-to-receiver one-way delays at all receivers.</a:t>
            </a:r>
          </a:p>
          <a:p>
            <a:pPr>
              <a:spcBef>
                <a:spcPts val="0"/>
              </a:spcBef>
              <a:spcAft>
                <a:spcPts val="1000"/>
              </a:spcAft>
            </a:pPr>
            <a:endParaRPr lang="en-US" altLang="zh-CN" sz="2400">
              <a:ea typeface="等线"/>
            </a:endParaRPr>
          </a:p>
          <a:p>
            <a:pPr>
              <a:spcBef>
                <a:spcPts val="0"/>
              </a:spcBef>
              <a:spcAft>
                <a:spcPts val="1000"/>
              </a:spcAft>
            </a:pPr>
            <a:r>
              <a:rPr lang="en-US" altLang="zh-CN" sz="2400">
                <a:ea typeface="等线"/>
              </a:rPr>
              <a:t>Piggyback measurements back to sender</a:t>
            </a:r>
          </a:p>
          <a:p>
            <a:pPr>
              <a:spcBef>
                <a:spcPts val="0"/>
              </a:spcBef>
              <a:spcAft>
                <a:spcPts val="1000"/>
              </a:spcAft>
            </a:pPr>
            <a:endParaRPr lang="en-US" altLang="zh-CN" sz="2400">
              <a:ea typeface="等线"/>
            </a:endParaRPr>
          </a:p>
          <a:p>
            <a:pPr>
              <a:spcBef>
                <a:spcPts val="0"/>
              </a:spcBef>
              <a:spcAft>
                <a:spcPts val="1000"/>
              </a:spcAft>
            </a:pPr>
            <a:r>
              <a:rPr lang="en-US" altLang="zh-CN" sz="2400">
                <a:ea typeface="等线"/>
              </a:rPr>
              <a:t>Sender computes the </a:t>
            </a:r>
            <a:r>
              <a:rPr lang="en-US" altLang="zh-CN" sz="2400" err="1">
                <a:ea typeface="等线"/>
              </a:rPr>
              <a:t>x</a:t>
            </a:r>
            <a:r>
              <a:rPr lang="en-US" altLang="zh-CN" sz="2400" baseline="30000" err="1">
                <a:ea typeface="等线"/>
              </a:rPr>
              <a:t>th</a:t>
            </a:r>
            <a:r>
              <a:rPr lang="en-US" altLang="zh-CN" sz="2400">
                <a:ea typeface="等线"/>
              </a:rPr>
              <a:t> percentile one-way delay to reach receiver over a sliding window of measurement samples.</a:t>
            </a:r>
          </a:p>
          <a:p>
            <a:pPr>
              <a:spcBef>
                <a:spcPts val="0"/>
              </a:spcBef>
              <a:spcAft>
                <a:spcPts val="1000"/>
              </a:spcAft>
            </a:pPr>
            <a:endParaRPr lang="en-US" altLang="zh-CN" sz="2400">
              <a:ea typeface="等线"/>
            </a:endParaRPr>
          </a:p>
          <a:p>
            <a:pPr>
              <a:spcBef>
                <a:spcPts val="0"/>
              </a:spcBef>
              <a:spcAft>
                <a:spcPts val="1000"/>
              </a:spcAft>
            </a:pPr>
            <a:r>
              <a:rPr lang="en-US" altLang="zh-CN" sz="2400">
                <a:ea typeface="等线"/>
              </a:rPr>
              <a:t>Then picks maximum of these one-way delays across all receivers as the deadline.</a:t>
            </a:r>
            <a:endParaRPr lang="en-US" altLang="zh-CN" sz="3200">
              <a:latin typeface="Calibri" panose="020F0502020204030204"/>
              <a:ea typeface="等线" panose="02010600030101010101" pitchFamily="2" charset="-122"/>
              <a:cs typeface="Calibri"/>
            </a:endParaRPr>
          </a:p>
          <a:p>
            <a:pPr marL="457200" lvl="1" indent="0">
              <a:buNone/>
            </a:pPr>
            <a:endParaRPr lang="en-US" sz="2800">
              <a:latin typeface="Calibri Light" panose="020F0302020204030204"/>
              <a:ea typeface="等线" panose="02010600030101010101" pitchFamily="2" charset="-122"/>
              <a:cs typeface="Calibri Light" panose="020F0302020204030204"/>
            </a:endParaRPr>
          </a:p>
        </p:txBody>
      </p:sp>
      <p:sp>
        <p:nvSpPr>
          <p:cNvPr id="2" name="Slide Number Placeholder 1">
            <a:extLst>
              <a:ext uri="{FF2B5EF4-FFF2-40B4-BE49-F238E27FC236}">
                <a16:creationId xmlns:a16="http://schemas.microsoft.com/office/drawing/2014/main" id="{5CA8D02E-92AD-DAB8-BF8A-3E5260EE30A2}"/>
              </a:ext>
            </a:extLst>
          </p:cNvPr>
          <p:cNvSpPr>
            <a:spLocks noGrp="1"/>
          </p:cNvSpPr>
          <p:nvPr>
            <p:ph type="sldNum" sz="quarter" idx="12"/>
          </p:nvPr>
        </p:nvSpPr>
        <p:spPr/>
        <p:txBody>
          <a:bodyPr/>
          <a:lstStyle/>
          <a:p>
            <a:fld id="{EA7EFB88-B2CB-3F42-A7FB-727E9E84A506}" type="slidenum">
              <a:rPr lang="en-US" smtClean="0"/>
              <a:t>31</a:t>
            </a:fld>
            <a:endParaRPr lang="en-US"/>
          </a:p>
        </p:txBody>
      </p:sp>
    </p:spTree>
    <p:extLst>
      <p:ext uri="{BB962C8B-B14F-4D97-AF65-F5344CB8AC3E}">
        <p14:creationId xmlns:p14="http://schemas.microsoft.com/office/powerpoint/2010/main" val="701650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t>The </a:t>
            </a:r>
            <a:r>
              <a:rPr lang="en-US" altLang="zh-CN" sz="3600" err="1"/>
              <a:t>Nezha</a:t>
            </a:r>
            <a:r>
              <a:rPr lang="en-US" altLang="zh-CN" sz="3600"/>
              <a:t> consensus protocol</a:t>
            </a:r>
            <a:endParaRPr lang="en-US" sz="3600"/>
          </a:p>
        </p:txBody>
      </p:sp>
      <p:sp>
        <p:nvSpPr>
          <p:cNvPr id="74" name="Content Placeholder 2">
            <a:extLst>
              <a:ext uri="{FF2B5EF4-FFF2-40B4-BE49-F238E27FC236}">
                <a16:creationId xmlns:a16="http://schemas.microsoft.com/office/drawing/2014/main" id="{EF54B9D0-F7CD-A24E-A9C1-1FD3EBD04ACE}"/>
              </a:ext>
            </a:extLst>
          </p:cNvPr>
          <p:cNvSpPr>
            <a:spLocks noGrp="1"/>
          </p:cNvSpPr>
          <p:nvPr>
            <p:ph idx="1"/>
          </p:nvPr>
        </p:nvSpPr>
        <p:spPr>
          <a:xfrm>
            <a:off x="6690077" y="1495987"/>
            <a:ext cx="5212299" cy="4835415"/>
          </a:xfrm>
        </p:spPr>
        <p:txBody>
          <a:bodyPr vert="horz" lIns="91440" tIns="45720" rIns="91440" bIns="45720" rtlCol="0" anchor="t">
            <a:noAutofit/>
          </a:bodyPr>
          <a:lstStyle/>
          <a:p>
            <a:pPr>
              <a:lnSpc>
                <a:spcPct val="100000"/>
              </a:lnSpc>
              <a:spcBef>
                <a:spcPts val="0"/>
              </a:spcBef>
              <a:spcAft>
                <a:spcPts val="2000"/>
              </a:spcAft>
            </a:pPr>
            <a:r>
              <a:rPr lang="en-US" altLang="zh-CN" sz="2000" err="1"/>
              <a:t>Nezha</a:t>
            </a:r>
            <a:r>
              <a:rPr lang="zh-CN" altLang="en-US" sz="2000"/>
              <a:t> </a:t>
            </a:r>
            <a:r>
              <a:rPr lang="en-US" altLang="zh-CN" sz="2000"/>
              <a:t>employs</a:t>
            </a:r>
            <a:r>
              <a:rPr lang="zh-CN" altLang="en-US" sz="2000"/>
              <a:t> </a:t>
            </a:r>
            <a:r>
              <a:rPr lang="en-US" altLang="zh-CN" sz="2000">
                <a:solidFill>
                  <a:srgbClr val="FF0000"/>
                </a:solidFill>
              </a:rPr>
              <a:t>stateless</a:t>
            </a:r>
            <a:r>
              <a:rPr lang="zh-CN" altLang="en-US" sz="2000"/>
              <a:t> </a:t>
            </a:r>
            <a:r>
              <a:rPr lang="en-US" altLang="zh-CN" sz="2000"/>
              <a:t>proxies</a:t>
            </a:r>
            <a:r>
              <a:rPr lang="zh-CN" altLang="en-US" sz="2000"/>
              <a:t> </a:t>
            </a:r>
            <a:r>
              <a:rPr lang="en-US" altLang="zh-CN" sz="2000"/>
              <a:t>to</a:t>
            </a:r>
            <a:r>
              <a:rPr lang="zh-CN" altLang="en-US" sz="2000"/>
              <a:t> </a:t>
            </a:r>
            <a:r>
              <a:rPr lang="en-US" altLang="zh-CN" sz="2000"/>
              <a:t>do</a:t>
            </a:r>
            <a:r>
              <a:rPr lang="zh-CN" altLang="en-US" sz="2000"/>
              <a:t> </a:t>
            </a:r>
            <a:r>
              <a:rPr lang="en-US" altLang="zh-CN" sz="2000"/>
              <a:t>(1)</a:t>
            </a:r>
            <a:r>
              <a:rPr lang="zh-CN" altLang="en-US" sz="2000"/>
              <a:t> </a:t>
            </a:r>
            <a:r>
              <a:rPr lang="en-US" altLang="zh-CN" sz="2000"/>
              <a:t>DOM</a:t>
            </a:r>
            <a:r>
              <a:rPr lang="zh-CN" altLang="en-US" sz="2000"/>
              <a:t> </a:t>
            </a:r>
            <a:r>
              <a:rPr lang="en-US" altLang="zh-CN" sz="2000"/>
              <a:t>multicast</a:t>
            </a:r>
            <a:r>
              <a:rPr lang="zh-CN" altLang="en-US" sz="2000"/>
              <a:t> </a:t>
            </a:r>
            <a:r>
              <a:rPr lang="en-US" altLang="zh-CN" sz="2000"/>
              <a:t>and</a:t>
            </a:r>
            <a:r>
              <a:rPr lang="zh-CN" altLang="en-US" sz="2000"/>
              <a:t> </a:t>
            </a:r>
            <a:r>
              <a:rPr lang="en-US" altLang="zh-CN" sz="2000"/>
              <a:t>(2)</a:t>
            </a:r>
            <a:r>
              <a:rPr lang="zh-CN" altLang="en-US" sz="2000"/>
              <a:t> </a:t>
            </a:r>
            <a:r>
              <a:rPr lang="en-US" altLang="zh-CN" sz="2000"/>
              <a:t>quorum</a:t>
            </a:r>
            <a:r>
              <a:rPr lang="zh-CN" altLang="en-US" sz="2000"/>
              <a:t> </a:t>
            </a:r>
            <a:r>
              <a:rPr lang="en-US" altLang="zh-CN" sz="2000"/>
              <a:t>check</a:t>
            </a:r>
          </a:p>
          <a:p>
            <a:pPr>
              <a:lnSpc>
                <a:spcPct val="100000"/>
              </a:lnSpc>
              <a:spcBef>
                <a:spcPts val="0"/>
              </a:spcBef>
              <a:spcAft>
                <a:spcPts val="2000"/>
              </a:spcAft>
            </a:pPr>
            <a:r>
              <a:rPr lang="en-US" altLang="zh-CN" sz="2000"/>
              <a:t>Proxies</a:t>
            </a:r>
            <a:r>
              <a:rPr lang="zh-CN" altLang="en-US" sz="2000"/>
              <a:t> </a:t>
            </a:r>
            <a:r>
              <a:rPr lang="en-US" altLang="zh-CN" sz="2000"/>
              <a:t>(1)</a:t>
            </a:r>
            <a:r>
              <a:rPr lang="zh-CN" altLang="en-US" sz="2000"/>
              <a:t> </a:t>
            </a:r>
            <a:r>
              <a:rPr lang="en-US" altLang="zh-CN" sz="2000"/>
              <a:t>remove</a:t>
            </a:r>
            <a:r>
              <a:rPr lang="zh-CN" altLang="en-US" sz="2000"/>
              <a:t> </a:t>
            </a:r>
            <a:r>
              <a:rPr lang="en-US" altLang="zh-CN" sz="2000"/>
              <a:t>heavy</a:t>
            </a:r>
            <a:r>
              <a:rPr lang="zh-CN" altLang="en-US" sz="2000"/>
              <a:t> </a:t>
            </a:r>
            <a:r>
              <a:rPr lang="en-US" altLang="zh-CN" sz="2000"/>
              <a:t>burden</a:t>
            </a:r>
            <a:r>
              <a:rPr lang="zh-CN" altLang="en-US" sz="2000"/>
              <a:t> </a:t>
            </a:r>
            <a:r>
              <a:rPr lang="en-US" altLang="zh-CN" sz="2000"/>
              <a:t>from</a:t>
            </a:r>
            <a:r>
              <a:rPr lang="zh-CN" altLang="en-US" sz="2000"/>
              <a:t> </a:t>
            </a:r>
            <a:r>
              <a:rPr lang="en-US" altLang="zh-CN" sz="2000"/>
              <a:t>leader/client</a:t>
            </a:r>
            <a:r>
              <a:rPr lang="zh-CN" altLang="en-US" sz="2000"/>
              <a:t>  </a:t>
            </a:r>
            <a:r>
              <a:rPr lang="en-US" altLang="zh-CN" sz="2000"/>
              <a:t>(2)</a:t>
            </a:r>
            <a:r>
              <a:rPr lang="zh-CN" altLang="en-US" sz="2000"/>
              <a:t> </a:t>
            </a:r>
            <a:r>
              <a:rPr lang="en-US" altLang="zh-CN" sz="2000"/>
              <a:t>enjoy</a:t>
            </a:r>
            <a:r>
              <a:rPr lang="zh-CN" altLang="en-US" sz="2000"/>
              <a:t> </a:t>
            </a:r>
            <a:r>
              <a:rPr lang="en-US" altLang="zh-CN" sz="2000"/>
              <a:t>much</a:t>
            </a:r>
            <a:r>
              <a:rPr lang="zh-CN" altLang="en-US" sz="2000"/>
              <a:t> </a:t>
            </a:r>
            <a:r>
              <a:rPr lang="en-US" altLang="zh-CN" sz="2000"/>
              <a:t>better</a:t>
            </a:r>
            <a:r>
              <a:rPr lang="zh-CN" altLang="en-US" sz="2000"/>
              <a:t> </a:t>
            </a:r>
            <a:r>
              <a:rPr lang="en-US" altLang="zh-CN" sz="2000"/>
              <a:t>scalability</a:t>
            </a:r>
            <a:r>
              <a:rPr lang="zh-CN" altLang="en-US" sz="2000"/>
              <a:t> </a:t>
            </a:r>
            <a:r>
              <a:rPr lang="en-US" altLang="zh-CN" sz="2000"/>
              <a:t>(3)</a:t>
            </a:r>
            <a:r>
              <a:rPr lang="zh-CN" altLang="en-US" sz="2000"/>
              <a:t> </a:t>
            </a:r>
            <a:r>
              <a:rPr lang="en-US" altLang="zh-CN" sz="2000"/>
              <a:t>make</a:t>
            </a:r>
            <a:r>
              <a:rPr lang="zh-CN" altLang="en-US" sz="2000"/>
              <a:t> </a:t>
            </a:r>
            <a:r>
              <a:rPr lang="en-US" altLang="zh-CN" sz="2000" err="1"/>
              <a:t>Nezha</a:t>
            </a:r>
            <a:r>
              <a:rPr lang="zh-CN" altLang="en-US" sz="2000"/>
              <a:t> </a:t>
            </a:r>
            <a:r>
              <a:rPr lang="en-US" altLang="zh-CN" sz="2000"/>
              <a:t>a</a:t>
            </a:r>
            <a:r>
              <a:rPr lang="zh-CN" altLang="en-US" sz="2000"/>
              <a:t> </a:t>
            </a:r>
            <a:r>
              <a:rPr lang="en-US" altLang="zh-CN" sz="2000"/>
              <a:t>direct</a:t>
            </a:r>
            <a:r>
              <a:rPr lang="zh-CN" altLang="en-US" sz="2000"/>
              <a:t> </a:t>
            </a:r>
            <a:r>
              <a:rPr lang="en-US" altLang="zh-CN" sz="2000"/>
              <a:t>replacement</a:t>
            </a:r>
            <a:r>
              <a:rPr lang="zh-CN" altLang="en-US" sz="2000"/>
              <a:t> </a:t>
            </a:r>
            <a:r>
              <a:rPr lang="en-US" altLang="zh-CN" sz="2000"/>
              <a:t>of</a:t>
            </a:r>
            <a:r>
              <a:rPr lang="zh-CN" altLang="en-US" sz="2000"/>
              <a:t> </a:t>
            </a:r>
            <a:r>
              <a:rPr lang="en-US" altLang="zh-CN" sz="2000"/>
              <a:t>Raft/Multi-</a:t>
            </a:r>
            <a:r>
              <a:rPr lang="en-US" altLang="zh-CN" sz="2000" err="1"/>
              <a:t>Paxos</a:t>
            </a:r>
            <a:endParaRPr lang="en-US" altLang="zh-CN" sz="2000"/>
          </a:p>
          <a:p>
            <a:pPr>
              <a:lnSpc>
                <a:spcPct val="100000"/>
              </a:lnSpc>
              <a:spcBef>
                <a:spcPts val="0"/>
              </a:spcBef>
              <a:spcAft>
                <a:spcPts val="1000"/>
              </a:spcAft>
            </a:pPr>
            <a:r>
              <a:rPr lang="en-US" altLang="zh-CN" sz="2000"/>
              <a:t>Install</a:t>
            </a:r>
            <a:r>
              <a:rPr lang="zh-CN" altLang="en-US" sz="2000"/>
              <a:t> </a:t>
            </a:r>
            <a:r>
              <a:rPr lang="en-US" altLang="zh-CN" sz="2000"/>
              <a:t>DOM</a:t>
            </a:r>
            <a:r>
              <a:rPr lang="zh-CN" altLang="en-US" sz="2000"/>
              <a:t> </a:t>
            </a:r>
            <a:r>
              <a:rPr lang="en-US" altLang="zh-CN" sz="2000"/>
              <a:t>:</a:t>
            </a:r>
          </a:p>
          <a:p>
            <a:pPr lvl="1">
              <a:lnSpc>
                <a:spcPct val="100000"/>
              </a:lnSpc>
              <a:spcBef>
                <a:spcPts val="0"/>
              </a:spcBef>
              <a:spcAft>
                <a:spcPts val="1000"/>
              </a:spcAft>
            </a:pPr>
            <a:r>
              <a:rPr lang="en-US" altLang="zh-CN" sz="1800"/>
              <a:t>Proxy</a:t>
            </a:r>
            <a:r>
              <a:rPr lang="zh-CN" altLang="en-US" sz="1800"/>
              <a:t> </a:t>
            </a:r>
            <a:r>
              <a:rPr lang="en-US" altLang="zh-CN" sz="1800">
                <a:sym typeface="Wingdings" pitchFamily="2" charset="2"/>
              </a:rPr>
              <a:t></a:t>
            </a:r>
            <a:r>
              <a:rPr lang="zh-CN" altLang="en-US" sz="1800">
                <a:sym typeface="Wingdings" pitchFamily="2" charset="2"/>
              </a:rPr>
              <a:t> </a:t>
            </a:r>
            <a:r>
              <a:rPr lang="en-US" altLang="zh-CN" sz="1800">
                <a:sym typeface="Wingdings" pitchFamily="2" charset="2"/>
              </a:rPr>
              <a:t>DOM</a:t>
            </a:r>
            <a:r>
              <a:rPr lang="zh-CN" altLang="en-US" sz="1800">
                <a:sym typeface="Wingdings" pitchFamily="2" charset="2"/>
              </a:rPr>
              <a:t> </a:t>
            </a:r>
            <a:r>
              <a:rPr lang="en-US" altLang="zh-CN" sz="1800">
                <a:sym typeface="Wingdings" pitchFamily="2" charset="2"/>
              </a:rPr>
              <a:t>Sender</a:t>
            </a:r>
          </a:p>
          <a:p>
            <a:pPr lvl="1">
              <a:lnSpc>
                <a:spcPct val="100000"/>
              </a:lnSpc>
              <a:spcBef>
                <a:spcPts val="0"/>
              </a:spcBef>
              <a:spcAft>
                <a:spcPts val="2000"/>
              </a:spcAft>
            </a:pPr>
            <a:r>
              <a:rPr lang="en-US" altLang="zh-CN" sz="1800">
                <a:sym typeface="Wingdings" pitchFamily="2" charset="2"/>
              </a:rPr>
              <a:t>Replica</a:t>
            </a:r>
            <a:r>
              <a:rPr lang="zh-CN" altLang="en-US" sz="1800">
                <a:sym typeface="Wingdings" pitchFamily="2" charset="2"/>
              </a:rPr>
              <a:t> </a:t>
            </a:r>
            <a:r>
              <a:rPr lang="en-US" altLang="zh-CN" sz="1800">
                <a:sym typeface="Wingdings" pitchFamily="2" charset="2"/>
              </a:rPr>
              <a:t></a:t>
            </a:r>
            <a:r>
              <a:rPr lang="zh-CN" altLang="en-US" sz="1800">
                <a:sym typeface="Wingdings" pitchFamily="2" charset="2"/>
              </a:rPr>
              <a:t> </a:t>
            </a:r>
            <a:r>
              <a:rPr lang="en-US" altLang="zh-CN" sz="1800">
                <a:sym typeface="Wingdings" pitchFamily="2" charset="2"/>
              </a:rPr>
              <a:t>DOM</a:t>
            </a:r>
            <a:r>
              <a:rPr lang="zh-CN" altLang="en-US" sz="1800">
                <a:sym typeface="Wingdings" pitchFamily="2" charset="2"/>
              </a:rPr>
              <a:t> </a:t>
            </a:r>
            <a:r>
              <a:rPr lang="en-US" altLang="zh-CN" sz="1800">
                <a:sym typeface="Wingdings" pitchFamily="2" charset="2"/>
              </a:rPr>
              <a:t>Receiver</a:t>
            </a:r>
            <a:endParaRPr lang="en-US" altLang="zh-CN" sz="1800"/>
          </a:p>
          <a:p>
            <a:pPr>
              <a:lnSpc>
                <a:spcPct val="100000"/>
              </a:lnSpc>
              <a:spcBef>
                <a:spcPts val="0"/>
              </a:spcBef>
              <a:spcAft>
                <a:spcPts val="1000"/>
              </a:spcAft>
            </a:pPr>
            <a:r>
              <a:rPr lang="en-US" altLang="zh-CN" sz="2000">
                <a:solidFill>
                  <a:srgbClr val="FF0000"/>
                </a:solidFill>
                <a:sym typeface="Wingdings" pitchFamily="2" charset="2"/>
              </a:rPr>
              <a:t>Only</a:t>
            </a:r>
            <a:r>
              <a:rPr lang="zh-CN" altLang="en-US" sz="2000">
                <a:solidFill>
                  <a:srgbClr val="FF0000"/>
                </a:solidFill>
                <a:sym typeface="Wingdings" pitchFamily="2" charset="2"/>
              </a:rPr>
              <a:t> </a:t>
            </a:r>
            <a:r>
              <a:rPr lang="en-US" altLang="zh-CN" sz="2000">
                <a:solidFill>
                  <a:srgbClr val="FF0000"/>
                </a:solidFill>
                <a:sym typeface="Wingdings" pitchFamily="2" charset="2"/>
              </a:rPr>
              <a:t>leader</a:t>
            </a:r>
            <a:r>
              <a:rPr lang="zh-CN" altLang="en-US" sz="2000">
                <a:solidFill>
                  <a:srgbClr val="FF0000"/>
                </a:solidFill>
                <a:sym typeface="Wingdings" pitchFamily="2" charset="2"/>
              </a:rPr>
              <a:t> </a:t>
            </a:r>
            <a:r>
              <a:rPr lang="en-US" altLang="zh-CN" sz="2000">
                <a:solidFill>
                  <a:srgbClr val="FF0000"/>
                </a:solidFill>
                <a:sym typeface="Wingdings" pitchFamily="2" charset="2"/>
              </a:rPr>
              <a:t>executes</a:t>
            </a:r>
            <a:r>
              <a:rPr lang="zh-CN" altLang="en-US" sz="2000">
                <a:solidFill>
                  <a:srgbClr val="FF0000"/>
                </a:solidFill>
                <a:sym typeface="Wingdings" pitchFamily="2" charset="2"/>
              </a:rPr>
              <a:t> </a:t>
            </a:r>
            <a:r>
              <a:rPr lang="en-US" altLang="zh-CN" sz="2000">
                <a:solidFill>
                  <a:srgbClr val="FF0000"/>
                </a:solidFill>
                <a:sym typeface="Wingdings" pitchFamily="2" charset="2"/>
              </a:rPr>
              <a:t>requests</a:t>
            </a:r>
            <a:r>
              <a:rPr lang="en-US" altLang="zh-CN" sz="2000">
                <a:sym typeface="Wingdings" pitchFamily="2" charset="2"/>
              </a:rPr>
              <a:t>;</a:t>
            </a:r>
            <a:r>
              <a:rPr lang="zh-CN" altLang="en-US" sz="2000">
                <a:sym typeface="Wingdings" pitchFamily="2" charset="2"/>
              </a:rPr>
              <a:t> </a:t>
            </a:r>
            <a:r>
              <a:rPr lang="en-US" altLang="zh-CN" sz="2000">
                <a:sym typeface="Wingdings" pitchFamily="2" charset="2"/>
              </a:rPr>
              <a:t>followers</a:t>
            </a:r>
            <a:r>
              <a:rPr lang="zh-CN" altLang="en-US" sz="2000">
                <a:sym typeface="Wingdings" pitchFamily="2" charset="2"/>
              </a:rPr>
              <a:t> </a:t>
            </a:r>
            <a:r>
              <a:rPr lang="en-US" altLang="zh-CN" sz="2000">
                <a:sym typeface="Wingdings" pitchFamily="2" charset="2"/>
              </a:rPr>
              <a:t>only</a:t>
            </a:r>
            <a:r>
              <a:rPr lang="zh-CN" altLang="en-US" sz="2000">
                <a:sym typeface="Wingdings" pitchFamily="2" charset="2"/>
              </a:rPr>
              <a:t> </a:t>
            </a:r>
            <a:r>
              <a:rPr lang="en-US" altLang="zh-CN" sz="2000">
                <a:sym typeface="Wingdings" pitchFamily="2" charset="2"/>
              </a:rPr>
              <a:t>maintain</a:t>
            </a:r>
            <a:r>
              <a:rPr lang="zh-CN" altLang="en-US" sz="2000">
                <a:sym typeface="Wingdings" pitchFamily="2" charset="2"/>
              </a:rPr>
              <a:t> </a:t>
            </a:r>
            <a:r>
              <a:rPr lang="en-US" altLang="zh-CN" sz="2000">
                <a:sym typeface="Wingdings" pitchFamily="2" charset="2"/>
              </a:rPr>
              <a:t>a</a:t>
            </a:r>
            <a:r>
              <a:rPr lang="zh-CN" altLang="en-US" sz="2000">
                <a:sym typeface="Wingdings" pitchFamily="2" charset="2"/>
              </a:rPr>
              <a:t> </a:t>
            </a:r>
            <a:r>
              <a:rPr lang="en-US" altLang="zh-CN" sz="2000">
                <a:sym typeface="Wingdings" pitchFamily="2" charset="2"/>
              </a:rPr>
              <a:t>log</a:t>
            </a:r>
            <a:r>
              <a:rPr lang="zh-CN" altLang="en-US" sz="2000">
                <a:sym typeface="Wingdings" pitchFamily="2" charset="2"/>
              </a:rPr>
              <a:t> </a:t>
            </a:r>
            <a:r>
              <a:rPr lang="en-US" altLang="zh-CN" sz="2000">
                <a:sym typeface="Wingdings" pitchFamily="2" charset="2"/>
              </a:rPr>
              <a:t>list</a:t>
            </a:r>
            <a:endParaRPr lang="en-US" altLang="zh-CN" sz="2000"/>
          </a:p>
          <a:p>
            <a:endParaRPr lang="en-US" altLang="zh-CN" sz="2000"/>
          </a:p>
          <a:p>
            <a:endParaRPr lang="en-US" altLang="zh-CN" sz="2000"/>
          </a:p>
        </p:txBody>
      </p:sp>
      <p:cxnSp>
        <p:nvCxnSpPr>
          <p:cNvPr id="79" name="Straight Arrow Connector 78">
            <a:extLst>
              <a:ext uri="{FF2B5EF4-FFF2-40B4-BE49-F238E27FC236}">
                <a16:creationId xmlns:a16="http://schemas.microsoft.com/office/drawing/2014/main" id="{A1BC0224-78B4-E24A-90D3-DC4F52FC81A4}"/>
              </a:ext>
            </a:extLst>
          </p:cNvPr>
          <p:cNvCxnSpPr>
            <a:cxnSpLocks/>
            <a:endCxn id="161" idx="0"/>
          </p:cNvCxnSpPr>
          <p:nvPr/>
        </p:nvCxnSpPr>
        <p:spPr>
          <a:xfrm>
            <a:off x="2959384" y="2260862"/>
            <a:ext cx="1044316" cy="1429989"/>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A19014E6-2698-F44B-85E7-C471056A3C73}"/>
              </a:ext>
            </a:extLst>
          </p:cNvPr>
          <p:cNvGrpSpPr/>
          <p:nvPr/>
        </p:nvGrpSpPr>
        <p:grpSpPr>
          <a:xfrm>
            <a:off x="4263191" y="5436850"/>
            <a:ext cx="1331501" cy="540000"/>
            <a:chOff x="5537328" y="4053000"/>
            <a:chExt cx="1440000" cy="540000"/>
          </a:xfrm>
        </p:grpSpPr>
        <p:sp>
          <p:nvSpPr>
            <p:cNvPr id="81" name="Rounded Rectangle 80">
              <a:extLst>
                <a:ext uri="{FF2B5EF4-FFF2-40B4-BE49-F238E27FC236}">
                  <a16:creationId xmlns:a16="http://schemas.microsoft.com/office/drawing/2014/main" id="{316C311D-5A3A-5344-A9EC-242D8D7D36DD}"/>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2" name="TextBox 81">
              <a:extLst>
                <a:ext uri="{FF2B5EF4-FFF2-40B4-BE49-F238E27FC236}">
                  <a16:creationId xmlns:a16="http://schemas.microsoft.com/office/drawing/2014/main" id="{1F274542-D442-5E41-BD4F-A7635CC2A2DA}"/>
                </a:ext>
              </a:extLst>
            </p:cNvPr>
            <p:cNvSpPr txBox="1"/>
            <p:nvPr/>
          </p:nvSpPr>
          <p:spPr>
            <a:xfrm>
              <a:off x="5763374" y="4171103"/>
              <a:ext cx="1053860" cy="338554"/>
            </a:xfrm>
            <a:prstGeom prst="rect">
              <a:avLst/>
            </a:prstGeom>
            <a:noFill/>
          </p:spPr>
          <p:txBody>
            <a:bodyPr wrap="square" rtlCol="0">
              <a:spAutoFit/>
            </a:bodyPr>
            <a:lstStyle/>
            <a:p>
              <a:r>
                <a:rPr lang="en-US" altLang="zh-CN" sz="1600"/>
                <a:t>Follower</a:t>
              </a:r>
              <a:endParaRPr lang="en-US" sz="1600"/>
            </a:p>
          </p:txBody>
        </p:sp>
      </p:grpSp>
      <p:cxnSp>
        <p:nvCxnSpPr>
          <p:cNvPr id="83" name="Straight Arrow Connector 82">
            <a:extLst>
              <a:ext uri="{FF2B5EF4-FFF2-40B4-BE49-F238E27FC236}">
                <a16:creationId xmlns:a16="http://schemas.microsoft.com/office/drawing/2014/main" id="{037464CC-7EE9-8248-83B0-A6E1840FA397}"/>
              </a:ext>
            </a:extLst>
          </p:cNvPr>
          <p:cNvCxnSpPr>
            <a:cxnSpLocks/>
          </p:cNvCxnSpPr>
          <p:nvPr/>
        </p:nvCxnSpPr>
        <p:spPr>
          <a:xfrm>
            <a:off x="3095817" y="2250851"/>
            <a:ext cx="1120020" cy="1440000"/>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C9804D2B-CDD3-DE44-ACA4-A990CD41027E}"/>
              </a:ext>
            </a:extLst>
          </p:cNvPr>
          <p:cNvGrpSpPr/>
          <p:nvPr/>
        </p:nvGrpSpPr>
        <p:grpSpPr>
          <a:xfrm>
            <a:off x="2293634" y="1704533"/>
            <a:ext cx="1331501" cy="540000"/>
            <a:chOff x="5537328" y="4053000"/>
            <a:chExt cx="1440000" cy="540000"/>
          </a:xfrm>
        </p:grpSpPr>
        <p:sp>
          <p:nvSpPr>
            <p:cNvPr id="85" name="Rounded Rectangle 84">
              <a:extLst>
                <a:ext uri="{FF2B5EF4-FFF2-40B4-BE49-F238E27FC236}">
                  <a16:creationId xmlns:a16="http://schemas.microsoft.com/office/drawing/2014/main" id="{36BFF6C3-B310-A54F-8EF6-9BA3EA6E6D3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TextBox 85">
              <a:extLst>
                <a:ext uri="{FF2B5EF4-FFF2-40B4-BE49-F238E27FC236}">
                  <a16:creationId xmlns:a16="http://schemas.microsoft.com/office/drawing/2014/main" id="{6D4ABEED-6B19-C54A-801A-438255C78884}"/>
                </a:ext>
              </a:extLst>
            </p:cNvPr>
            <p:cNvSpPr txBox="1"/>
            <p:nvPr/>
          </p:nvSpPr>
          <p:spPr>
            <a:xfrm>
              <a:off x="5905202" y="4154604"/>
              <a:ext cx="966929" cy="338554"/>
            </a:xfrm>
            <a:prstGeom prst="rect">
              <a:avLst/>
            </a:prstGeom>
            <a:noFill/>
          </p:spPr>
          <p:txBody>
            <a:bodyPr wrap="square" rtlCol="0">
              <a:spAutoFit/>
            </a:bodyPr>
            <a:lstStyle/>
            <a:p>
              <a:r>
                <a:rPr lang="en-US" altLang="zh-CN" sz="1600"/>
                <a:t>Client</a:t>
              </a:r>
              <a:endParaRPr lang="en-US" sz="1600"/>
            </a:p>
          </p:txBody>
        </p:sp>
      </p:grpSp>
      <p:grpSp>
        <p:nvGrpSpPr>
          <p:cNvPr id="87" name="Group 86">
            <a:extLst>
              <a:ext uri="{FF2B5EF4-FFF2-40B4-BE49-F238E27FC236}">
                <a16:creationId xmlns:a16="http://schemas.microsoft.com/office/drawing/2014/main" id="{557AF77A-DEE8-824B-8FE1-176FF1477389}"/>
              </a:ext>
            </a:extLst>
          </p:cNvPr>
          <p:cNvGrpSpPr/>
          <p:nvPr/>
        </p:nvGrpSpPr>
        <p:grpSpPr>
          <a:xfrm>
            <a:off x="570869" y="5436850"/>
            <a:ext cx="1331501" cy="540000"/>
            <a:chOff x="5537328" y="4053000"/>
            <a:chExt cx="1440000" cy="540000"/>
          </a:xfrm>
        </p:grpSpPr>
        <p:sp>
          <p:nvSpPr>
            <p:cNvPr id="88" name="Rounded Rectangle 87">
              <a:extLst>
                <a:ext uri="{FF2B5EF4-FFF2-40B4-BE49-F238E27FC236}">
                  <a16:creationId xmlns:a16="http://schemas.microsoft.com/office/drawing/2014/main" id="{61C5D9C0-7506-DB42-A089-61E92902B096}"/>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9" name="TextBox 88">
              <a:extLst>
                <a:ext uri="{FF2B5EF4-FFF2-40B4-BE49-F238E27FC236}">
                  <a16:creationId xmlns:a16="http://schemas.microsoft.com/office/drawing/2014/main" id="{5EF8C754-4EC5-8F4C-BD60-E81EAEBC4404}"/>
                </a:ext>
              </a:extLst>
            </p:cNvPr>
            <p:cNvSpPr txBox="1"/>
            <p:nvPr/>
          </p:nvSpPr>
          <p:spPr>
            <a:xfrm>
              <a:off x="5760282" y="4160211"/>
              <a:ext cx="1149729" cy="338554"/>
            </a:xfrm>
            <a:prstGeom prst="rect">
              <a:avLst/>
            </a:prstGeom>
            <a:noFill/>
          </p:spPr>
          <p:txBody>
            <a:bodyPr wrap="square" rtlCol="0">
              <a:spAutoFit/>
            </a:bodyPr>
            <a:lstStyle/>
            <a:p>
              <a:r>
                <a:rPr lang="en-US" altLang="zh-CN" sz="1600"/>
                <a:t>Follower</a:t>
              </a:r>
              <a:endParaRPr lang="en-US" sz="1600"/>
            </a:p>
          </p:txBody>
        </p:sp>
      </p:grpSp>
      <p:sp>
        <p:nvSpPr>
          <p:cNvPr id="91" name="Rounded Rectangle 90">
            <a:extLst>
              <a:ext uri="{FF2B5EF4-FFF2-40B4-BE49-F238E27FC236}">
                <a16:creationId xmlns:a16="http://schemas.microsoft.com/office/drawing/2014/main" id="{74A4709E-A59E-C244-8C3F-D02FBB633B8D}"/>
              </a:ext>
            </a:extLst>
          </p:cNvPr>
          <p:cNvSpPr/>
          <p:nvPr/>
        </p:nvSpPr>
        <p:spPr>
          <a:xfrm>
            <a:off x="2757251" y="5462457"/>
            <a:ext cx="1104662"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nvGrpSpPr>
          <p:cNvPr id="93" name="Group 92">
            <a:extLst>
              <a:ext uri="{FF2B5EF4-FFF2-40B4-BE49-F238E27FC236}">
                <a16:creationId xmlns:a16="http://schemas.microsoft.com/office/drawing/2014/main" id="{F22A61DE-A1EB-B547-9302-1611B0500B61}"/>
              </a:ext>
            </a:extLst>
          </p:cNvPr>
          <p:cNvGrpSpPr/>
          <p:nvPr/>
        </p:nvGrpSpPr>
        <p:grpSpPr>
          <a:xfrm>
            <a:off x="2390144" y="5445077"/>
            <a:ext cx="1331501" cy="540000"/>
            <a:chOff x="5537328" y="4053000"/>
            <a:chExt cx="1440000" cy="540000"/>
          </a:xfrm>
        </p:grpSpPr>
        <p:sp>
          <p:nvSpPr>
            <p:cNvPr id="94" name="Rounded Rectangle 93">
              <a:extLst>
                <a:ext uri="{FF2B5EF4-FFF2-40B4-BE49-F238E27FC236}">
                  <a16:creationId xmlns:a16="http://schemas.microsoft.com/office/drawing/2014/main" id="{9FACDBC8-126B-8742-B537-4CF978A6D5BA}"/>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5" name="TextBox 94">
              <a:extLst>
                <a:ext uri="{FF2B5EF4-FFF2-40B4-BE49-F238E27FC236}">
                  <a16:creationId xmlns:a16="http://schemas.microsoft.com/office/drawing/2014/main" id="{0C52CA2C-4B2B-8A40-97C0-1F642FEE14D5}"/>
                </a:ext>
              </a:extLst>
            </p:cNvPr>
            <p:cNvSpPr txBox="1"/>
            <p:nvPr/>
          </p:nvSpPr>
          <p:spPr>
            <a:xfrm>
              <a:off x="5916549" y="4155765"/>
              <a:ext cx="966929" cy="338554"/>
            </a:xfrm>
            <a:prstGeom prst="rect">
              <a:avLst/>
            </a:prstGeom>
            <a:noFill/>
          </p:spPr>
          <p:txBody>
            <a:bodyPr wrap="square" rtlCol="0">
              <a:spAutoFit/>
            </a:bodyPr>
            <a:lstStyle/>
            <a:p>
              <a:r>
                <a:rPr lang="en-US" altLang="zh-CN" sz="1600"/>
                <a:t>Leader</a:t>
              </a:r>
              <a:endParaRPr lang="en-US" sz="1600"/>
            </a:p>
          </p:txBody>
        </p:sp>
      </p:grpSp>
      <p:grpSp>
        <p:nvGrpSpPr>
          <p:cNvPr id="98" name="Group 97">
            <a:extLst>
              <a:ext uri="{FF2B5EF4-FFF2-40B4-BE49-F238E27FC236}">
                <a16:creationId xmlns:a16="http://schemas.microsoft.com/office/drawing/2014/main" id="{031833D5-E42A-7B42-A6F3-999A773F4E5D}"/>
              </a:ext>
            </a:extLst>
          </p:cNvPr>
          <p:cNvGrpSpPr/>
          <p:nvPr/>
        </p:nvGrpSpPr>
        <p:grpSpPr>
          <a:xfrm>
            <a:off x="4170897" y="1704533"/>
            <a:ext cx="1331501" cy="540000"/>
            <a:chOff x="5537328" y="4053000"/>
            <a:chExt cx="1440000" cy="540000"/>
          </a:xfrm>
        </p:grpSpPr>
        <p:sp>
          <p:nvSpPr>
            <p:cNvPr id="99" name="Rounded Rectangle 98">
              <a:extLst>
                <a:ext uri="{FF2B5EF4-FFF2-40B4-BE49-F238E27FC236}">
                  <a16:creationId xmlns:a16="http://schemas.microsoft.com/office/drawing/2014/main" id="{DF1C9434-4A8E-4C4B-8F38-BAFE305AE171}"/>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00" name="TextBox 99">
              <a:extLst>
                <a:ext uri="{FF2B5EF4-FFF2-40B4-BE49-F238E27FC236}">
                  <a16:creationId xmlns:a16="http://schemas.microsoft.com/office/drawing/2014/main" id="{918EA99B-E70B-E541-B073-C11C48AB482F}"/>
                </a:ext>
              </a:extLst>
            </p:cNvPr>
            <p:cNvSpPr txBox="1"/>
            <p:nvPr/>
          </p:nvSpPr>
          <p:spPr>
            <a:xfrm>
              <a:off x="5890159" y="4155979"/>
              <a:ext cx="966929" cy="338554"/>
            </a:xfrm>
            <a:prstGeom prst="rect">
              <a:avLst/>
            </a:prstGeom>
            <a:noFill/>
          </p:spPr>
          <p:txBody>
            <a:bodyPr wrap="square" rtlCol="0">
              <a:spAutoFit/>
            </a:bodyPr>
            <a:lstStyle/>
            <a:p>
              <a:r>
                <a:rPr lang="en-US" altLang="zh-CN" sz="1600"/>
                <a:t>Client</a:t>
              </a:r>
              <a:endParaRPr lang="en-US" sz="1600"/>
            </a:p>
          </p:txBody>
        </p:sp>
      </p:grpSp>
      <p:grpSp>
        <p:nvGrpSpPr>
          <p:cNvPr id="101" name="Group 100">
            <a:extLst>
              <a:ext uri="{FF2B5EF4-FFF2-40B4-BE49-F238E27FC236}">
                <a16:creationId xmlns:a16="http://schemas.microsoft.com/office/drawing/2014/main" id="{6CB8BD80-D667-B94D-8454-FA3F03DF6FE7}"/>
              </a:ext>
            </a:extLst>
          </p:cNvPr>
          <p:cNvGrpSpPr/>
          <p:nvPr/>
        </p:nvGrpSpPr>
        <p:grpSpPr>
          <a:xfrm>
            <a:off x="538437" y="1704533"/>
            <a:ext cx="1331501" cy="540000"/>
            <a:chOff x="5537328" y="4053000"/>
            <a:chExt cx="1440000" cy="540000"/>
          </a:xfrm>
        </p:grpSpPr>
        <p:sp>
          <p:nvSpPr>
            <p:cNvPr id="104" name="Rounded Rectangle 103">
              <a:extLst>
                <a:ext uri="{FF2B5EF4-FFF2-40B4-BE49-F238E27FC236}">
                  <a16:creationId xmlns:a16="http://schemas.microsoft.com/office/drawing/2014/main" id="{2E29E764-80CA-D249-A117-1BBE34E9A44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05" name="TextBox 104">
              <a:extLst>
                <a:ext uri="{FF2B5EF4-FFF2-40B4-BE49-F238E27FC236}">
                  <a16:creationId xmlns:a16="http://schemas.microsoft.com/office/drawing/2014/main" id="{3F78F83F-BC05-D24E-9B02-0C8AA5143531}"/>
                </a:ext>
              </a:extLst>
            </p:cNvPr>
            <p:cNvSpPr txBox="1"/>
            <p:nvPr/>
          </p:nvSpPr>
          <p:spPr>
            <a:xfrm>
              <a:off x="5921414" y="4153723"/>
              <a:ext cx="966929" cy="338554"/>
            </a:xfrm>
            <a:prstGeom prst="rect">
              <a:avLst/>
            </a:prstGeom>
            <a:noFill/>
          </p:spPr>
          <p:txBody>
            <a:bodyPr wrap="square" rtlCol="0">
              <a:spAutoFit/>
            </a:bodyPr>
            <a:lstStyle/>
            <a:p>
              <a:r>
                <a:rPr lang="en-US" altLang="zh-CN" sz="1600"/>
                <a:t>Client</a:t>
              </a:r>
              <a:endParaRPr lang="en-US" sz="1600"/>
            </a:p>
          </p:txBody>
        </p:sp>
      </p:grpSp>
      <p:sp>
        <p:nvSpPr>
          <p:cNvPr id="106" name="TextBox 105">
            <a:extLst>
              <a:ext uri="{FF2B5EF4-FFF2-40B4-BE49-F238E27FC236}">
                <a16:creationId xmlns:a16="http://schemas.microsoft.com/office/drawing/2014/main" id="{656B1EC5-3F08-1642-B50A-272B169E788B}"/>
              </a:ext>
            </a:extLst>
          </p:cNvPr>
          <p:cNvSpPr txBox="1"/>
          <p:nvPr/>
        </p:nvSpPr>
        <p:spPr>
          <a:xfrm>
            <a:off x="1885036" y="1671875"/>
            <a:ext cx="367888" cy="461665"/>
          </a:xfrm>
          <a:prstGeom prst="rect">
            <a:avLst/>
          </a:prstGeom>
          <a:noFill/>
        </p:spPr>
        <p:txBody>
          <a:bodyPr wrap="none" rtlCol="0">
            <a:spAutoFit/>
          </a:bodyPr>
          <a:lstStyle/>
          <a:p>
            <a:r>
              <a:rPr lang="en-US" altLang="zh-CN" sz="2400"/>
              <a:t>…</a:t>
            </a:r>
            <a:endParaRPr lang="en-US" sz="2400"/>
          </a:p>
        </p:txBody>
      </p:sp>
      <p:sp>
        <p:nvSpPr>
          <p:cNvPr id="109" name="TextBox 108">
            <a:extLst>
              <a:ext uri="{FF2B5EF4-FFF2-40B4-BE49-F238E27FC236}">
                <a16:creationId xmlns:a16="http://schemas.microsoft.com/office/drawing/2014/main" id="{92489D68-2159-C645-8531-13C19905ED6B}"/>
              </a:ext>
            </a:extLst>
          </p:cNvPr>
          <p:cNvSpPr txBox="1"/>
          <p:nvPr/>
        </p:nvSpPr>
        <p:spPr>
          <a:xfrm>
            <a:off x="3714057" y="1704533"/>
            <a:ext cx="367888" cy="461665"/>
          </a:xfrm>
          <a:prstGeom prst="rect">
            <a:avLst/>
          </a:prstGeom>
          <a:noFill/>
        </p:spPr>
        <p:txBody>
          <a:bodyPr wrap="none" rtlCol="0">
            <a:spAutoFit/>
          </a:bodyPr>
          <a:lstStyle/>
          <a:p>
            <a:r>
              <a:rPr lang="en-US" altLang="zh-CN" sz="2400"/>
              <a:t>…</a:t>
            </a:r>
            <a:endParaRPr lang="en-US" sz="2400"/>
          </a:p>
        </p:txBody>
      </p:sp>
      <p:grpSp>
        <p:nvGrpSpPr>
          <p:cNvPr id="156" name="Group 155">
            <a:extLst>
              <a:ext uri="{FF2B5EF4-FFF2-40B4-BE49-F238E27FC236}">
                <a16:creationId xmlns:a16="http://schemas.microsoft.com/office/drawing/2014/main" id="{CA397FA8-3BAB-2741-A1BC-03DBE3B400D6}"/>
              </a:ext>
            </a:extLst>
          </p:cNvPr>
          <p:cNvGrpSpPr/>
          <p:nvPr/>
        </p:nvGrpSpPr>
        <p:grpSpPr>
          <a:xfrm>
            <a:off x="1286546" y="3690851"/>
            <a:ext cx="1331501" cy="540000"/>
            <a:chOff x="5537328" y="4053000"/>
            <a:chExt cx="1440000" cy="540000"/>
          </a:xfrm>
        </p:grpSpPr>
        <p:sp>
          <p:nvSpPr>
            <p:cNvPr id="157" name="Rounded Rectangle 156">
              <a:extLst>
                <a:ext uri="{FF2B5EF4-FFF2-40B4-BE49-F238E27FC236}">
                  <a16:creationId xmlns:a16="http://schemas.microsoft.com/office/drawing/2014/main" id="{8286F4F4-BFC7-784B-8E8A-2506F9F818E6}"/>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59" name="TextBox 158">
              <a:extLst>
                <a:ext uri="{FF2B5EF4-FFF2-40B4-BE49-F238E27FC236}">
                  <a16:creationId xmlns:a16="http://schemas.microsoft.com/office/drawing/2014/main" id="{4D6F0495-E05F-A549-9ED9-8E108EAA94A2}"/>
                </a:ext>
              </a:extLst>
            </p:cNvPr>
            <p:cNvSpPr txBox="1"/>
            <p:nvPr/>
          </p:nvSpPr>
          <p:spPr>
            <a:xfrm>
              <a:off x="5921414" y="4153723"/>
              <a:ext cx="966929" cy="338554"/>
            </a:xfrm>
            <a:prstGeom prst="rect">
              <a:avLst/>
            </a:prstGeom>
            <a:noFill/>
          </p:spPr>
          <p:txBody>
            <a:bodyPr wrap="square" rtlCol="0">
              <a:spAutoFit/>
            </a:bodyPr>
            <a:lstStyle/>
            <a:p>
              <a:r>
                <a:rPr lang="en-US" altLang="zh-CN" sz="1600"/>
                <a:t>Proxy</a:t>
              </a:r>
              <a:endParaRPr lang="en-US" sz="1600"/>
            </a:p>
          </p:txBody>
        </p:sp>
      </p:grpSp>
      <p:grpSp>
        <p:nvGrpSpPr>
          <p:cNvPr id="160" name="Group 159">
            <a:extLst>
              <a:ext uri="{FF2B5EF4-FFF2-40B4-BE49-F238E27FC236}">
                <a16:creationId xmlns:a16="http://schemas.microsoft.com/office/drawing/2014/main" id="{1FDAD3FE-F71D-5A41-9126-348C19EDFCB2}"/>
              </a:ext>
            </a:extLst>
          </p:cNvPr>
          <p:cNvGrpSpPr/>
          <p:nvPr/>
        </p:nvGrpSpPr>
        <p:grpSpPr>
          <a:xfrm>
            <a:off x="3337949" y="3690851"/>
            <a:ext cx="1331501" cy="540000"/>
            <a:chOff x="5537328" y="4053000"/>
            <a:chExt cx="1440000" cy="540000"/>
          </a:xfrm>
        </p:grpSpPr>
        <p:sp>
          <p:nvSpPr>
            <p:cNvPr id="161" name="Rounded Rectangle 160">
              <a:extLst>
                <a:ext uri="{FF2B5EF4-FFF2-40B4-BE49-F238E27FC236}">
                  <a16:creationId xmlns:a16="http://schemas.microsoft.com/office/drawing/2014/main" id="{5103470A-F65D-334C-9618-2957E5119C70}"/>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63" name="TextBox 162">
              <a:extLst>
                <a:ext uri="{FF2B5EF4-FFF2-40B4-BE49-F238E27FC236}">
                  <a16:creationId xmlns:a16="http://schemas.microsoft.com/office/drawing/2014/main" id="{3869A71A-5503-1F4F-BBDA-EC6124D5C299}"/>
                </a:ext>
              </a:extLst>
            </p:cNvPr>
            <p:cNvSpPr txBox="1"/>
            <p:nvPr/>
          </p:nvSpPr>
          <p:spPr>
            <a:xfrm>
              <a:off x="5921414" y="4153723"/>
              <a:ext cx="966929" cy="338554"/>
            </a:xfrm>
            <a:prstGeom prst="rect">
              <a:avLst/>
            </a:prstGeom>
            <a:noFill/>
          </p:spPr>
          <p:txBody>
            <a:bodyPr wrap="square" rtlCol="0">
              <a:spAutoFit/>
            </a:bodyPr>
            <a:lstStyle/>
            <a:p>
              <a:r>
                <a:rPr lang="en-US" altLang="zh-CN" sz="1600"/>
                <a:t>Proxy</a:t>
              </a:r>
              <a:endParaRPr lang="en-US" sz="1600"/>
            </a:p>
          </p:txBody>
        </p:sp>
      </p:grpSp>
      <p:sp>
        <p:nvSpPr>
          <p:cNvPr id="164" name="TextBox 163">
            <a:extLst>
              <a:ext uri="{FF2B5EF4-FFF2-40B4-BE49-F238E27FC236}">
                <a16:creationId xmlns:a16="http://schemas.microsoft.com/office/drawing/2014/main" id="{9BD4F771-BB25-F744-8FE8-CBC8EEFA21BD}"/>
              </a:ext>
            </a:extLst>
          </p:cNvPr>
          <p:cNvSpPr txBox="1"/>
          <p:nvPr/>
        </p:nvSpPr>
        <p:spPr>
          <a:xfrm>
            <a:off x="2775440" y="3690851"/>
            <a:ext cx="367888" cy="461665"/>
          </a:xfrm>
          <a:prstGeom prst="rect">
            <a:avLst/>
          </a:prstGeom>
          <a:noFill/>
        </p:spPr>
        <p:txBody>
          <a:bodyPr wrap="none" rtlCol="0">
            <a:spAutoFit/>
          </a:bodyPr>
          <a:lstStyle/>
          <a:p>
            <a:r>
              <a:rPr lang="en-US" altLang="zh-CN" sz="2400"/>
              <a:t>…</a:t>
            </a:r>
            <a:endParaRPr lang="en-US" sz="2400"/>
          </a:p>
        </p:txBody>
      </p:sp>
      <p:sp>
        <p:nvSpPr>
          <p:cNvPr id="165" name="TextBox 164">
            <a:extLst>
              <a:ext uri="{FF2B5EF4-FFF2-40B4-BE49-F238E27FC236}">
                <a16:creationId xmlns:a16="http://schemas.microsoft.com/office/drawing/2014/main" id="{8E4E337A-60B8-C740-BBD4-7813C4535144}"/>
              </a:ext>
            </a:extLst>
          </p:cNvPr>
          <p:cNvSpPr txBox="1"/>
          <p:nvPr/>
        </p:nvSpPr>
        <p:spPr>
          <a:xfrm>
            <a:off x="4886576" y="3628831"/>
            <a:ext cx="367888" cy="461665"/>
          </a:xfrm>
          <a:prstGeom prst="rect">
            <a:avLst/>
          </a:prstGeom>
          <a:noFill/>
        </p:spPr>
        <p:txBody>
          <a:bodyPr wrap="none" rtlCol="0">
            <a:spAutoFit/>
          </a:bodyPr>
          <a:lstStyle/>
          <a:p>
            <a:r>
              <a:rPr lang="en-US" altLang="zh-CN" sz="2400"/>
              <a:t>…</a:t>
            </a:r>
            <a:endParaRPr lang="en-US" sz="2400"/>
          </a:p>
        </p:txBody>
      </p:sp>
      <p:sp>
        <p:nvSpPr>
          <p:cNvPr id="168" name="TextBox 167">
            <a:extLst>
              <a:ext uri="{FF2B5EF4-FFF2-40B4-BE49-F238E27FC236}">
                <a16:creationId xmlns:a16="http://schemas.microsoft.com/office/drawing/2014/main" id="{70FEA567-4B8E-9445-9A02-7A6C6FA4108F}"/>
              </a:ext>
            </a:extLst>
          </p:cNvPr>
          <p:cNvSpPr txBox="1"/>
          <p:nvPr/>
        </p:nvSpPr>
        <p:spPr>
          <a:xfrm>
            <a:off x="570869" y="3649641"/>
            <a:ext cx="367888" cy="461665"/>
          </a:xfrm>
          <a:prstGeom prst="rect">
            <a:avLst/>
          </a:prstGeom>
          <a:noFill/>
        </p:spPr>
        <p:txBody>
          <a:bodyPr wrap="none" rtlCol="0">
            <a:spAutoFit/>
          </a:bodyPr>
          <a:lstStyle/>
          <a:p>
            <a:r>
              <a:rPr lang="en-US" altLang="zh-CN" sz="2400"/>
              <a:t>…</a:t>
            </a:r>
            <a:endParaRPr lang="en-US" sz="2400"/>
          </a:p>
        </p:txBody>
      </p:sp>
      <p:sp>
        <p:nvSpPr>
          <p:cNvPr id="3" name="Arc 2">
            <a:extLst>
              <a:ext uri="{FF2B5EF4-FFF2-40B4-BE49-F238E27FC236}">
                <a16:creationId xmlns:a16="http://schemas.microsoft.com/office/drawing/2014/main" id="{94C619A0-F234-A144-847B-F9CF25BE3A15}"/>
              </a:ext>
            </a:extLst>
          </p:cNvPr>
          <p:cNvSpPr/>
          <p:nvPr/>
        </p:nvSpPr>
        <p:spPr>
          <a:xfrm>
            <a:off x="4796183" y="3921683"/>
            <a:ext cx="1298860" cy="4254121"/>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Arc 169">
            <a:extLst>
              <a:ext uri="{FF2B5EF4-FFF2-40B4-BE49-F238E27FC236}">
                <a16:creationId xmlns:a16="http://schemas.microsoft.com/office/drawing/2014/main" id="{A3DCB5D8-A2F9-6C43-9FED-578138F48548}"/>
              </a:ext>
            </a:extLst>
          </p:cNvPr>
          <p:cNvSpPr/>
          <p:nvPr/>
        </p:nvSpPr>
        <p:spPr>
          <a:xfrm flipH="1">
            <a:off x="42677" y="3880473"/>
            <a:ext cx="973096" cy="4254121"/>
          </a:xfrm>
          <a:prstGeom prst="arc">
            <a:avLst>
              <a:gd name="adj1" fmla="val 16200000"/>
              <a:gd name="adj2" fmla="val 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3" name="Straight Arrow Connector 172">
            <a:extLst>
              <a:ext uri="{FF2B5EF4-FFF2-40B4-BE49-F238E27FC236}">
                <a16:creationId xmlns:a16="http://schemas.microsoft.com/office/drawing/2014/main" id="{13087AE9-0737-0A4C-806A-4258FEAF9D75}"/>
              </a:ext>
            </a:extLst>
          </p:cNvPr>
          <p:cNvCxnSpPr>
            <a:cxnSpLocks/>
            <a:stCxn id="161" idx="2"/>
            <a:endCxn id="81" idx="0"/>
          </p:cNvCxnSpPr>
          <p:nvPr/>
        </p:nvCxnSpPr>
        <p:spPr>
          <a:xfrm>
            <a:off x="4003700" y="4230851"/>
            <a:ext cx="925242" cy="1205999"/>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id="{A5FA421C-331B-F74B-84B9-5D8FA436F153}"/>
              </a:ext>
            </a:extLst>
          </p:cNvPr>
          <p:cNvCxnSpPr>
            <a:cxnSpLocks/>
            <a:stCxn id="161" idx="2"/>
            <a:endCxn id="94" idx="0"/>
          </p:cNvCxnSpPr>
          <p:nvPr/>
        </p:nvCxnSpPr>
        <p:spPr>
          <a:xfrm flipH="1">
            <a:off x="3055895" y="4230851"/>
            <a:ext cx="947805" cy="1214226"/>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1676688A-4E6D-774C-B5CB-99699F422BB1}"/>
              </a:ext>
            </a:extLst>
          </p:cNvPr>
          <p:cNvCxnSpPr>
            <a:cxnSpLocks/>
          </p:cNvCxnSpPr>
          <p:nvPr/>
        </p:nvCxnSpPr>
        <p:spPr>
          <a:xfrm flipH="1">
            <a:off x="893584" y="4196691"/>
            <a:ext cx="2708964" cy="1170051"/>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1" name="Straight Arrow Connector 180">
            <a:extLst>
              <a:ext uri="{FF2B5EF4-FFF2-40B4-BE49-F238E27FC236}">
                <a16:creationId xmlns:a16="http://schemas.microsoft.com/office/drawing/2014/main" id="{2B85DAAD-E27F-574F-84B1-BA0BC87053AF}"/>
              </a:ext>
            </a:extLst>
          </p:cNvPr>
          <p:cNvCxnSpPr>
            <a:cxnSpLocks/>
          </p:cNvCxnSpPr>
          <p:nvPr/>
        </p:nvCxnSpPr>
        <p:spPr>
          <a:xfrm flipV="1">
            <a:off x="1084294" y="4253240"/>
            <a:ext cx="2659915" cy="1198887"/>
          </a:xfrm>
          <a:prstGeom prst="straightConnector1">
            <a:avLst/>
          </a:prstGeom>
          <a:ln w="38100">
            <a:solidFill>
              <a:srgbClr val="00B050"/>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3" name="Straight Arrow Connector 182">
            <a:extLst>
              <a:ext uri="{FF2B5EF4-FFF2-40B4-BE49-F238E27FC236}">
                <a16:creationId xmlns:a16="http://schemas.microsoft.com/office/drawing/2014/main" id="{9641C7C8-70AF-E644-AB82-EA52313CFC0A}"/>
              </a:ext>
            </a:extLst>
          </p:cNvPr>
          <p:cNvCxnSpPr>
            <a:cxnSpLocks/>
          </p:cNvCxnSpPr>
          <p:nvPr/>
        </p:nvCxnSpPr>
        <p:spPr>
          <a:xfrm flipV="1">
            <a:off x="2812668" y="4215513"/>
            <a:ext cx="1071934" cy="1221338"/>
          </a:xfrm>
          <a:prstGeom prst="straightConnector1">
            <a:avLst/>
          </a:prstGeom>
          <a:ln w="38100">
            <a:solidFill>
              <a:srgbClr val="00B050"/>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E8D022C0-C7D2-2044-8003-CE009B439140}"/>
              </a:ext>
            </a:extLst>
          </p:cNvPr>
          <p:cNvCxnSpPr>
            <a:cxnSpLocks/>
          </p:cNvCxnSpPr>
          <p:nvPr/>
        </p:nvCxnSpPr>
        <p:spPr>
          <a:xfrm flipH="1" flipV="1">
            <a:off x="4166657" y="4196691"/>
            <a:ext cx="990568" cy="1240159"/>
          </a:xfrm>
          <a:prstGeom prst="straightConnector1">
            <a:avLst/>
          </a:prstGeom>
          <a:ln w="38100">
            <a:solidFill>
              <a:srgbClr val="00B050"/>
            </a:solidFill>
            <a:headE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B7B428D4-FB00-C7E0-8313-DE063BCE8DA7}"/>
              </a:ext>
            </a:extLst>
          </p:cNvPr>
          <p:cNvSpPr>
            <a:spLocks noGrp="1"/>
          </p:cNvSpPr>
          <p:nvPr>
            <p:ph type="sldNum" sz="quarter" idx="12"/>
          </p:nvPr>
        </p:nvSpPr>
        <p:spPr/>
        <p:txBody>
          <a:bodyPr/>
          <a:lstStyle/>
          <a:p>
            <a:fld id="{EA7EFB88-B2CB-3F42-A7FB-727E9E84A506}" type="slidenum">
              <a:rPr lang="en-US" smtClean="0"/>
              <a:t>32</a:t>
            </a:fld>
            <a:endParaRPr lang="en-US"/>
          </a:p>
        </p:txBody>
      </p:sp>
      <p:sp>
        <p:nvSpPr>
          <p:cNvPr id="7" name="TextBox 6">
            <a:extLst>
              <a:ext uri="{FF2B5EF4-FFF2-40B4-BE49-F238E27FC236}">
                <a16:creationId xmlns:a16="http://schemas.microsoft.com/office/drawing/2014/main" id="{55AC0ED1-B6AA-BAFE-5F39-DF430F18B6CF}"/>
              </a:ext>
            </a:extLst>
          </p:cNvPr>
          <p:cNvSpPr txBox="1"/>
          <p:nvPr/>
        </p:nvSpPr>
        <p:spPr>
          <a:xfrm>
            <a:off x="6926854" y="5899526"/>
            <a:ext cx="4975521" cy="338554"/>
          </a:xfrm>
          <a:prstGeom prst="rect">
            <a:avLst/>
          </a:prstGeom>
          <a:noFill/>
        </p:spPr>
        <p:txBody>
          <a:bodyPr wrap="square">
            <a:spAutoFit/>
          </a:bodyPr>
          <a:lstStyle/>
          <a:p>
            <a:r>
              <a:rPr lang="en-US" altLang="zh-CN" sz="1600">
                <a:sym typeface="Wingdings" pitchFamily="2" charset="2"/>
              </a:rPr>
              <a:t></a:t>
            </a:r>
            <a:r>
              <a:rPr lang="zh-CN" altLang="en-US" sz="1600">
                <a:sym typeface="Wingdings" pitchFamily="2" charset="2"/>
              </a:rPr>
              <a:t> </a:t>
            </a:r>
            <a:r>
              <a:rPr lang="en-US" altLang="zh-CN" sz="1600">
                <a:sym typeface="Wingdings" pitchFamily="2" charset="2"/>
              </a:rPr>
              <a:t>Easy</a:t>
            </a:r>
            <a:r>
              <a:rPr lang="zh-CN" altLang="en-US" sz="1600">
                <a:sym typeface="Wingdings" pitchFamily="2" charset="2"/>
              </a:rPr>
              <a:t> </a:t>
            </a:r>
            <a:r>
              <a:rPr lang="en-US" altLang="zh-CN" sz="1600">
                <a:sym typeface="Wingdings" pitchFamily="2" charset="2"/>
              </a:rPr>
              <a:t>to</a:t>
            </a:r>
            <a:r>
              <a:rPr lang="zh-CN" altLang="en-US" sz="1600">
                <a:sym typeface="Wingdings" pitchFamily="2" charset="2"/>
              </a:rPr>
              <a:t> </a:t>
            </a:r>
            <a:r>
              <a:rPr lang="en-US" altLang="zh-CN" sz="1600">
                <a:sym typeface="Wingdings" pitchFamily="2" charset="2"/>
              </a:rPr>
              <a:t>fix</a:t>
            </a:r>
            <a:r>
              <a:rPr lang="zh-CN" altLang="en-US" sz="1600">
                <a:sym typeface="Wingdings" pitchFamily="2" charset="2"/>
              </a:rPr>
              <a:t> </a:t>
            </a:r>
            <a:r>
              <a:rPr lang="en-US" altLang="zh-CN" sz="1600">
                <a:sym typeface="Wingdings" pitchFamily="2" charset="2"/>
              </a:rPr>
              <a:t>inconsistency</a:t>
            </a:r>
            <a:r>
              <a:rPr lang="zh-CN" altLang="en-US" sz="1600">
                <a:sym typeface="Wingdings" pitchFamily="2" charset="2"/>
              </a:rPr>
              <a:t> </a:t>
            </a:r>
            <a:r>
              <a:rPr lang="en-US" altLang="zh-CN" sz="1600">
                <a:sym typeface="Wingdings" pitchFamily="2" charset="2"/>
              </a:rPr>
              <a:t>between</a:t>
            </a:r>
            <a:r>
              <a:rPr lang="zh-CN" altLang="en-US" sz="1600">
                <a:sym typeface="Wingdings" pitchFamily="2" charset="2"/>
              </a:rPr>
              <a:t> </a:t>
            </a:r>
            <a:r>
              <a:rPr lang="en-US" altLang="zh-CN" sz="1600">
                <a:sym typeface="Wingdings" pitchFamily="2" charset="2"/>
              </a:rPr>
              <a:t>leader</a:t>
            </a:r>
            <a:r>
              <a:rPr lang="zh-CN" altLang="en-US" sz="1600">
                <a:sym typeface="Wingdings" pitchFamily="2" charset="2"/>
              </a:rPr>
              <a:t> </a:t>
            </a:r>
            <a:r>
              <a:rPr lang="en-US" altLang="zh-CN" sz="1600">
                <a:sym typeface="Wingdings" pitchFamily="2" charset="2"/>
              </a:rPr>
              <a:t>and</a:t>
            </a:r>
            <a:r>
              <a:rPr lang="zh-CN" altLang="en-US" sz="1600">
                <a:sym typeface="Wingdings" pitchFamily="2" charset="2"/>
              </a:rPr>
              <a:t> </a:t>
            </a:r>
            <a:r>
              <a:rPr lang="en-US" altLang="zh-CN" sz="1600">
                <a:sym typeface="Wingdings" pitchFamily="2" charset="2"/>
              </a:rPr>
              <a:t>followers</a:t>
            </a:r>
            <a:endParaRPr lang="en-CN" sz="1600"/>
          </a:p>
        </p:txBody>
      </p:sp>
      <p:sp>
        <p:nvSpPr>
          <p:cNvPr id="4" name="TextBox 3">
            <a:extLst>
              <a:ext uri="{FF2B5EF4-FFF2-40B4-BE49-F238E27FC236}">
                <a16:creationId xmlns:a16="http://schemas.microsoft.com/office/drawing/2014/main" id="{4BAC8883-3933-D9C4-4677-AAE62153A97D}"/>
              </a:ext>
            </a:extLst>
          </p:cNvPr>
          <p:cNvSpPr txBox="1"/>
          <p:nvPr/>
        </p:nvSpPr>
        <p:spPr>
          <a:xfrm>
            <a:off x="4090966" y="3345698"/>
            <a:ext cx="1374094" cy="369332"/>
          </a:xfrm>
          <a:prstGeom prst="rect">
            <a:avLst/>
          </a:prstGeom>
          <a:noFill/>
        </p:spPr>
        <p:txBody>
          <a:bodyPr wrap="none" rtlCol="0">
            <a:spAutoFit/>
          </a:bodyPr>
          <a:lstStyle/>
          <a:p>
            <a:r>
              <a:rPr lang="en-US"/>
              <a:t>DOM sender</a:t>
            </a:r>
          </a:p>
        </p:txBody>
      </p:sp>
      <p:sp>
        <p:nvSpPr>
          <p:cNvPr id="6" name="TextBox 5">
            <a:extLst>
              <a:ext uri="{FF2B5EF4-FFF2-40B4-BE49-F238E27FC236}">
                <a16:creationId xmlns:a16="http://schemas.microsoft.com/office/drawing/2014/main" id="{E92C17A8-418C-3EAD-817F-A4B7DBF04457}"/>
              </a:ext>
            </a:extLst>
          </p:cNvPr>
          <p:cNvSpPr txBox="1"/>
          <p:nvPr/>
        </p:nvSpPr>
        <p:spPr>
          <a:xfrm>
            <a:off x="540126" y="6064815"/>
            <a:ext cx="1485856" cy="369332"/>
          </a:xfrm>
          <a:prstGeom prst="rect">
            <a:avLst/>
          </a:prstGeom>
          <a:noFill/>
        </p:spPr>
        <p:txBody>
          <a:bodyPr wrap="none" rtlCol="0">
            <a:spAutoFit/>
          </a:bodyPr>
          <a:lstStyle/>
          <a:p>
            <a:r>
              <a:rPr lang="en-US"/>
              <a:t>DOM receiver</a:t>
            </a:r>
          </a:p>
        </p:txBody>
      </p:sp>
      <p:sp>
        <p:nvSpPr>
          <p:cNvPr id="8" name="TextBox 7">
            <a:extLst>
              <a:ext uri="{FF2B5EF4-FFF2-40B4-BE49-F238E27FC236}">
                <a16:creationId xmlns:a16="http://schemas.microsoft.com/office/drawing/2014/main" id="{69354AD0-97AA-4BF0-E369-772DCE57AD67}"/>
              </a:ext>
            </a:extLst>
          </p:cNvPr>
          <p:cNvSpPr txBox="1"/>
          <p:nvPr/>
        </p:nvSpPr>
        <p:spPr>
          <a:xfrm>
            <a:off x="2312966" y="6063178"/>
            <a:ext cx="1485856" cy="369332"/>
          </a:xfrm>
          <a:prstGeom prst="rect">
            <a:avLst/>
          </a:prstGeom>
          <a:noFill/>
        </p:spPr>
        <p:txBody>
          <a:bodyPr wrap="none" rtlCol="0">
            <a:spAutoFit/>
          </a:bodyPr>
          <a:lstStyle/>
          <a:p>
            <a:r>
              <a:rPr lang="en-US"/>
              <a:t>DOM receiver</a:t>
            </a:r>
          </a:p>
        </p:txBody>
      </p:sp>
      <p:sp>
        <p:nvSpPr>
          <p:cNvPr id="9" name="TextBox 8">
            <a:extLst>
              <a:ext uri="{FF2B5EF4-FFF2-40B4-BE49-F238E27FC236}">
                <a16:creationId xmlns:a16="http://schemas.microsoft.com/office/drawing/2014/main" id="{867DBC74-2D00-E362-3A16-F6E073AE49D0}"/>
              </a:ext>
            </a:extLst>
          </p:cNvPr>
          <p:cNvSpPr txBox="1"/>
          <p:nvPr/>
        </p:nvSpPr>
        <p:spPr>
          <a:xfrm>
            <a:off x="4183220" y="6064815"/>
            <a:ext cx="1485856" cy="369332"/>
          </a:xfrm>
          <a:prstGeom prst="rect">
            <a:avLst/>
          </a:prstGeom>
          <a:noFill/>
        </p:spPr>
        <p:txBody>
          <a:bodyPr wrap="none" rtlCol="0">
            <a:spAutoFit/>
          </a:bodyPr>
          <a:lstStyle/>
          <a:p>
            <a:r>
              <a:rPr lang="en-US"/>
              <a:t>DOM receiver</a:t>
            </a:r>
          </a:p>
        </p:txBody>
      </p:sp>
    </p:spTree>
    <p:extLst>
      <p:ext uri="{BB962C8B-B14F-4D97-AF65-F5344CB8AC3E}">
        <p14:creationId xmlns:p14="http://schemas.microsoft.com/office/powerpoint/2010/main" val="284918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up)">
                                      <p:cBhvr>
                                        <p:cTn id="7" dur="5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78"/>
                                        </p:tgtEl>
                                        <p:attrNameLst>
                                          <p:attrName>style.visibility</p:attrName>
                                        </p:attrNameLst>
                                      </p:cBhvr>
                                      <p:to>
                                        <p:strVal val="visible"/>
                                      </p:to>
                                    </p:set>
                                    <p:animEffect transition="in" filter="wipe(up)">
                                      <p:cBhvr>
                                        <p:cTn id="12" dur="500"/>
                                        <p:tgtEl>
                                          <p:spTgt spid="178"/>
                                        </p:tgtEl>
                                      </p:cBhvr>
                                    </p:animEffect>
                                  </p:childTnLst>
                                </p:cTn>
                              </p:par>
                              <p:par>
                                <p:cTn id="13" presetID="22" presetClass="entr" presetSubtype="1" fill="hold" nodeType="withEffect">
                                  <p:stCondLst>
                                    <p:cond delay="0"/>
                                  </p:stCondLst>
                                  <p:childTnLst>
                                    <p:set>
                                      <p:cBhvr>
                                        <p:cTn id="14" dur="1" fill="hold">
                                          <p:stCondLst>
                                            <p:cond delay="0"/>
                                          </p:stCondLst>
                                        </p:cTn>
                                        <p:tgtEl>
                                          <p:spTgt spid="176"/>
                                        </p:tgtEl>
                                        <p:attrNameLst>
                                          <p:attrName>style.visibility</p:attrName>
                                        </p:attrNameLst>
                                      </p:cBhvr>
                                      <p:to>
                                        <p:strVal val="visible"/>
                                      </p:to>
                                    </p:set>
                                    <p:animEffect transition="in" filter="wipe(up)">
                                      <p:cBhvr>
                                        <p:cTn id="15" dur="500"/>
                                        <p:tgtEl>
                                          <p:spTgt spid="176"/>
                                        </p:tgtEl>
                                      </p:cBhvr>
                                    </p:animEffect>
                                  </p:childTnLst>
                                </p:cTn>
                              </p:par>
                              <p:par>
                                <p:cTn id="16" presetID="22" presetClass="entr" presetSubtype="1" fill="hold" nodeType="withEffect">
                                  <p:stCondLst>
                                    <p:cond delay="0"/>
                                  </p:stCondLst>
                                  <p:childTnLst>
                                    <p:set>
                                      <p:cBhvr>
                                        <p:cTn id="17" dur="1" fill="hold">
                                          <p:stCondLst>
                                            <p:cond delay="0"/>
                                          </p:stCondLst>
                                        </p:cTn>
                                        <p:tgtEl>
                                          <p:spTgt spid="173"/>
                                        </p:tgtEl>
                                        <p:attrNameLst>
                                          <p:attrName>style.visibility</p:attrName>
                                        </p:attrNameLst>
                                      </p:cBhvr>
                                      <p:to>
                                        <p:strVal val="visible"/>
                                      </p:to>
                                    </p:set>
                                    <p:animEffect transition="in" filter="wipe(up)">
                                      <p:cBhvr>
                                        <p:cTn id="18" dur="500"/>
                                        <p:tgtEl>
                                          <p:spTgt spid="17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81"/>
                                        </p:tgtEl>
                                        <p:attrNameLst>
                                          <p:attrName>style.visibility</p:attrName>
                                        </p:attrNameLst>
                                      </p:cBhvr>
                                      <p:to>
                                        <p:strVal val="visible"/>
                                      </p:to>
                                    </p:set>
                                    <p:animEffect transition="in" filter="wipe(down)">
                                      <p:cBhvr>
                                        <p:cTn id="23" dur="500"/>
                                        <p:tgtEl>
                                          <p:spTgt spid="181"/>
                                        </p:tgtEl>
                                      </p:cBhvr>
                                    </p:animEffect>
                                  </p:childTnLst>
                                </p:cTn>
                              </p:par>
                              <p:par>
                                <p:cTn id="24" presetID="22" presetClass="entr" presetSubtype="4" fill="hold" nodeType="withEffect">
                                  <p:stCondLst>
                                    <p:cond delay="0"/>
                                  </p:stCondLst>
                                  <p:childTnLst>
                                    <p:set>
                                      <p:cBhvr>
                                        <p:cTn id="25" dur="1" fill="hold">
                                          <p:stCondLst>
                                            <p:cond delay="0"/>
                                          </p:stCondLst>
                                        </p:cTn>
                                        <p:tgtEl>
                                          <p:spTgt spid="183"/>
                                        </p:tgtEl>
                                        <p:attrNameLst>
                                          <p:attrName>style.visibility</p:attrName>
                                        </p:attrNameLst>
                                      </p:cBhvr>
                                      <p:to>
                                        <p:strVal val="visible"/>
                                      </p:to>
                                    </p:set>
                                    <p:animEffect transition="in" filter="wipe(down)">
                                      <p:cBhvr>
                                        <p:cTn id="26" dur="500"/>
                                        <p:tgtEl>
                                          <p:spTgt spid="183"/>
                                        </p:tgtEl>
                                      </p:cBhvr>
                                    </p:animEffect>
                                  </p:childTnLst>
                                </p:cTn>
                              </p:par>
                              <p:par>
                                <p:cTn id="27" presetID="22" presetClass="entr" presetSubtype="4" fill="hold" nodeType="with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down)">
                                      <p:cBhvr>
                                        <p:cTn id="29" dur="500"/>
                                        <p:tgtEl>
                                          <p:spTgt spid="18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down)">
                                      <p:cBhvr>
                                        <p:cTn id="34" dur="500"/>
                                        <p:tgtEl>
                                          <p:spTgt spid="83"/>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74">
                                            <p:txEl>
                                              <p:pRg st="1" end="1"/>
                                            </p:txEl>
                                          </p:spTgt>
                                        </p:tgtEl>
                                        <p:attrNameLst>
                                          <p:attrName>style.visibility</p:attrName>
                                        </p:attrNameLst>
                                      </p:cBhvr>
                                      <p:to>
                                        <p:strVal val="visible"/>
                                      </p:to>
                                    </p:set>
                                    <p:animEffect transition="in" filter="dissolve">
                                      <p:cBhvr>
                                        <p:cTn id="39" dur="500"/>
                                        <p:tgtEl>
                                          <p:spTgt spid="74">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74">
                                            <p:txEl>
                                              <p:pRg st="2" end="2"/>
                                            </p:txEl>
                                          </p:spTgt>
                                        </p:tgtEl>
                                        <p:attrNameLst>
                                          <p:attrName>style.visibility</p:attrName>
                                        </p:attrNameLst>
                                      </p:cBhvr>
                                      <p:to>
                                        <p:strVal val="visible"/>
                                      </p:to>
                                    </p:set>
                                    <p:animEffect transition="in" filter="dissolve">
                                      <p:cBhvr>
                                        <p:cTn id="44" dur="500"/>
                                        <p:tgtEl>
                                          <p:spTgt spid="74">
                                            <p:txEl>
                                              <p:pRg st="2" end="2"/>
                                            </p:txEl>
                                          </p:spTgt>
                                        </p:tgtEl>
                                      </p:cBhvr>
                                    </p:animEffect>
                                  </p:childTnLst>
                                </p:cTn>
                              </p:par>
                              <p:par>
                                <p:cTn id="45" presetID="9" presetClass="entr" presetSubtype="0" fill="hold" nodeType="withEffect">
                                  <p:stCondLst>
                                    <p:cond delay="0"/>
                                  </p:stCondLst>
                                  <p:childTnLst>
                                    <p:set>
                                      <p:cBhvr>
                                        <p:cTn id="46" dur="1" fill="hold">
                                          <p:stCondLst>
                                            <p:cond delay="0"/>
                                          </p:stCondLst>
                                        </p:cTn>
                                        <p:tgtEl>
                                          <p:spTgt spid="74">
                                            <p:txEl>
                                              <p:pRg st="3" end="3"/>
                                            </p:txEl>
                                          </p:spTgt>
                                        </p:tgtEl>
                                        <p:attrNameLst>
                                          <p:attrName>style.visibility</p:attrName>
                                        </p:attrNameLst>
                                      </p:cBhvr>
                                      <p:to>
                                        <p:strVal val="visible"/>
                                      </p:to>
                                    </p:set>
                                    <p:animEffect transition="in" filter="dissolve">
                                      <p:cBhvr>
                                        <p:cTn id="47" dur="500"/>
                                        <p:tgtEl>
                                          <p:spTgt spid="74">
                                            <p:txEl>
                                              <p:pRg st="3" end="3"/>
                                            </p:txEl>
                                          </p:spTgt>
                                        </p:tgtEl>
                                      </p:cBhvr>
                                    </p:animEffect>
                                  </p:childTnLst>
                                </p:cTn>
                              </p:par>
                              <p:par>
                                <p:cTn id="48" presetID="9" presetClass="entr" presetSubtype="0" fill="hold" nodeType="withEffect">
                                  <p:stCondLst>
                                    <p:cond delay="0"/>
                                  </p:stCondLst>
                                  <p:childTnLst>
                                    <p:set>
                                      <p:cBhvr>
                                        <p:cTn id="49" dur="1" fill="hold">
                                          <p:stCondLst>
                                            <p:cond delay="0"/>
                                          </p:stCondLst>
                                        </p:cTn>
                                        <p:tgtEl>
                                          <p:spTgt spid="74">
                                            <p:txEl>
                                              <p:pRg st="4" end="4"/>
                                            </p:txEl>
                                          </p:spTgt>
                                        </p:tgtEl>
                                        <p:attrNameLst>
                                          <p:attrName>style.visibility</p:attrName>
                                        </p:attrNameLst>
                                      </p:cBhvr>
                                      <p:to>
                                        <p:strVal val="visible"/>
                                      </p:to>
                                    </p:set>
                                    <p:animEffect transition="in" filter="dissolve">
                                      <p:cBhvr>
                                        <p:cTn id="50" dur="500"/>
                                        <p:tgtEl>
                                          <p:spTgt spid="7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74">
                                            <p:txEl>
                                              <p:pRg st="5" end="5"/>
                                            </p:txEl>
                                          </p:spTgt>
                                        </p:tgtEl>
                                        <p:attrNameLst>
                                          <p:attrName>style.visibility</p:attrName>
                                        </p:attrNameLst>
                                      </p:cBhvr>
                                      <p:to>
                                        <p:strVal val="visible"/>
                                      </p:to>
                                    </p:set>
                                    <p:animEffect transition="in" filter="dissolve">
                                      <p:cBhvr>
                                        <p:cTn id="55" dur="500"/>
                                        <p:tgtEl>
                                          <p:spTgt spid="74">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up)">
                                      <p:cBhvr>
                                        <p:cTn id="6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558825" y="123984"/>
            <a:ext cx="11555681" cy="575340"/>
          </a:xfrm>
        </p:spPr>
        <p:txBody>
          <a:bodyPr>
            <a:normAutofit fontScale="90000"/>
          </a:bodyPr>
          <a:lstStyle/>
          <a:p>
            <a:r>
              <a:rPr lang="en-US" altLang="zh-CN"/>
              <a:t>Scalability with Replicas</a:t>
            </a:r>
            <a:endParaRPr lang="en-US"/>
          </a:p>
        </p:txBody>
      </p:sp>
      <p:sp>
        <p:nvSpPr>
          <p:cNvPr id="19" name="Rectangle 18">
            <a:extLst>
              <a:ext uri="{FF2B5EF4-FFF2-40B4-BE49-F238E27FC236}">
                <a16:creationId xmlns:a16="http://schemas.microsoft.com/office/drawing/2014/main" id="{2694459B-80F9-2D4A-9214-1E1141A64DBF}"/>
              </a:ext>
            </a:extLst>
          </p:cNvPr>
          <p:cNvSpPr/>
          <p:nvPr/>
        </p:nvSpPr>
        <p:spPr>
          <a:xfrm>
            <a:off x="2254510" y="5771486"/>
            <a:ext cx="2232919" cy="461665"/>
          </a:xfrm>
          <a:prstGeom prst="rect">
            <a:avLst/>
          </a:prstGeom>
        </p:spPr>
        <p:txBody>
          <a:bodyPr wrap="none">
            <a:spAutoFit/>
          </a:bodyPr>
          <a:lstStyle/>
          <a:p>
            <a:r>
              <a:rPr lang="en-US" altLang="zh-CN" sz="2400"/>
              <a:t>Closed-loop</a:t>
            </a:r>
            <a:r>
              <a:rPr lang="zh-CN" altLang="en-US" sz="2400"/>
              <a:t> </a:t>
            </a:r>
            <a:r>
              <a:rPr lang="en-US" altLang="zh-CN" sz="2400"/>
              <a:t>Test</a:t>
            </a:r>
            <a:endParaRPr lang="en-US" sz="2400"/>
          </a:p>
        </p:txBody>
      </p:sp>
      <p:graphicFrame>
        <p:nvGraphicFramePr>
          <p:cNvPr id="9" name="Chart 8">
            <a:extLst>
              <a:ext uri="{FF2B5EF4-FFF2-40B4-BE49-F238E27FC236}">
                <a16:creationId xmlns:a16="http://schemas.microsoft.com/office/drawing/2014/main" id="{064DCAFE-D88E-0C47-9879-1F4413A4C9CE}"/>
              </a:ext>
            </a:extLst>
          </p:cNvPr>
          <p:cNvGraphicFramePr>
            <a:graphicFrameLocks/>
          </p:cNvGraphicFramePr>
          <p:nvPr/>
        </p:nvGraphicFramePr>
        <p:xfrm>
          <a:off x="55629" y="1010801"/>
          <a:ext cx="61200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54B88575-715A-4E45-B3B7-CA047DF208D3}"/>
              </a:ext>
            </a:extLst>
          </p:cNvPr>
          <p:cNvGraphicFramePr>
            <a:graphicFrameLocks/>
          </p:cNvGraphicFramePr>
          <p:nvPr/>
        </p:nvGraphicFramePr>
        <p:xfrm>
          <a:off x="6175629" y="1005602"/>
          <a:ext cx="61200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a:extLst>
              <a:ext uri="{FF2B5EF4-FFF2-40B4-BE49-F238E27FC236}">
                <a16:creationId xmlns:a16="http://schemas.microsoft.com/office/drawing/2014/main" id="{DDC3B335-535D-4648-86D6-6F1F6D601F5A}"/>
              </a:ext>
            </a:extLst>
          </p:cNvPr>
          <p:cNvSpPr/>
          <p:nvPr/>
        </p:nvSpPr>
        <p:spPr>
          <a:xfrm>
            <a:off x="8952853" y="5771485"/>
            <a:ext cx="2082237" cy="461665"/>
          </a:xfrm>
          <a:prstGeom prst="rect">
            <a:avLst/>
          </a:prstGeom>
        </p:spPr>
        <p:txBody>
          <a:bodyPr wrap="none">
            <a:spAutoFit/>
          </a:bodyPr>
          <a:lstStyle/>
          <a:p>
            <a:r>
              <a:rPr lang="en-US" altLang="zh-CN" sz="2400"/>
              <a:t>Open-loop</a:t>
            </a:r>
            <a:r>
              <a:rPr lang="zh-CN" altLang="en-US" sz="2400"/>
              <a:t> </a:t>
            </a:r>
            <a:r>
              <a:rPr lang="en-US" altLang="zh-CN" sz="2400"/>
              <a:t>Test</a:t>
            </a:r>
            <a:endParaRPr lang="en-US" sz="2400"/>
          </a:p>
        </p:txBody>
      </p:sp>
      <p:sp>
        <p:nvSpPr>
          <p:cNvPr id="13" name="Rectangle 12">
            <a:extLst>
              <a:ext uri="{FF2B5EF4-FFF2-40B4-BE49-F238E27FC236}">
                <a16:creationId xmlns:a16="http://schemas.microsoft.com/office/drawing/2014/main" id="{4704519E-E920-2949-987E-E122B68221FE}"/>
              </a:ext>
            </a:extLst>
          </p:cNvPr>
          <p:cNvSpPr/>
          <p:nvPr/>
        </p:nvSpPr>
        <p:spPr>
          <a:xfrm>
            <a:off x="4097824" y="2053037"/>
            <a:ext cx="1560364" cy="461665"/>
          </a:xfrm>
          <a:prstGeom prst="rect">
            <a:avLst/>
          </a:prstGeom>
        </p:spPr>
        <p:txBody>
          <a:bodyPr wrap="none">
            <a:spAutoFit/>
          </a:bodyPr>
          <a:lstStyle/>
          <a:p>
            <a:r>
              <a:rPr lang="en-US" altLang="zh-CN" sz="2400">
                <a:solidFill>
                  <a:srgbClr val="FF0000"/>
                </a:solidFill>
              </a:rPr>
              <a:t>150</a:t>
            </a:r>
            <a:r>
              <a:rPr lang="zh-CN" altLang="en-US" sz="2400">
                <a:solidFill>
                  <a:srgbClr val="FF0000"/>
                </a:solidFill>
              </a:rPr>
              <a:t> </a:t>
            </a:r>
            <a:r>
              <a:rPr lang="en-US" altLang="zh-CN" sz="2400">
                <a:solidFill>
                  <a:srgbClr val="FF0000"/>
                </a:solidFill>
              </a:rPr>
              <a:t>Clients</a:t>
            </a:r>
            <a:endParaRPr lang="en-US" sz="2400">
              <a:solidFill>
                <a:srgbClr val="FF0000"/>
              </a:solidFill>
            </a:endParaRPr>
          </a:p>
        </p:txBody>
      </p:sp>
      <p:sp>
        <p:nvSpPr>
          <p:cNvPr id="14" name="Rectangle 13">
            <a:extLst>
              <a:ext uri="{FF2B5EF4-FFF2-40B4-BE49-F238E27FC236}">
                <a16:creationId xmlns:a16="http://schemas.microsoft.com/office/drawing/2014/main" id="{169AE3E8-BF5F-9A41-B698-2B91CCEAE68E}"/>
              </a:ext>
            </a:extLst>
          </p:cNvPr>
          <p:cNvSpPr/>
          <p:nvPr/>
        </p:nvSpPr>
        <p:spPr>
          <a:xfrm>
            <a:off x="10298506" y="2145249"/>
            <a:ext cx="1404872" cy="461665"/>
          </a:xfrm>
          <a:prstGeom prst="rect">
            <a:avLst/>
          </a:prstGeom>
        </p:spPr>
        <p:txBody>
          <a:bodyPr wrap="none">
            <a:spAutoFit/>
          </a:bodyPr>
          <a:lstStyle/>
          <a:p>
            <a:r>
              <a:rPr lang="en-US" altLang="zh-CN" sz="2400">
                <a:solidFill>
                  <a:srgbClr val="FF0000"/>
                </a:solidFill>
              </a:rPr>
              <a:t>10</a:t>
            </a:r>
            <a:r>
              <a:rPr lang="zh-CN" altLang="en-US" sz="2400">
                <a:solidFill>
                  <a:srgbClr val="FF0000"/>
                </a:solidFill>
              </a:rPr>
              <a:t> </a:t>
            </a:r>
            <a:r>
              <a:rPr lang="en-US" altLang="zh-CN" sz="2400">
                <a:solidFill>
                  <a:srgbClr val="FF0000"/>
                </a:solidFill>
              </a:rPr>
              <a:t>Clients</a:t>
            </a:r>
            <a:endParaRPr lang="en-US" sz="2400">
              <a:solidFill>
                <a:srgbClr val="FF0000"/>
              </a:solidFill>
            </a:endParaRPr>
          </a:p>
        </p:txBody>
      </p:sp>
      <p:sp>
        <p:nvSpPr>
          <p:cNvPr id="16" name="Rectangle 15">
            <a:extLst>
              <a:ext uri="{FF2B5EF4-FFF2-40B4-BE49-F238E27FC236}">
                <a16:creationId xmlns:a16="http://schemas.microsoft.com/office/drawing/2014/main" id="{6A3E37DC-C046-1949-ACD4-10C03BF46AFA}"/>
              </a:ext>
            </a:extLst>
          </p:cNvPr>
          <p:cNvSpPr/>
          <p:nvPr/>
        </p:nvSpPr>
        <p:spPr>
          <a:xfrm>
            <a:off x="8470477" y="3060769"/>
            <a:ext cx="2715295" cy="461665"/>
          </a:xfrm>
          <a:prstGeom prst="rect">
            <a:avLst/>
          </a:prstGeom>
        </p:spPr>
        <p:txBody>
          <a:bodyPr wrap="none">
            <a:spAutoFit/>
          </a:bodyPr>
          <a:lstStyle/>
          <a:p>
            <a:r>
              <a:rPr lang="en-US" altLang="zh-CN" sz="2400">
                <a:solidFill>
                  <a:srgbClr val="FF0000"/>
                </a:solidFill>
              </a:rPr>
              <a:t>Bottleneck</a:t>
            </a:r>
            <a:r>
              <a:rPr lang="zh-CN" altLang="en-US" sz="2400">
                <a:solidFill>
                  <a:srgbClr val="FF0000"/>
                </a:solidFill>
              </a:rPr>
              <a:t> </a:t>
            </a:r>
            <a:r>
              <a:rPr lang="en-US" altLang="zh-CN" sz="2400">
                <a:solidFill>
                  <a:srgbClr val="FF0000"/>
                </a:solidFill>
              </a:rPr>
              <a:t>at</a:t>
            </a:r>
            <a:r>
              <a:rPr lang="zh-CN" altLang="en-US" sz="2400">
                <a:solidFill>
                  <a:srgbClr val="FF0000"/>
                </a:solidFill>
              </a:rPr>
              <a:t> </a:t>
            </a:r>
            <a:r>
              <a:rPr lang="en-US" altLang="zh-CN" sz="2400">
                <a:solidFill>
                  <a:srgbClr val="FF0000"/>
                </a:solidFill>
              </a:rPr>
              <a:t>clients</a:t>
            </a:r>
            <a:endParaRPr lang="en-US" sz="2400">
              <a:solidFill>
                <a:srgbClr val="FF0000"/>
              </a:solidFill>
            </a:endParaRPr>
          </a:p>
        </p:txBody>
      </p:sp>
      <p:sp>
        <p:nvSpPr>
          <p:cNvPr id="4" name="Slide Number Placeholder 3">
            <a:extLst>
              <a:ext uri="{FF2B5EF4-FFF2-40B4-BE49-F238E27FC236}">
                <a16:creationId xmlns:a16="http://schemas.microsoft.com/office/drawing/2014/main" id="{1E8D0E14-4926-5A32-91EC-8D3E0A583B84}"/>
              </a:ext>
            </a:extLst>
          </p:cNvPr>
          <p:cNvSpPr>
            <a:spLocks noGrp="1"/>
          </p:cNvSpPr>
          <p:nvPr>
            <p:ph type="sldNum" sz="quarter" idx="12"/>
          </p:nvPr>
        </p:nvSpPr>
        <p:spPr/>
        <p:txBody>
          <a:bodyPr/>
          <a:lstStyle/>
          <a:p>
            <a:fld id="{EA7EFB88-B2CB-3F42-A7FB-727E9E84A506}" type="slidenum">
              <a:rPr lang="en-US" smtClean="0"/>
              <a:t>33</a:t>
            </a:fld>
            <a:endParaRPr lang="en-US"/>
          </a:p>
        </p:txBody>
      </p:sp>
    </p:spTree>
    <p:extLst>
      <p:ext uri="{BB962C8B-B14F-4D97-AF65-F5344CB8AC3E}">
        <p14:creationId xmlns:p14="http://schemas.microsoft.com/office/powerpoint/2010/main" val="109567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74644"/>
            <a:ext cx="11555681" cy="685689"/>
          </a:xfrm>
        </p:spPr>
        <p:txBody>
          <a:bodyPr>
            <a:noAutofit/>
          </a:bodyPr>
          <a:lstStyle/>
          <a:p>
            <a:r>
              <a:rPr lang="en-US" altLang="zh-CN" sz="3600"/>
              <a:t>Proxy</a:t>
            </a:r>
            <a:r>
              <a:rPr lang="zh-CN" altLang="en-US" sz="3600"/>
              <a:t> </a:t>
            </a:r>
            <a:r>
              <a:rPr lang="en-US" altLang="zh-CN" sz="3600"/>
              <a:t>Evaluation</a:t>
            </a:r>
            <a:endParaRPr lang="en-US" sz="3600"/>
          </a:p>
        </p:txBody>
      </p:sp>
      <p:sp>
        <p:nvSpPr>
          <p:cNvPr id="6" name="Rectangle 5">
            <a:extLst>
              <a:ext uri="{FF2B5EF4-FFF2-40B4-BE49-F238E27FC236}">
                <a16:creationId xmlns:a16="http://schemas.microsoft.com/office/drawing/2014/main" id="{31D346F2-6F73-244E-B7C2-05DB211C0262}"/>
              </a:ext>
            </a:extLst>
          </p:cNvPr>
          <p:cNvSpPr/>
          <p:nvPr/>
        </p:nvSpPr>
        <p:spPr>
          <a:xfrm>
            <a:off x="5626336" y="1069965"/>
            <a:ext cx="6389900" cy="2015936"/>
          </a:xfrm>
          <a:prstGeom prst="rect">
            <a:avLst/>
          </a:prstGeom>
        </p:spPr>
        <p:txBody>
          <a:bodyPr wrap="square">
            <a:spAutoFit/>
          </a:bodyPr>
          <a:lstStyle/>
          <a:p>
            <a:pPr marL="914400" lvl="1" indent="-457200">
              <a:spcAft>
                <a:spcPts val="1500"/>
              </a:spcAft>
              <a:buFont typeface="Arial" panose="020B0604020202020204" pitchFamily="34" charset="0"/>
              <a:buChar char="•"/>
            </a:pPr>
            <a:r>
              <a:rPr lang="en-US" altLang="zh-CN" sz="2000"/>
              <a:t>The</a:t>
            </a:r>
            <a:r>
              <a:rPr lang="zh-CN" altLang="en-US" sz="2000"/>
              <a:t> </a:t>
            </a:r>
            <a:r>
              <a:rPr lang="en-US" altLang="zh-CN" sz="2000"/>
              <a:t>proxies</a:t>
            </a:r>
            <a:r>
              <a:rPr lang="zh-CN" altLang="en-US" sz="2000"/>
              <a:t> </a:t>
            </a:r>
            <a:r>
              <a:rPr lang="en-US" altLang="zh-CN" sz="2000"/>
              <a:t>enables</a:t>
            </a:r>
            <a:r>
              <a:rPr lang="zh-CN" altLang="en-US" sz="2000"/>
              <a:t> </a:t>
            </a:r>
            <a:r>
              <a:rPr lang="en-US" altLang="zh-CN" sz="2000"/>
              <a:t>single</a:t>
            </a:r>
            <a:r>
              <a:rPr lang="zh-CN" altLang="en-US" sz="2000"/>
              <a:t> </a:t>
            </a:r>
            <a:r>
              <a:rPr lang="en-US" altLang="zh-CN" sz="2000"/>
              <a:t>client</a:t>
            </a:r>
            <a:r>
              <a:rPr lang="zh-CN" altLang="en-US" sz="2000"/>
              <a:t> </a:t>
            </a:r>
            <a:r>
              <a:rPr lang="en-US" altLang="zh-CN" sz="2000"/>
              <a:t>to</a:t>
            </a:r>
            <a:r>
              <a:rPr lang="zh-CN" altLang="en-US" sz="2000"/>
              <a:t> </a:t>
            </a:r>
            <a:r>
              <a:rPr lang="en-US" altLang="zh-CN" sz="2000"/>
              <a:t>maintain</a:t>
            </a:r>
            <a:r>
              <a:rPr lang="zh-CN" altLang="en-US" sz="2000"/>
              <a:t> </a:t>
            </a:r>
            <a:r>
              <a:rPr lang="en-US" altLang="zh-CN" sz="2000"/>
              <a:t>high</a:t>
            </a:r>
            <a:r>
              <a:rPr lang="zh-CN" altLang="en-US" sz="2000"/>
              <a:t> </a:t>
            </a:r>
            <a:r>
              <a:rPr lang="en-US" altLang="zh-CN" sz="2000"/>
              <a:t>throughput</a:t>
            </a:r>
          </a:p>
          <a:p>
            <a:pPr marL="914400" lvl="1" indent="-457200">
              <a:spcAft>
                <a:spcPts val="1500"/>
              </a:spcAft>
              <a:buFont typeface="Arial" panose="020B0604020202020204" pitchFamily="34" charset="0"/>
              <a:buChar char="•"/>
            </a:pPr>
            <a:r>
              <a:rPr lang="en-US" altLang="zh-CN" sz="2000"/>
              <a:t>The</a:t>
            </a:r>
            <a:r>
              <a:rPr lang="zh-CN" altLang="en-US" sz="2000"/>
              <a:t> </a:t>
            </a:r>
            <a:r>
              <a:rPr lang="en-US" altLang="zh-CN" sz="2000"/>
              <a:t>proxies</a:t>
            </a:r>
            <a:r>
              <a:rPr lang="zh-CN" altLang="en-US" sz="2000"/>
              <a:t> </a:t>
            </a:r>
            <a:r>
              <a:rPr lang="en-US" altLang="zh-CN" sz="2000"/>
              <a:t>reduce</a:t>
            </a:r>
            <a:r>
              <a:rPr lang="zh-CN" altLang="en-US" sz="2000"/>
              <a:t> </a:t>
            </a:r>
            <a:r>
              <a:rPr lang="en-US" altLang="zh-CN" sz="2000"/>
              <a:t>CPU</a:t>
            </a:r>
            <a:r>
              <a:rPr lang="zh-CN" altLang="en-US" sz="2000"/>
              <a:t> </a:t>
            </a:r>
            <a:r>
              <a:rPr lang="en-US" altLang="zh-CN" sz="2000"/>
              <a:t>costs</a:t>
            </a:r>
            <a:r>
              <a:rPr lang="zh-CN" altLang="en-US" sz="2000"/>
              <a:t> </a:t>
            </a:r>
            <a:r>
              <a:rPr lang="en-US" altLang="zh-CN" sz="2000"/>
              <a:t>for</a:t>
            </a:r>
            <a:r>
              <a:rPr lang="zh-CN" altLang="en-US" sz="2000"/>
              <a:t> </a:t>
            </a:r>
            <a:r>
              <a:rPr lang="en-US" altLang="zh-CN" sz="2000"/>
              <a:t>clients</a:t>
            </a:r>
          </a:p>
          <a:p>
            <a:pPr marL="914400" lvl="1" indent="-457200">
              <a:spcAft>
                <a:spcPts val="1500"/>
              </a:spcAft>
              <a:buFont typeface="Arial" panose="020B0604020202020204" pitchFamily="34" charset="0"/>
              <a:buChar char="•"/>
            </a:pPr>
            <a:r>
              <a:rPr lang="en-US" altLang="zh-CN" sz="2000"/>
              <a:t>The</a:t>
            </a:r>
            <a:r>
              <a:rPr lang="zh-CN" altLang="en-US" sz="2000"/>
              <a:t> </a:t>
            </a:r>
            <a:r>
              <a:rPr lang="en-US" altLang="zh-CN" sz="2000"/>
              <a:t>proxies</a:t>
            </a:r>
            <a:r>
              <a:rPr lang="zh-CN" altLang="en-US" sz="2000"/>
              <a:t> </a:t>
            </a:r>
            <a:r>
              <a:rPr lang="en-US" altLang="zh-CN" sz="2000"/>
              <a:t>also</a:t>
            </a:r>
            <a:r>
              <a:rPr lang="zh-CN" altLang="en-US" sz="2000"/>
              <a:t> </a:t>
            </a:r>
            <a:r>
              <a:rPr lang="en-US" altLang="zh-CN" sz="2000"/>
              <a:t>provide</a:t>
            </a:r>
            <a:r>
              <a:rPr lang="zh-CN" altLang="en-US" sz="2000"/>
              <a:t> </a:t>
            </a:r>
            <a:r>
              <a:rPr lang="en-US" altLang="zh-CN" sz="2000"/>
              <a:t>latency</a:t>
            </a:r>
            <a:r>
              <a:rPr lang="zh-CN" altLang="en-US" sz="2000"/>
              <a:t> </a:t>
            </a:r>
            <a:r>
              <a:rPr lang="en-US" altLang="zh-CN" sz="2000"/>
              <a:t>benefit</a:t>
            </a:r>
            <a:r>
              <a:rPr lang="zh-CN" altLang="en-US" sz="2000"/>
              <a:t> </a:t>
            </a:r>
            <a:r>
              <a:rPr lang="en-US" altLang="zh-CN" sz="2000"/>
              <a:t>under</a:t>
            </a:r>
            <a:r>
              <a:rPr lang="zh-CN" altLang="en-US" sz="2000"/>
              <a:t> </a:t>
            </a:r>
            <a:r>
              <a:rPr lang="en-US" altLang="zh-CN" sz="2000"/>
              <a:t>high</a:t>
            </a:r>
            <a:r>
              <a:rPr lang="zh-CN" altLang="en-US" sz="2000"/>
              <a:t> </a:t>
            </a:r>
            <a:r>
              <a:rPr lang="en-US" altLang="zh-CN" sz="2000"/>
              <a:t>throughput</a:t>
            </a:r>
            <a:r>
              <a:rPr lang="zh-CN" altLang="en-US" sz="2000"/>
              <a:t> </a:t>
            </a:r>
            <a:r>
              <a:rPr lang="en-US" altLang="zh-CN" sz="2000"/>
              <a:t>load</a:t>
            </a:r>
          </a:p>
        </p:txBody>
      </p:sp>
      <p:graphicFrame>
        <p:nvGraphicFramePr>
          <p:cNvPr id="7" name="Chart 6">
            <a:extLst>
              <a:ext uri="{FF2B5EF4-FFF2-40B4-BE49-F238E27FC236}">
                <a16:creationId xmlns:a16="http://schemas.microsoft.com/office/drawing/2014/main" id="{9853DD7F-8FCE-0048-A633-23348544385E}"/>
              </a:ext>
            </a:extLst>
          </p:cNvPr>
          <p:cNvGraphicFramePr>
            <a:graphicFrameLocks/>
          </p:cNvGraphicFramePr>
          <p:nvPr/>
        </p:nvGraphicFramePr>
        <p:xfrm>
          <a:off x="474887" y="809061"/>
          <a:ext cx="5400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9C2B2FFC-3A2C-AB49-891D-83C02D00F7ED}"/>
              </a:ext>
            </a:extLst>
          </p:cNvPr>
          <p:cNvGraphicFramePr>
            <a:graphicFrameLocks/>
          </p:cNvGraphicFramePr>
          <p:nvPr/>
        </p:nvGraphicFramePr>
        <p:xfrm>
          <a:off x="6414158" y="3618000"/>
          <a:ext cx="5400000" cy="32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E3EDC7B9-C414-EF49-AF9E-ED858A1E7BD1}"/>
              </a:ext>
            </a:extLst>
          </p:cNvPr>
          <p:cNvGraphicFramePr>
            <a:graphicFrameLocks/>
          </p:cNvGraphicFramePr>
          <p:nvPr/>
        </p:nvGraphicFramePr>
        <p:xfrm>
          <a:off x="474887" y="3618000"/>
          <a:ext cx="5400000" cy="32400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02FA077D-60A6-9543-A624-6DA592AE1CEE}"/>
              </a:ext>
            </a:extLst>
          </p:cNvPr>
          <p:cNvSpPr txBox="1"/>
          <p:nvPr/>
        </p:nvSpPr>
        <p:spPr>
          <a:xfrm>
            <a:off x="5317458" y="3726788"/>
            <a:ext cx="1114857" cy="369332"/>
          </a:xfrm>
          <a:prstGeom prst="rect">
            <a:avLst/>
          </a:prstGeom>
          <a:noFill/>
        </p:spPr>
        <p:txBody>
          <a:bodyPr wrap="none" rtlCol="0">
            <a:spAutoFit/>
          </a:bodyPr>
          <a:lstStyle/>
          <a:p>
            <a:r>
              <a:rPr lang="en-US" altLang="zh-CN">
                <a:solidFill>
                  <a:srgbClr val="FF0000"/>
                </a:solidFill>
              </a:rPr>
              <a:t>9</a:t>
            </a:r>
            <a:r>
              <a:rPr lang="zh-CN" altLang="en-US">
                <a:solidFill>
                  <a:srgbClr val="FF0000"/>
                </a:solidFill>
              </a:rPr>
              <a:t> </a:t>
            </a:r>
            <a:r>
              <a:rPr lang="en-US" altLang="zh-CN">
                <a:solidFill>
                  <a:srgbClr val="FF0000"/>
                </a:solidFill>
              </a:rPr>
              <a:t>Replicas</a:t>
            </a:r>
            <a:endParaRPr lang="en-US">
              <a:solidFill>
                <a:srgbClr val="FF0000"/>
              </a:solidFill>
            </a:endParaRPr>
          </a:p>
        </p:txBody>
      </p:sp>
      <p:sp>
        <p:nvSpPr>
          <p:cNvPr id="8" name="TextBox 7">
            <a:extLst>
              <a:ext uri="{FF2B5EF4-FFF2-40B4-BE49-F238E27FC236}">
                <a16:creationId xmlns:a16="http://schemas.microsoft.com/office/drawing/2014/main" id="{787C3EFA-92D7-684D-9064-B4048EBED50F}"/>
              </a:ext>
            </a:extLst>
          </p:cNvPr>
          <p:cNvSpPr txBox="1"/>
          <p:nvPr/>
        </p:nvSpPr>
        <p:spPr>
          <a:xfrm>
            <a:off x="11177340" y="3705171"/>
            <a:ext cx="1114857" cy="369332"/>
          </a:xfrm>
          <a:prstGeom prst="rect">
            <a:avLst/>
          </a:prstGeom>
          <a:noFill/>
        </p:spPr>
        <p:txBody>
          <a:bodyPr wrap="none" rtlCol="0">
            <a:spAutoFit/>
          </a:bodyPr>
          <a:lstStyle/>
          <a:p>
            <a:r>
              <a:rPr lang="en-US" altLang="zh-CN">
                <a:solidFill>
                  <a:srgbClr val="FF0000"/>
                </a:solidFill>
              </a:rPr>
              <a:t>9</a:t>
            </a:r>
            <a:r>
              <a:rPr lang="zh-CN" altLang="en-US">
                <a:solidFill>
                  <a:srgbClr val="FF0000"/>
                </a:solidFill>
              </a:rPr>
              <a:t> </a:t>
            </a:r>
            <a:r>
              <a:rPr lang="en-US" altLang="zh-CN">
                <a:solidFill>
                  <a:srgbClr val="FF0000"/>
                </a:solidFill>
              </a:rPr>
              <a:t>Replicas</a:t>
            </a:r>
            <a:endParaRPr lang="en-US">
              <a:solidFill>
                <a:srgbClr val="FF0000"/>
              </a:solidFill>
            </a:endParaRPr>
          </a:p>
        </p:txBody>
      </p:sp>
      <p:sp>
        <p:nvSpPr>
          <p:cNvPr id="5" name="Slide Number Placeholder 4">
            <a:extLst>
              <a:ext uri="{FF2B5EF4-FFF2-40B4-BE49-F238E27FC236}">
                <a16:creationId xmlns:a16="http://schemas.microsoft.com/office/drawing/2014/main" id="{2D445D48-C373-CB76-1F3C-A4192B3B74EE}"/>
              </a:ext>
            </a:extLst>
          </p:cNvPr>
          <p:cNvSpPr>
            <a:spLocks noGrp="1"/>
          </p:cNvSpPr>
          <p:nvPr>
            <p:ph type="sldNum" sz="quarter" idx="12"/>
          </p:nvPr>
        </p:nvSpPr>
        <p:spPr/>
        <p:txBody>
          <a:bodyPr/>
          <a:lstStyle/>
          <a:p>
            <a:fld id="{EA7EFB88-B2CB-3F42-A7FB-727E9E84A506}" type="slidenum">
              <a:rPr lang="en-US" smtClean="0"/>
              <a:t>34</a:t>
            </a:fld>
            <a:endParaRPr lang="en-US"/>
          </a:p>
        </p:txBody>
      </p:sp>
    </p:spTree>
    <p:extLst>
      <p:ext uri="{BB962C8B-B14F-4D97-AF65-F5344CB8AC3E}">
        <p14:creationId xmlns:p14="http://schemas.microsoft.com/office/powerpoint/2010/main" val="233762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dissolve">
                                      <p:cBhvr>
                                        <p:cTn id="18" dur="500"/>
                                        <p:tgtEl>
                                          <p:spTgt spid="6">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P spid="3"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E41C03-61AF-1F3B-890E-13D2CC4A7706}"/>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Comparison</a:t>
            </a:r>
            <a:r>
              <a:rPr lang="zh-CN" altLang="en-US" sz="3600"/>
              <a:t> </a:t>
            </a:r>
            <a:r>
              <a:rPr lang="en-US" altLang="zh-CN" sz="3600"/>
              <a:t>in</a:t>
            </a:r>
            <a:r>
              <a:rPr lang="zh-CN" altLang="en-US" sz="3600"/>
              <a:t> </a:t>
            </a:r>
            <a:r>
              <a:rPr lang="en-US" altLang="zh-CN" sz="3600"/>
              <a:t>WAN</a:t>
            </a:r>
            <a:endParaRPr lang="en-US" sz="3600"/>
          </a:p>
        </p:txBody>
      </p:sp>
      <p:sp>
        <p:nvSpPr>
          <p:cNvPr id="3" name="TextBox 2">
            <a:extLst>
              <a:ext uri="{FF2B5EF4-FFF2-40B4-BE49-F238E27FC236}">
                <a16:creationId xmlns:a16="http://schemas.microsoft.com/office/drawing/2014/main" id="{1FB8287D-B255-D54D-B108-05B7DB09C50F}"/>
              </a:ext>
            </a:extLst>
          </p:cNvPr>
          <p:cNvSpPr txBox="1"/>
          <p:nvPr/>
        </p:nvSpPr>
        <p:spPr>
          <a:xfrm>
            <a:off x="1169365" y="5607613"/>
            <a:ext cx="9134745" cy="707886"/>
          </a:xfrm>
          <a:prstGeom prst="rect">
            <a:avLst/>
          </a:prstGeom>
          <a:noFill/>
        </p:spPr>
        <p:txBody>
          <a:bodyPr wrap="none" rtlCol="0">
            <a:spAutoFit/>
          </a:bodyPr>
          <a:lstStyle/>
          <a:p>
            <a:r>
              <a:rPr lang="en-US" altLang="zh-CN" sz="2000"/>
              <a:t>Latency:</a:t>
            </a:r>
            <a:r>
              <a:rPr lang="zh-CN" altLang="en-US" sz="2000"/>
              <a:t> </a:t>
            </a:r>
            <a:r>
              <a:rPr lang="en-US" altLang="zh-CN" sz="2000"/>
              <a:t>1.51x-3.37x;</a:t>
            </a:r>
            <a:r>
              <a:rPr lang="zh-CN" altLang="en-US" sz="2000"/>
              <a:t> </a:t>
            </a:r>
            <a:r>
              <a:rPr lang="en-US" altLang="zh-CN" sz="2000"/>
              <a:t>Throughput:</a:t>
            </a:r>
            <a:r>
              <a:rPr lang="zh-CN" altLang="en-US" sz="2000"/>
              <a:t> </a:t>
            </a:r>
            <a:r>
              <a:rPr lang="en-US" altLang="zh-CN" sz="2000"/>
              <a:t>2.55x-10.13x</a:t>
            </a:r>
          </a:p>
          <a:p>
            <a:r>
              <a:rPr lang="en-US" sz="2000"/>
              <a:t>WAN setting further demonstrates </a:t>
            </a:r>
            <a:r>
              <a:rPr lang="en-US" sz="2000" err="1"/>
              <a:t>Nezha’s</a:t>
            </a:r>
            <a:r>
              <a:rPr lang="en-US" sz="2000"/>
              <a:t> advantage </a:t>
            </a:r>
            <a:r>
              <a:rPr lang="en-US" sz="2000">
                <a:sym typeface="Wingdings" pitchFamily="2" charset="2"/>
              </a:rPr>
              <a:t> 1 WAN RTT (optimal) latency</a:t>
            </a:r>
            <a:endParaRPr lang="en-US" sz="2000"/>
          </a:p>
        </p:txBody>
      </p:sp>
      <p:pic>
        <p:nvPicPr>
          <p:cNvPr id="6" name="Picture 5">
            <a:extLst>
              <a:ext uri="{FF2B5EF4-FFF2-40B4-BE49-F238E27FC236}">
                <a16:creationId xmlns:a16="http://schemas.microsoft.com/office/drawing/2014/main" id="{C13BDAF3-696B-ACF6-BFC2-941F181E1EBB}"/>
              </a:ext>
            </a:extLst>
          </p:cNvPr>
          <p:cNvPicPr>
            <a:picLocks noChangeAspect="1"/>
          </p:cNvPicPr>
          <p:nvPr/>
        </p:nvPicPr>
        <p:blipFill>
          <a:blip r:embed="rId3"/>
          <a:stretch>
            <a:fillRect/>
          </a:stretch>
        </p:blipFill>
        <p:spPr>
          <a:xfrm>
            <a:off x="2209800" y="1240502"/>
            <a:ext cx="7772400" cy="4598670"/>
          </a:xfrm>
          <a:prstGeom prst="rect">
            <a:avLst/>
          </a:prstGeom>
        </p:spPr>
      </p:pic>
      <p:sp>
        <p:nvSpPr>
          <p:cNvPr id="4" name="Slide Number Placeholder 3">
            <a:extLst>
              <a:ext uri="{FF2B5EF4-FFF2-40B4-BE49-F238E27FC236}">
                <a16:creationId xmlns:a16="http://schemas.microsoft.com/office/drawing/2014/main" id="{02C53A03-5B5A-C50C-40AA-DF08D9B40421}"/>
              </a:ext>
            </a:extLst>
          </p:cNvPr>
          <p:cNvSpPr>
            <a:spLocks noGrp="1"/>
          </p:cNvSpPr>
          <p:nvPr>
            <p:ph type="sldNum" sz="quarter" idx="12"/>
          </p:nvPr>
        </p:nvSpPr>
        <p:spPr/>
        <p:txBody>
          <a:bodyPr/>
          <a:lstStyle/>
          <a:p>
            <a:fld id="{EA7EFB88-B2CB-3F42-A7FB-727E9E84A506}" type="slidenum">
              <a:rPr lang="en-US" smtClean="0"/>
              <a:t>35</a:t>
            </a:fld>
            <a:endParaRPr lang="en-US"/>
          </a:p>
        </p:txBody>
      </p:sp>
    </p:spTree>
    <p:extLst>
      <p:ext uri="{BB962C8B-B14F-4D97-AF65-F5344CB8AC3E}">
        <p14:creationId xmlns:p14="http://schemas.microsoft.com/office/powerpoint/2010/main" val="381788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a:t>Application</a:t>
            </a:r>
            <a:r>
              <a:rPr lang="zh-CN" altLang="en-US"/>
              <a:t> </a:t>
            </a:r>
            <a:r>
              <a:rPr lang="en-US" altLang="zh-CN"/>
              <a:t>(</a:t>
            </a:r>
            <a:r>
              <a:rPr lang="en-US" altLang="zh-CN" err="1"/>
              <a:t>Redis</a:t>
            </a:r>
            <a:r>
              <a:rPr lang="en-US" altLang="zh-CN"/>
              <a:t>)</a:t>
            </a:r>
            <a:r>
              <a:rPr lang="zh-CN" altLang="en-US"/>
              <a:t> </a:t>
            </a:r>
            <a:endParaRPr lang="en-US"/>
          </a:p>
        </p:txBody>
      </p:sp>
      <p:sp>
        <p:nvSpPr>
          <p:cNvPr id="8" name="Rectangle 7">
            <a:extLst>
              <a:ext uri="{FF2B5EF4-FFF2-40B4-BE49-F238E27FC236}">
                <a16:creationId xmlns:a16="http://schemas.microsoft.com/office/drawing/2014/main" id="{794FDC99-A47F-AA49-B4E4-7004F2B9DA41}"/>
              </a:ext>
            </a:extLst>
          </p:cNvPr>
          <p:cNvSpPr/>
          <p:nvPr/>
        </p:nvSpPr>
        <p:spPr>
          <a:xfrm>
            <a:off x="6765625" y="1839830"/>
            <a:ext cx="5159985" cy="2323713"/>
          </a:xfrm>
          <a:prstGeom prst="rect">
            <a:avLst/>
          </a:prstGeom>
        </p:spPr>
        <p:txBody>
          <a:bodyPr wrap="square">
            <a:spAutoFit/>
          </a:bodyPr>
          <a:lstStyle/>
          <a:p>
            <a:pPr marL="342900" indent="-342900" algn="just">
              <a:spcAft>
                <a:spcPts val="1500"/>
              </a:spcAft>
              <a:buFont typeface="Arial" panose="020B0604020202020204" pitchFamily="34" charset="0"/>
              <a:buChar char="•"/>
            </a:pPr>
            <a:r>
              <a:rPr lang="en-US" altLang="zh-CN" sz="2000"/>
              <a:t>20</a:t>
            </a:r>
            <a:r>
              <a:rPr lang="zh-CN" altLang="en-US" sz="2000"/>
              <a:t> </a:t>
            </a:r>
            <a:r>
              <a:rPr lang="en-US" altLang="zh-CN" sz="2000"/>
              <a:t>closed-loop</a:t>
            </a:r>
            <a:r>
              <a:rPr lang="zh-CN" altLang="en-US" sz="2000"/>
              <a:t> </a:t>
            </a:r>
            <a:r>
              <a:rPr lang="en-US" altLang="zh-CN" sz="2000"/>
              <a:t>clients</a:t>
            </a:r>
            <a:r>
              <a:rPr lang="zh-CN" altLang="en-US" sz="2000"/>
              <a:t> </a:t>
            </a:r>
            <a:r>
              <a:rPr lang="en-US" altLang="zh-CN" sz="2000"/>
              <a:t>submit</a:t>
            </a:r>
            <a:r>
              <a:rPr lang="zh-CN" altLang="en-US" sz="2000"/>
              <a:t> </a:t>
            </a:r>
            <a:r>
              <a:rPr lang="en-US" altLang="zh-CN" sz="2000"/>
              <a:t>request</a:t>
            </a:r>
            <a:r>
              <a:rPr lang="zh-CN" altLang="en-US" sz="2000"/>
              <a:t> </a:t>
            </a:r>
            <a:r>
              <a:rPr lang="en-US" altLang="zh-CN" sz="2000"/>
              <a:t>under</a:t>
            </a:r>
            <a:r>
              <a:rPr lang="zh-CN" altLang="en-US" sz="2000"/>
              <a:t> </a:t>
            </a:r>
            <a:r>
              <a:rPr lang="en-US" altLang="zh-CN" sz="2000"/>
              <a:t>10ms</a:t>
            </a:r>
            <a:r>
              <a:rPr lang="zh-CN" altLang="en-US" sz="2000"/>
              <a:t> </a:t>
            </a:r>
            <a:r>
              <a:rPr lang="en-US" altLang="zh-CN" sz="2000"/>
              <a:t>SLO</a:t>
            </a:r>
          </a:p>
          <a:p>
            <a:pPr marL="342900" indent="-342900" algn="just">
              <a:spcAft>
                <a:spcPts val="1500"/>
              </a:spcAft>
              <a:buFont typeface="Arial" panose="020B0604020202020204" pitchFamily="34" charset="0"/>
              <a:buChar char="•"/>
            </a:pPr>
            <a:r>
              <a:rPr lang="en-US" altLang="zh-CN" sz="2000"/>
              <a:t>YCSB-A</a:t>
            </a:r>
            <a:r>
              <a:rPr lang="zh-CN" altLang="en-US" sz="2000"/>
              <a:t> </a:t>
            </a:r>
            <a:r>
              <a:rPr lang="en-US" altLang="zh-CN" sz="2000"/>
              <a:t>Workload</a:t>
            </a:r>
            <a:r>
              <a:rPr lang="zh-CN" altLang="en-US" sz="2000"/>
              <a:t> </a:t>
            </a:r>
            <a:r>
              <a:rPr lang="en-US" altLang="zh-CN" sz="2000"/>
              <a:t>(</a:t>
            </a:r>
            <a:r>
              <a:rPr lang="en-US" altLang="zh-CN" sz="2000">
                <a:latin typeface="Courier New" panose="02070309020205020404" pitchFamily="49" charset="0"/>
                <a:cs typeface="Courier New" panose="02070309020205020404" pitchFamily="49" charset="0"/>
              </a:rPr>
              <a:t>HMSET</a:t>
            </a:r>
            <a:r>
              <a:rPr lang="en-US" altLang="zh-CN" sz="2000"/>
              <a:t>/</a:t>
            </a:r>
            <a:r>
              <a:rPr lang="en-US" altLang="zh-CN" sz="2000">
                <a:latin typeface="Courier New" panose="02070309020205020404" pitchFamily="49" charset="0"/>
                <a:cs typeface="Courier New" panose="02070309020205020404" pitchFamily="49" charset="0"/>
              </a:rPr>
              <a:t>HGETALL</a:t>
            </a:r>
            <a:r>
              <a:rPr lang="zh-CN" altLang="en-US" sz="2000"/>
              <a:t> </a:t>
            </a:r>
            <a:r>
              <a:rPr lang="en-US" altLang="zh-CN" sz="2000"/>
              <a:t>on</a:t>
            </a:r>
            <a:r>
              <a:rPr lang="zh-CN" altLang="en-US" sz="2000"/>
              <a:t> </a:t>
            </a:r>
            <a:r>
              <a:rPr lang="en-US" altLang="zh-CN" sz="2000"/>
              <a:t>1000</a:t>
            </a:r>
            <a:r>
              <a:rPr lang="zh-CN" altLang="en-US" sz="2000"/>
              <a:t> </a:t>
            </a:r>
            <a:r>
              <a:rPr lang="en-US" altLang="zh-CN" sz="2000"/>
              <a:t>keys)</a:t>
            </a:r>
          </a:p>
          <a:p>
            <a:pPr marL="342900" indent="-342900" algn="just">
              <a:spcAft>
                <a:spcPts val="1500"/>
              </a:spcAft>
              <a:buFont typeface="Arial" panose="020B0604020202020204" pitchFamily="34" charset="0"/>
              <a:buChar char="•"/>
            </a:pPr>
            <a:r>
              <a:rPr lang="en-US" altLang="zh-CN" sz="2000" err="1"/>
              <a:t>Nezha</a:t>
            </a:r>
            <a:r>
              <a:rPr lang="zh-CN" altLang="en-US" sz="2000"/>
              <a:t> </a:t>
            </a:r>
            <a:r>
              <a:rPr lang="en-US" altLang="zh-CN" sz="2000"/>
              <a:t>is</a:t>
            </a:r>
            <a:r>
              <a:rPr lang="zh-CN" altLang="en-US" sz="2000"/>
              <a:t> </a:t>
            </a:r>
            <a:r>
              <a:rPr lang="en-US" altLang="zh-CN" sz="2000"/>
              <a:t>only</a:t>
            </a:r>
            <a:r>
              <a:rPr lang="zh-CN" altLang="en-US" sz="2000"/>
              <a:t> </a:t>
            </a:r>
            <a:r>
              <a:rPr lang="en-US" altLang="zh-CN" sz="2000"/>
              <a:t>within</a:t>
            </a:r>
            <a:r>
              <a:rPr lang="zh-CN" altLang="en-US" sz="2000"/>
              <a:t> </a:t>
            </a:r>
            <a:r>
              <a:rPr lang="en-US" altLang="zh-CN" sz="2000"/>
              <a:t>6%</a:t>
            </a:r>
            <a:r>
              <a:rPr lang="zh-CN" altLang="en-US" sz="2000"/>
              <a:t> </a:t>
            </a:r>
            <a:r>
              <a:rPr lang="en-US" altLang="zh-CN" sz="2000"/>
              <a:t>that</a:t>
            </a:r>
            <a:r>
              <a:rPr lang="zh-CN" altLang="en-US" sz="2000"/>
              <a:t> </a:t>
            </a:r>
            <a:r>
              <a:rPr lang="en-US" altLang="zh-CN" sz="2000"/>
              <a:t>of</a:t>
            </a:r>
            <a:r>
              <a:rPr lang="zh-CN" altLang="en-US" sz="2000"/>
              <a:t> </a:t>
            </a:r>
            <a:r>
              <a:rPr lang="en-US" altLang="zh-CN" sz="2000"/>
              <a:t>the</a:t>
            </a:r>
            <a:r>
              <a:rPr lang="zh-CN" altLang="en-US" sz="2000"/>
              <a:t> </a:t>
            </a:r>
            <a:r>
              <a:rPr lang="en-US" altLang="zh-CN" sz="2000" err="1"/>
              <a:t>unreplicated</a:t>
            </a:r>
            <a:r>
              <a:rPr lang="zh-CN" altLang="en-US" sz="2000"/>
              <a:t> </a:t>
            </a:r>
            <a:r>
              <a:rPr lang="en-US" altLang="zh-CN" sz="2000"/>
              <a:t>system</a:t>
            </a:r>
            <a:endParaRPr lang="en-US" sz="2000"/>
          </a:p>
        </p:txBody>
      </p:sp>
      <p:graphicFrame>
        <p:nvGraphicFramePr>
          <p:cNvPr id="15" name="Chart 14">
            <a:extLst>
              <a:ext uri="{FF2B5EF4-FFF2-40B4-BE49-F238E27FC236}">
                <a16:creationId xmlns:a16="http://schemas.microsoft.com/office/drawing/2014/main" id="{F26835EF-3BB7-4045-88AD-C31CAD110A67}"/>
              </a:ext>
            </a:extLst>
          </p:cNvPr>
          <p:cNvGraphicFramePr>
            <a:graphicFrameLocks/>
          </p:cNvGraphicFramePr>
          <p:nvPr/>
        </p:nvGraphicFramePr>
        <p:xfrm>
          <a:off x="470558" y="1485900"/>
          <a:ext cx="5943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3BEBA4A2-8C0C-69A4-38BD-46B7ADF1C2A8}"/>
              </a:ext>
            </a:extLst>
          </p:cNvPr>
          <p:cNvSpPr>
            <a:spLocks noGrp="1"/>
          </p:cNvSpPr>
          <p:nvPr>
            <p:ph type="sldNum" sz="quarter" idx="12"/>
          </p:nvPr>
        </p:nvSpPr>
        <p:spPr/>
        <p:txBody>
          <a:bodyPr/>
          <a:lstStyle/>
          <a:p>
            <a:fld id="{EA7EFB88-B2CB-3F42-A7FB-727E9E84A506}" type="slidenum">
              <a:rPr lang="en-US" smtClean="0"/>
              <a:t>36</a:t>
            </a:fld>
            <a:endParaRPr lang="en-US"/>
          </a:p>
        </p:txBody>
      </p:sp>
    </p:spTree>
    <p:extLst>
      <p:ext uri="{BB962C8B-B14F-4D97-AF65-F5344CB8AC3E}">
        <p14:creationId xmlns:p14="http://schemas.microsoft.com/office/powerpoint/2010/main" val="3491014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a:t>Application</a:t>
            </a:r>
            <a:r>
              <a:rPr lang="zh-CN" altLang="en-US"/>
              <a:t> </a:t>
            </a:r>
            <a:r>
              <a:rPr lang="en-US" altLang="zh-CN"/>
              <a:t>(</a:t>
            </a:r>
            <a:r>
              <a:rPr lang="en-US" altLang="zh-CN" err="1"/>
              <a:t>CloudEx</a:t>
            </a:r>
            <a:r>
              <a:rPr lang="en-US" altLang="zh-CN"/>
              <a:t>)</a:t>
            </a:r>
            <a:r>
              <a:rPr lang="zh-CN" altLang="en-US"/>
              <a:t> </a:t>
            </a:r>
            <a:endParaRPr lang="en-US"/>
          </a:p>
        </p:txBody>
      </p:sp>
      <p:graphicFrame>
        <p:nvGraphicFramePr>
          <p:cNvPr id="13" name="Chart 12">
            <a:extLst>
              <a:ext uri="{FF2B5EF4-FFF2-40B4-BE49-F238E27FC236}">
                <a16:creationId xmlns:a16="http://schemas.microsoft.com/office/drawing/2014/main" id="{CCA5D8BA-A8D1-8F4A-AEEE-674DE25B8589}"/>
              </a:ext>
            </a:extLst>
          </p:cNvPr>
          <p:cNvGraphicFramePr>
            <a:graphicFrameLocks/>
          </p:cNvGraphicFramePr>
          <p:nvPr/>
        </p:nvGraphicFramePr>
        <p:xfrm>
          <a:off x="6129247" y="1246174"/>
          <a:ext cx="5943600" cy="343080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id="{D263B275-44B6-A74C-A93D-90320CBA3946}"/>
              </a:ext>
            </a:extLst>
          </p:cNvPr>
          <p:cNvSpPr/>
          <p:nvPr/>
        </p:nvSpPr>
        <p:spPr>
          <a:xfrm>
            <a:off x="491068" y="5305743"/>
            <a:ext cx="11581779" cy="1179554"/>
          </a:xfrm>
          <a:prstGeom prst="rect">
            <a:avLst/>
          </a:prstGeom>
        </p:spPr>
        <p:txBody>
          <a:bodyPr wrap="square">
            <a:spAutoFit/>
          </a:bodyPr>
          <a:lstStyle/>
          <a:p>
            <a:pPr marL="342900" indent="-342900" algn="just">
              <a:lnSpc>
                <a:spcPts val="1800"/>
              </a:lnSpc>
              <a:spcAft>
                <a:spcPts val="1500"/>
              </a:spcAft>
              <a:buFont typeface="Arial" panose="020B0604020202020204" pitchFamily="34" charset="0"/>
              <a:buChar char="•"/>
            </a:pPr>
            <a:r>
              <a:rPr lang="en-US" altLang="zh-CN" sz="2000"/>
              <a:t>48</a:t>
            </a:r>
            <a:r>
              <a:rPr lang="zh-CN" altLang="en-US" sz="2000"/>
              <a:t> </a:t>
            </a:r>
            <a:r>
              <a:rPr lang="en-US" altLang="zh-CN" sz="2000"/>
              <a:t>open-loop</a:t>
            </a:r>
            <a:r>
              <a:rPr lang="zh-CN" altLang="en-US" sz="2000"/>
              <a:t> </a:t>
            </a:r>
            <a:r>
              <a:rPr lang="en-US" altLang="zh-CN" sz="2000"/>
              <a:t>traders</a:t>
            </a:r>
            <a:r>
              <a:rPr lang="zh-CN" altLang="en-US" sz="2000"/>
              <a:t> </a:t>
            </a:r>
            <a:r>
              <a:rPr lang="en-US" altLang="zh-CN" sz="2000"/>
              <a:t>+</a:t>
            </a:r>
            <a:r>
              <a:rPr lang="zh-CN" altLang="en-US" sz="2000"/>
              <a:t> </a:t>
            </a:r>
            <a:r>
              <a:rPr lang="en-US" altLang="zh-CN" sz="2000"/>
              <a:t>16</a:t>
            </a:r>
            <a:r>
              <a:rPr lang="zh-CN" altLang="en-US" sz="2000"/>
              <a:t> </a:t>
            </a:r>
            <a:r>
              <a:rPr lang="en-US" altLang="zh-CN" sz="2000"/>
              <a:t>gateways</a:t>
            </a:r>
            <a:r>
              <a:rPr lang="zh-CN" altLang="en-US" sz="2000"/>
              <a:t> </a:t>
            </a:r>
            <a:r>
              <a:rPr lang="en-US" altLang="zh-CN" sz="2000"/>
              <a:t>+</a:t>
            </a:r>
            <a:r>
              <a:rPr lang="zh-CN" altLang="en-US" sz="2000"/>
              <a:t> </a:t>
            </a:r>
            <a:r>
              <a:rPr lang="en-US" altLang="zh-CN" sz="2000"/>
              <a:t>1</a:t>
            </a:r>
            <a:r>
              <a:rPr lang="zh-CN" altLang="en-US" sz="2000"/>
              <a:t> </a:t>
            </a:r>
            <a:r>
              <a:rPr lang="en-US" altLang="zh-CN" sz="2000"/>
              <a:t>matching</a:t>
            </a:r>
            <a:r>
              <a:rPr lang="zh-CN" altLang="en-US" sz="2000"/>
              <a:t> </a:t>
            </a:r>
            <a:r>
              <a:rPr lang="en-US" altLang="zh-CN" sz="2000"/>
              <a:t>engine</a:t>
            </a:r>
          </a:p>
          <a:p>
            <a:pPr marL="342900" indent="-342900" algn="just">
              <a:lnSpc>
                <a:spcPts val="1800"/>
              </a:lnSpc>
              <a:spcAft>
                <a:spcPts val="1500"/>
              </a:spcAft>
              <a:buFont typeface="Arial" panose="020B0604020202020204" pitchFamily="34" charset="0"/>
              <a:buChar char="•"/>
            </a:pPr>
            <a:r>
              <a:rPr lang="en-US" altLang="zh-CN" sz="2000"/>
              <a:t>Only</a:t>
            </a:r>
            <a:r>
              <a:rPr lang="zh-CN" altLang="en-US" sz="2000"/>
              <a:t> </a:t>
            </a:r>
            <a:r>
              <a:rPr lang="en-US" altLang="zh-CN" sz="2000" err="1"/>
              <a:t>Nezha</a:t>
            </a:r>
            <a:r>
              <a:rPr lang="zh-CN" altLang="en-US" sz="2000"/>
              <a:t> </a:t>
            </a:r>
            <a:r>
              <a:rPr lang="en-US" altLang="zh-CN" sz="2000"/>
              <a:t>saturates</a:t>
            </a:r>
            <a:r>
              <a:rPr lang="zh-CN" altLang="en-US" sz="2000"/>
              <a:t> </a:t>
            </a:r>
            <a:r>
              <a:rPr lang="en-US" altLang="zh-CN" sz="2000"/>
              <a:t>the</a:t>
            </a:r>
            <a:r>
              <a:rPr lang="zh-CN" altLang="en-US" sz="2000"/>
              <a:t> </a:t>
            </a:r>
            <a:r>
              <a:rPr lang="en-US" altLang="zh-CN" sz="2000"/>
              <a:t>matching</a:t>
            </a:r>
            <a:r>
              <a:rPr lang="zh-CN" altLang="en-US" sz="2000"/>
              <a:t> </a:t>
            </a:r>
            <a:r>
              <a:rPr lang="en-US" altLang="zh-CN" sz="2000"/>
              <a:t>engine</a:t>
            </a:r>
            <a:r>
              <a:rPr lang="zh-CN" altLang="en-US" sz="2000"/>
              <a:t> </a:t>
            </a:r>
            <a:r>
              <a:rPr lang="en-US" altLang="zh-CN" sz="2000"/>
              <a:t>processing</a:t>
            </a:r>
            <a:r>
              <a:rPr lang="zh-CN" altLang="en-US" sz="2000"/>
              <a:t> </a:t>
            </a:r>
            <a:r>
              <a:rPr lang="en-US" altLang="zh-CN" sz="2000"/>
              <a:t>capacity</a:t>
            </a:r>
            <a:r>
              <a:rPr lang="zh-CN" altLang="en-US" sz="2000"/>
              <a:t> </a:t>
            </a:r>
            <a:r>
              <a:rPr lang="en-US" altLang="zh-CN" sz="2000"/>
              <a:t>(~43K</a:t>
            </a:r>
            <a:r>
              <a:rPr lang="zh-CN" altLang="en-US" sz="2000"/>
              <a:t> </a:t>
            </a:r>
            <a:r>
              <a:rPr lang="en-US" altLang="zh-CN" sz="2000"/>
              <a:t>orders/sec)</a:t>
            </a:r>
            <a:r>
              <a:rPr lang="zh-CN" altLang="en-US" sz="2000"/>
              <a:t> </a:t>
            </a:r>
            <a:r>
              <a:rPr lang="en-US" altLang="zh-CN" sz="2000"/>
              <a:t>among</a:t>
            </a:r>
            <a:r>
              <a:rPr lang="zh-CN" altLang="en-US" sz="2000"/>
              <a:t> </a:t>
            </a:r>
            <a:r>
              <a:rPr lang="en-US" altLang="zh-CN" sz="2000"/>
              <a:t>the</a:t>
            </a:r>
            <a:r>
              <a:rPr lang="zh-CN" altLang="en-US" sz="2000"/>
              <a:t> </a:t>
            </a:r>
            <a:r>
              <a:rPr lang="en-US" altLang="zh-CN" sz="2000"/>
              <a:t>four</a:t>
            </a:r>
            <a:r>
              <a:rPr lang="zh-CN" altLang="en-US" sz="2000"/>
              <a:t> </a:t>
            </a:r>
            <a:r>
              <a:rPr lang="en-US" altLang="zh-CN" sz="2000"/>
              <a:t>protocols</a:t>
            </a:r>
          </a:p>
          <a:p>
            <a:pPr marL="342900" indent="-342900" algn="just">
              <a:lnSpc>
                <a:spcPts val="1800"/>
              </a:lnSpc>
              <a:spcAft>
                <a:spcPts val="1500"/>
              </a:spcAft>
              <a:buFont typeface="Arial" panose="020B0604020202020204" pitchFamily="34" charset="0"/>
              <a:buChar char="•"/>
            </a:pPr>
            <a:r>
              <a:rPr lang="en-US" altLang="zh-CN" sz="2000" err="1"/>
              <a:t>Nezha</a:t>
            </a:r>
            <a:r>
              <a:rPr lang="zh-CN" altLang="en-US" sz="2000"/>
              <a:t> </a:t>
            </a:r>
            <a:r>
              <a:rPr lang="en-US" altLang="zh-CN" sz="2000"/>
              <a:t>prolongs</a:t>
            </a:r>
            <a:r>
              <a:rPr lang="zh-CN" altLang="en-US" sz="2000"/>
              <a:t> </a:t>
            </a:r>
            <a:r>
              <a:rPr lang="en-US" altLang="zh-CN" sz="2000"/>
              <a:t>end-to-end</a:t>
            </a:r>
            <a:r>
              <a:rPr lang="zh-CN" altLang="en-US" sz="2000"/>
              <a:t> </a:t>
            </a:r>
            <a:r>
              <a:rPr lang="en-US" altLang="zh-CN" sz="2000"/>
              <a:t>latency</a:t>
            </a:r>
            <a:r>
              <a:rPr lang="zh-CN" altLang="en-US" sz="2000"/>
              <a:t> </a:t>
            </a:r>
            <a:r>
              <a:rPr lang="en-US" altLang="zh-CN" sz="2000"/>
              <a:t>by</a:t>
            </a:r>
            <a:r>
              <a:rPr lang="zh-CN" altLang="en-US" sz="2000"/>
              <a:t> </a:t>
            </a:r>
            <a:r>
              <a:rPr lang="en-US" altLang="zh-CN" sz="2000"/>
              <a:t>19.7%</a:t>
            </a:r>
            <a:r>
              <a:rPr lang="zh-CN" altLang="en-US" sz="2000"/>
              <a:t> </a:t>
            </a:r>
            <a:r>
              <a:rPr lang="en-US" altLang="zh-CN" sz="2000"/>
              <a:t>but</a:t>
            </a:r>
            <a:r>
              <a:rPr lang="zh-CN" altLang="en-US" sz="2000"/>
              <a:t> </a:t>
            </a:r>
            <a:r>
              <a:rPr lang="en-US" altLang="zh-CN" sz="2000"/>
              <a:t>achieves</a:t>
            </a:r>
            <a:r>
              <a:rPr lang="zh-CN" altLang="en-US" sz="2000"/>
              <a:t> </a:t>
            </a:r>
            <a:r>
              <a:rPr lang="en-US" altLang="zh-CN" sz="2000"/>
              <a:t>very</a:t>
            </a:r>
            <a:r>
              <a:rPr lang="zh-CN" altLang="en-US" sz="2000"/>
              <a:t> </a:t>
            </a:r>
            <a:r>
              <a:rPr lang="en-US" altLang="zh-CN" sz="2000"/>
              <a:t>close</a:t>
            </a:r>
            <a:r>
              <a:rPr lang="zh-CN" altLang="en-US" sz="2000"/>
              <a:t> </a:t>
            </a:r>
            <a:r>
              <a:rPr lang="en-US" altLang="zh-CN" sz="2000"/>
              <a:t>order</a:t>
            </a:r>
            <a:r>
              <a:rPr lang="zh-CN" altLang="en-US" sz="2000"/>
              <a:t> </a:t>
            </a:r>
            <a:r>
              <a:rPr lang="en-US" altLang="zh-CN" sz="2000"/>
              <a:t>processing</a:t>
            </a:r>
            <a:r>
              <a:rPr lang="zh-CN" altLang="en-US" sz="2000"/>
              <a:t> </a:t>
            </a:r>
            <a:r>
              <a:rPr lang="en-US" altLang="zh-CN" sz="2000"/>
              <a:t>latency</a:t>
            </a:r>
            <a:endParaRPr lang="en-US" sz="2000"/>
          </a:p>
        </p:txBody>
      </p:sp>
      <p:graphicFrame>
        <p:nvGraphicFramePr>
          <p:cNvPr id="10" name="Chart 9">
            <a:extLst>
              <a:ext uri="{FF2B5EF4-FFF2-40B4-BE49-F238E27FC236}">
                <a16:creationId xmlns:a16="http://schemas.microsoft.com/office/drawing/2014/main" id="{774E6859-27B1-9E47-8F3E-C4A6673E33F1}"/>
              </a:ext>
            </a:extLst>
          </p:cNvPr>
          <p:cNvGraphicFramePr>
            <a:graphicFrameLocks/>
          </p:cNvGraphicFramePr>
          <p:nvPr/>
        </p:nvGraphicFramePr>
        <p:xfrm>
          <a:off x="445818" y="1246174"/>
          <a:ext cx="5943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164D18F8-1498-88F8-4E81-D3BC0D3BEF60}"/>
              </a:ext>
            </a:extLst>
          </p:cNvPr>
          <p:cNvSpPr>
            <a:spLocks noGrp="1"/>
          </p:cNvSpPr>
          <p:nvPr>
            <p:ph type="sldNum" sz="quarter" idx="12"/>
          </p:nvPr>
        </p:nvSpPr>
        <p:spPr/>
        <p:txBody>
          <a:bodyPr/>
          <a:lstStyle/>
          <a:p>
            <a:fld id="{EA7EFB88-B2CB-3F42-A7FB-727E9E84A506}" type="slidenum">
              <a:rPr lang="en-US" smtClean="0"/>
              <a:t>37</a:t>
            </a:fld>
            <a:endParaRPr lang="en-US"/>
          </a:p>
        </p:txBody>
      </p:sp>
    </p:spTree>
    <p:extLst>
      <p:ext uri="{BB962C8B-B14F-4D97-AF65-F5344CB8AC3E}">
        <p14:creationId xmlns:p14="http://schemas.microsoft.com/office/powerpoint/2010/main" val="3022412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185F0F3-C382-3E4B-A5CA-8AED1FEDE47F}"/>
              </a:ext>
            </a:extLst>
          </p:cNvPr>
          <p:cNvSpPr>
            <a:spLocks noGrp="1"/>
          </p:cNvSpPr>
          <p:nvPr>
            <p:ph idx="1"/>
          </p:nvPr>
        </p:nvSpPr>
        <p:spPr>
          <a:xfrm>
            <a:off x="562986" y="967300"/>
            <a:ext cx="11019414" cy="1383027"/>
          </a:xfrm>
        </p:spPr>
        <p:txBody>
          <a:bodyPr vert="horz" lIns="91440" tIns="45720" rIns="91440" bIns="45720" rtlCol="0" anchor="t">
            <a:noAutofit/>
          </a:bodyPr>
          <a:lstStyle/>
          <a:p>
            <a:pPr>
              <a:lnSpc>
                <a:spcPct val="100000"/>
              </a:lnSpc>
              <a:spcBef>
                <a:spcPts val="0"/>
              </a:spcBef>
              <a:spcAft>
                <a:spcPts val="1500"/>
              </a:spcAft>
            </a:pPr>
            <a:r>
              <a:rPr lang="en-US" altLang="zh-CN" sz="2400"/>
              <a:t>We</a:t>
            </a:r>
            <a:r>
              <a:rPr lang="zh-CN" altLang="en-US" sz="2400"/>
              <a:t> </a:t>
            </a:r>
            <a:r>
              <a:rPr lang="en-US" altLang="zh-CN" sz="2400"/>
              <a:t>kill</a:t>
            </a:r>
            <a:r>
              <a:rPr lang="zh-CN" altLang="en-US" sz="2400"/>
              <a:t> </a:t>
            </a:r>
            <a:r>
              <a:rPr lang="en-US" altLang="zh-CN" sz="2400"/>
              <a:t>the</a:t>
            </a:r>
            <a:r>
              <a:rPr lang="zh-CN" altLang="en-US" sz="2400"/>
              <a:t> </a:t>
            </a:r>
            <a:r>
              <a:rPr lang="en-US" altLang="zh-CN" sz="2400"/>
              <a:t>leader</a:t>
            </a:r>
            <a:r>
              <a:rPr lang="zh-CN" altLang="en-US" sz="2400"/>
              <a:t> </a:t>
            </a:r>
            <a:r>
              <a:rPr lang="en-US" altLang="zh-CN" sz="2400"/>
              <a:t>and</a:t>
            </a:r>
            <a:r>
              <a:rPr lang="zh-CN" altLang="en-US" sz="2400"/>
              <a:t> </a:t>
            </a:r>
            <a:r>
              <a:rPr lang="en-US" altLang="zh-CN" sz="2400"/>
              <a:t>measure</a:t>
            </a:r>
          </a:p>
          <a:p>
            <a:pPr lvl="1">
              <a:lnSpc>
                <a:spcPct val="100000"/>
              </a:lnSpc>
              <a:spcBef>
                <a:spcPts val="0"/>
              </a:spcBef>
              <a:spcAft>
                <a:spcPts val="1500"/>
              </a:spcAft>
            </a:pPr>
            <a:r>
              <a:rPr lang="en-US" sz="2000"/>
              <a:t>How long does it take for the remaining replicas to complete a view change with the new leader elected? </a:t>
            </a:r>
            <a:r>
              <a:rPr lang="zh-CN" altLang="en-US" sz="2000"/>
              <a:t> </a:t>
            </a:r>
            <a:endParaRPr lang="en-US" altLang="zh-CN" sz="1800"/>
          </a:p>
        </p:txBody>
      </p:sp>
      <p:sp>
        <p:nvSpPr>
          <p:cNvPr id="8" name="Title 1">
            <a:extLst>
              <a:ext uri="{FF2B5EF4-FFF2-40B4-BE49-F238E27FC236}">
                <a16:creationId xmlns:a16="http://schemas.microsoft.com/office/drawing/2014/main" id="{F92712D2-53F2-CE49-B040-B73B94A7FEF5}"/>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Failure</a:t>
            </a:r>
            <a:r>
              <a:rPr lang="zh-CN" altLang="en-US" sz="3600"/>
              <a:t> </a:t>
            </a:r>
            <a:r>
              <a:rPr lang="en-US" altLang="zh-CN" sz="3600"/>
              <a:t>Recovery</a:t>
            </a:r>
            <a:endParaRPr lang="en-US" sz="3600"/>
          </a:p>
        </p:txBody>
      </p:sp>
      <p:graphicFrame>
        <p:nvGraphicFramePr>
          <p:cNvPr id="20" name="Chart 19">
            <a:extLst>
              <a:ext uri="{FF2B5EF4-FFF2-40B4-BE49-F238E27FC236}">
                <a16:creationId xmlns:a16="http://schemas.microsoft.com/office/drawing/2014/main" id="{7DD5D25C-9448-8B48-9F90-A87287118A5C}"/>
              </a:ext>
            </a:extLst>
          </p:cNvPr>
          <p:cNvGraphicFramePr>
            <a:graphicFrameLocks/>
          </p:cNvGraphicFramePr>
          <p:nvPr/>
        </p:nvGraphicFramePr>
        <p:xfrm>
          <a:off x="2409372" y="2946400"/>
          <a:ext cx="6850742" cy="3556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1CB6031E-1E53-2548-898E-98C28A8823D3}"/>
              </a:ext>
            </a:extLst>
          </p:cNvPr>
          <p:cNvSpPr txBox="1"/>
          <p:nvPr/>
        </p:nvSpPr>
        <p:spPr>
          <a:xfrm>
            <a:off x="2523175" y="1896142"/>
            <a:ext cx="1659429" cy="369332"/>
          </a:xfrm>
          <a:prstGeom prst="rect">
            <a:avLst/>
          </a:prstGeom>
          <a:noFill/>
        </p:spPr>
        <p:txBody>
          <a:bodyPr wrap="none" rtlCol="0">
            <a:spAutoFit/>
          </a:bodyPr>
          <a:lstStyle/>
          <a:p>
            <a:r>
              <a:rPr lang="en-US" altLang="zh-CN" b="1">
                <a:solidFill>
                  <a:srgbClr val="FF0000"/>
                </a:solidFill>
              </a:rPr>
              <a:t>(150ms-300ms)</a:t>
            </a:r>
            <a:endParaRPr lang="en-US" b="1">
              <a:solidFill>
                <a:srgbClr val="FF0000"/>
              </a:solidFill>
            </a:endParaRPr>
          </a:p>
        </p:txBody>
      </p:sp>
      <p:sp>
        <p:nvSpPr>
          <p:cNvPr id="4" name="Slide Number Placeholder 3">
            <a:extLst>
              <a:ext uri="{FF2B5EF4-FFF2-40B4-BE49-F238E27FC236}">
                <a16:creationId xmlns:a16="http://schemas.microsoft.com/office/drawing/2014/main" id="{372BE403-2B79-A943-3DDB-696FD0A5157B}"/>
              </a:ext>
            </a:extLst>
          </p:cNvPr>
          <p:cNvSpPr>
            <a:spLocks noGrp="1"/>
          </p:cNvSpPr>
          <p:nvPr>
            <p:ph type="sldNum" sz="quarter" idx="12"/>
          </p:nvPr>
        </p:nvSpPr>
        <p:spPr/>
        <p:txBody>
          <a:bodyPr/>
          <a:lstStyle/>
          <a:p>
            <a:fld id="{EA7EFB88-B2CB-3F42-A7FB-727E9E84A506}" type="slidenum">
              <a:rPr lang="en-US" smtClean="0"/>
              <a:t>38</a:t>
            </a:fld>
            <a:endParaRPr lang="en-US"/>
          </a:p>
        </p:txBody>
      </p:sp>
    </p:spTree>
    <p:extLst>
      <p:ext uri="{BB962C8B-B14F-4D97-AF65-F5344CB8AC3E}">
        <p14:creationId xmlns:p14="http://schemas.microsoft.com/office/powerpoint/2010/main" val="28323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185F0F3-C382-3E4B-A5CA-8AED1FEDE47F}"/>
              </a:ext>
            </a:extLst>
          </p:cNvPr>
          <p:cNvSpPr>
            <a:spLocks noGrp="1"/>
          </p:cNvSpPr>
          <p:nvPr>
            <p:ph idx="1"/>
          </p:nvPr>
        </p:nvSpPr>
        <p:spPr>
          <a:xfrm>
            <a:off x="562986" y="967300"/>
            <a:ext cx="11019414" cy="1383027"/>
          </a:xfrm>
        </p:spPr>
        <p:txBody>
          <a:bodyPr vert="horz" lIns="91440" tIns="45720" rIns="91440" bIns="45720" rtlCol="0" anchor="t">
            <a:noAutofit/>
          </a:bodyPr>
          <a:lstStyle/>
          <a:p>
            <a:pPr>
              <a:lnSpc>
                <a:spcPct val="100000"/>
              </a:lnSpc>
              <a:spcBef>
                <a:spcPts val="0"/>
              </a:spcBef>
              <a:spcAft>
                <a:spcPts val="1500"/>
              </a:spcAft>
            </a:pPr>
            <a:r>
              <a:rPr lang="en-US" altLang="zh-CN" sz="2400"/>
              <a:t>We</a:t>
            </a:r>
            <a:r>
              <a:rPr lang="zh-CN" altLang="en-US" sz="2400"/>
              <a:t> </a:t>
            </a:r>
            <a:r>
              <a:rPr lang="en-US" altLang="zh-CN" sz="2400"/>
              <a:t>kill</a:t>
            </a:r>
            <a:r>
              <a:rPr lang="zh-CN" altLang="en-US" sz="2400"/>
              <a:t> </a:t>
            </a:r>
            <a:r>
              <a:rPr lang="en-US" altLang="zh-CN" sz="2400"/>
              <a:t>the</a:t>
            </a:r>
            <a:r>
              <a:rPr lang="zh-CN" altLang="en-US" sz="2400"/>
              <a:t> </a:t>
            </a:r>
            <a:r>
              <a:rPr lang="en-US" altLang="zh-CN" sz="2400"/>
              <a:t>leader</a:t>
            </a:r>
            <a:r>
              <a:rPr lang="zh-CN" altLang="en-US" sz="2400"/>
              <a:t> </a:t>
            </a:r>
            <a:r>
              <a:rPr lang="en-US" altLang="zh-CN" sz="2400"/>
              <a:t>and</a:t>
            </a:r>
            <a:r>
              <a:rPr lang="zh-CN" altLang="en-US" sz="2400"/>
              <a:t> </a:t>
            </a:r>
            <a:r>
              <a:rPr lang="en-US" altLang="zh-CN" sz="2400"/>
              <a:t>measure</a:t>
            </a:r>
          </a:p>
          <a:p>
            <a:pPr lvl="1">
              <a:lnSpc>
                <a:spcPct val="100000"/>
              </a:lnSpc>
              <a:spcBef>
                <a:spcPts val="0"/>
              </a:spcBef>
              <a:spcAft>
                <a:spcPts val="1500"/>
              </a:spcAft>
            </a:pPr>
            <a:r>
              <a:rPr lang="en-US" sz="2000"/>
              <a:t>How long does it take for the remaining replicas to complete a view change with the new leader elected? </a:t>
            </a:r>
          </a:p>
          <a:p>
            <a:pPr lvl="1">
              <a:lnSpc>
                <a:spcPct val="100000"/>
              </a:lnSpc>
              <a:spcBef>
                <a:spcPts val="0"/>
              </a:spcBef>
              <a:spcAft>
                <a:spcPts val="1500"/>
              </a:spcAft>
            </a:pPr>
            <a:r>
              <a:rPr lang="en-US" sz="2000"/>
              <a:t>How long does it take to recover the throughput to the same level before crash? </a:t>
            </a:r>
          </a:p>
          <a:p>
            <a:pPr lvl="1">
              <a:lnSpc>
                <a:spcPct val="100000"/>
              </a:lnSpc>
              <a:spcBef>
                <a:spcPts val="0"/>
              </a:spcBef>
              <a:spcAft>
                <a:spcPts val="1500"/>
              </a:spcAft>
            </a:pPr>
            <a:endParaRPr lang="en-US" altLang="zh-CN" sz="1800"/>
          </a:p>
        </p:txBody>
      </p:sp>
      <p:sp>
        <p:nvSpPr>
          <p:cNvPr id="8" name="Title 1">
            <a:extLst>
              <a:ext uri="{FF2B5EF4-FFF2-40B4-BE49-F238E27FC236}">
                <a16:creationId xmlns:a16="http://schemas.microsoft.com/office/drawing/2014/main" id="{F92712D2-53F2-CE49-B040-B73B94A7FEF5}"/>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Failure</a:t>
            </a:r>
            <a:r>
              <a:rPr lang="zh-CN" altLang="en-US" sz="3600"/>
              <a:t> </a:t>
            </a:r>
            <a:r>
              <a:rPr lang="en-US" altLang="zh-CN" sz="3600"/>
              <a:t>Recovery</a:t>
            </a:r>
            <a:endParaRPr lang="en-US" sz="3600"/>
          </a:p>
        </p:txBody>
      </p:sp>
      <p:pic>
        <p:nvPicPr>
          <p:cNvPr id="3" name="Picture 2">
            <a:extLst>
              <a:ext uri="{FF2B5EF4-FFF2-40B4-BE49-F238E27FC236}">
                <a16:creationId xmlns:a16="http://schemas.microsoft.com/office/drawing/2014/main" id="{6201D1DE-FFFE-5147-ADE9-943FF77233E6}"/>
              </a:ext>
            </a:extLst>
          </p:cNvPr>
          <p:cNvPicPr preferRelativeResize="0">
            <a:picLocks/>
          </p:cNvPicPr>
          <p:nvPr/>
        </p:nvPicPr>
        <p:blipFill>
          <a:blip r:embed="rId3"/>
          <a:stretch>
            <a:fillRect/>
          </a:stretch>
        </p:blipFill>
        <p:spPr>
          <a:xfrm>
            <a:off x="-1" y="3362157"/>
            <a:ext cx="4140000" cy="2700000"/>
          </a:xfrm>
          <a:prstGeom prst="rect">
            <a:avLst/>
          </a:prstGeom>
        </p:spPr>
      </p:pic>
      <p:pic>
        <p:nvPicPr>
          <p:cNvPr id="5" name="Picture 4">
            <a:extLst>
              <a:ext uri="{FF2B5EF4-FFF2-40B4-BE49-F238E27FC236}">
                <a16:creationId xmlns:a16="http://schemas.microsoft.com/office/drawing/2014/main" id="{76A86EE9-62D9-6F47-B779-F7FA709524AD}"/>
              </a:ext>
            </a:extLst>
          </p:cNvPr>
          <p:cNvPicPr preferRelativeResize="0">
            <a:picLocks/>
          </p:cNvPicPr>
          <p:nvPr/>
        </p:nvPicPr>
        <p:blipFill>
          <a:blip r:embed="rId4"/>
          <a:stretch>
            <a:fillRect/>
          </a:stretch>
        </p:blipFill>
        <p:spPr>
          <a:xfrm>
            <a:off x="4002692" y="3317627"/>
            <a:ext cx="4140000" cy="2880000"/>
          </a:xfrm>
          <a:prstGeom prst="rect">
            <a:avLst/>
          </a:prstGeom>
        </p:spPr>
      </p:pic>
      <p:pic>
        <p:nvPicPr>
          <p:cNvPr id="11" name="Picture 10">
            <a:extLst>
              <a:ext uri="{FF2B5EF4-FFF2-40B4-BE49-F238E27FC236}">
                <a16:creationId xmlns:a16="http://schemas.microsoft.com/office/drawing/2014/main" id="{25FE329D-445F-F546-B6D7-0EE2BEC8E358}"/>
              </a:ext>
            </a:extLst>
          </p:cNvPr>
          <p:cNvPicPr preferRelativeResize="0">
            <a:picLocks/>
          </p:cNvPicPr>
          <p:nvPr/>
        </p:nvPicPr>
        <p:blipFill>
          <a:blip r:embed="rId5"/>
          <a:stretch>
            <a:fillRect/>
          </a:stretch>
        </p:blipFill>
        <p:spPr>
          <a:xfrm>
            <a:off x="8051999" y="3317627"/>
            <a:ext cx="4140000" cy="2880000"/>
          </a:xfrm>
          <a:prstGeom prst="rect">
            <a:avLst/>
          </a:prstGeom>
        </p:spPr>
      </p:pic>
      <p:sp>
        <p:nvSpPr>
          <p:cNvPr id="12" name="TextBox 11">
            <a:extLst>
              <a:ext uri="{FF2B5EF4-FFF2-40B4-BE49-F238E27FC236}">
                <a16:creationId xmlns:a16="http://schemas.microsoft.com/office/drawing/2014/main" id="{774221A5-ED9E-FC45-BE4C-12B7382F49A0}"/>
              </a:ext>
            </a:extLst>
          </p:cNvPr>
          <p:cNvSpPr txBox="1"/>
          <p:nvPr/>
        </p:nvSpPr>
        <p:spPr>
          <a:xfrm>
            <a:off x="1654629" y="6062157"/>
            <a:ext cx="1384290" cy="369332"/>
          </a:xfrm>
          <a:prstGeom prst="rect">
            <a:avLst/>
          </a:prstGeom>
          <a:noFill/>
        </p:spPr>
        <p:txBody>
          <a:bodyPr wrap="none" rtlCol="0">
            <a:spAutoFit/>
          </a:bodyPr>
          <a:lstStyle/>
          <a:p>
            <a:r>
              <a:rPr lang="en-US" altLang="zh-CN"/>
              <a:t>20K</a:t>
            </a:r>
            <a:r>
              <a:rPr lang="zh-CN" altLang="en-US"/>
              <a:t> </a:t>
            </a:r>
            <a:r>
              <a:rPr lang="en-US" altLang="zh-CN" err="1"/>
              <a:t>reqs</a:t>
            </a:r>
            <a:r>
              <a:rPr lang="en-US" altLang="zh-CN"/>
              <a:t>/sec</a:t>
            </a:r>
            <a:endParaRPr lang="en-US"/>
          </a:p>
        </p:txBody>
      </p:sp>
      <p:sp>
        <p:nvSpPr>
          <p:cNvPr id="21" name="TextBox 20">
            <a:extLst>
              <a:ext uri="{FF2B5EF4-FFF2-40B4-BE49-F238E27FC236}">
                <a16:creationId xmlns:a16="http://schemas.microsoft.com/office/drawing/2014/main" id="{BA90F594-31BA-BB4D-8A8D-BEE756E349A7}"/>
              </a:ext>
            </a:extLst>
          </p:cNvPr>
          <p:cNvSpPr txBox="1"/>
          <p:nvPr/>
        </p:nvSpPr>
        <p:spPr>
          <a:xfrm>
            <a:off x="5752912" y="6062184"/>
            <a:ext cx="1501308" cy="369332"/>
          </a:xfrm>
          <a:prstGeom prst="rect">
            <a:avLst/>
          </a:prstGeom>
          <a:noFill/>
        </p:spPr>
        <p:txBody>
          <a:bodyPr wrap="none" rtlCol="0">
            <a:spAutoFit/>
          </a:bodyPr>
          <a:lstStyle/>
          <a:p>
            <a:r>
              <a:rPr lang="en-US" altLang="zh-CN"/>
              <a:t>100K</a:t>
            </a:r>
            <a:r>
              <a:rPr lang="zh-CN" altLang="en-US"/>
              <a:t> </a:t>
            </a:r>
            <a:r>
              <a:rPr lang="en-US" altLang="zh-CN" err="1"/>
              <a:t>reqs</a:t>
            </a:r>
            <a:r>
              <a:rPr lang="en-US" altLang="zh-CN"/>
              <a:t>/sec</a:t>
            </a:r>
            <a:endParaRPr lang="en-US"/>
          </a:p>
        </p:txBody>
      </p:sp>
      <p:sp>
        <p:nvSpPr>
          <p:cNvPr id="22" name="TextBox 21">
            <a:extLst>
              <a:ext uri="{FF2B5EF4-FFF2-40B4-BE49-F238E27FC236}">
                <a16:creationId xmlns:a16="http://schemas.microsoft.com/office/drawing/2014/main" id="{050D13EA-7F91-A142-A64D-6F7A70FB93F9}"/>
              </a:ext>
            </a:extLst>
          </p:cNvPr>
          <p:cNvSpPr txBox="1"/>
          <p:nvPr/>
        </p:nvSpPr>
        <p:spPr>
          <a:xfrm>
            <a:off x="9664912" y="6062184"/>
            <a:ext cx="1501308" cy="369332"/>
          </a:xfrm>
          <a:prstGeom prst="rect">
            <a:avLst/>
          </a:prstGeom>
          <a:noFill/>
        </p:spPr>
        <p:txBody>
          <a:bodyPr wrap="none" rtlCol="0">
            <a:spAutoFit/>
          </a:bodyPr>
          <a:lstStyle/>
          <a:p>
            <a:r>
              <a:rPr lang="en-US" altLang="zh-CN"/>
              <a:t>200K</a:t>
            </a:r>
            <a:r>
              <a:rPr lang="zh-CN" altLang="en-US"/>
              <a:t> </a:t>
            </a:r>
            <a:r>
              <a:rPr lang="en-US" altLang="zh-CN" err="1"/>
              <a:t>reqs</a:t>
            </a:r>
            <a:r>
              <a:rPr lang="en-US" altLang="zh-CN"/>
              <a:t>/sec</a:t>
            </a:r>
            <a:endParaRPr lang="en-US"/>
          </a:p>
        </p:txBody>
      </p:sp>
      <p:sp>
        <p:nvSpPr>
          <p:cNvPr id="4" name="Slide Number Placeholder 3">
            <a:extLst>
              <a:ext uri="{FF2B5EF4-FFF2-40B4-BE49-F238E27FC236}">
                <a16:creationId xmlns:a16="http://schemas.microsoft.com/office/drawing/2014/main" id="{E3F5D522-3D16-84FF-D22B-0A491898DFDB}"/>
              </a:ext>
            </a:extLst>
          </p:cNvPr>
          <p:cNvSpPr>
            <a:spLocks noGrp="1"/>
          </p:cNvSpPr>
          <p:nvPr>
            <p:ph type="sldNum" sz="quarter" idx="12"/>
          </p:nvPr>
        </p:nvSpPr>
        <p:spPr/>
        <p:txBody>
          <a:bodyPr/>
          <a:lstStyle/>
          <a:p>
            <a:fld id="{EA7EFB88-B2CB-3F42-A7FB-727E9E84A506}" type="slidenum">
              <a:rPr lang="en-US" smtClean="0"/>
              <a:t>39</a:t>
            </a:fld>
            <a:endParaRPr lang="en-US"/>
          </a:p>
        </p:txBody>
      </p:sp>
    </p:spTree>
    <p:extLst>
      <p:ext uri="{BB962C8B-B14F-4D97-AF65-F5344CB8AC3E}">
        <p14:creationId xmlns:p14="http://schemas.microsoft.com/office/powerpoint/2010/main" val="332879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551652" y="1055855"/>
            <a:ext cx="11004030" cy="2092909"/>
          </a:xfrm>
        </p:spPr>
        <p:txBody>
          <a:bodyPr vert="horz" lIns="91440" tIns="45720" rIns="91440" bIns="45720" rtlCol="0" anchor="t">
            <a:noAutofit/>
          </a:bodyPr>
          <a:lstStyle/>
          <a:p>
            <a:r>
              <a:rPr lang="en-US" altLang="zh-CN" sz="2400">
                <a:ea typeface="等线"/>
              </a:rPr>
              <a:t>Goal of consensus: Establish</a:t>
            </a:r>
            <a:r>
              <a:rPr lang="zh-CN" altLang="en-US" sz="2400">
                <a:ea typeface="等线"/>
              </a:rPr>
              <a:t> </a:t>
            </a:r>
            <a:r>
              <a:rPr lang="en-US" altLang="zh-CN" sz="2400">
                <a:solidFill>
                  <a:srgbClr val="FF0000"/>
                </a:solidFill>
                <a:ea typeface="等线"/>
              </a:rPr>
              <a:t>a common ordering</a:t>
            </a:r>
            <a:r>
              <a:rPr lang="zh-CN" altLang="en-US" sz="2400">
                <a:solidFill>
                  <a:srgbClr val="FF0000"/>
                </a:solidFill>
                <a:ea typeface="等线"/>
              </a:rPr>
              <a:t> </a:t>
            </a:r>
            <a:r>
              <a:rPr lang="en-US" altLang="zh-CN" sz="2400">
                <a:solidFill>
                  <a:srgbClr val="FF0000"/>
                </a:solidFill>
                <a:ea typeface="等线"/>
              </a:rPr>
              <a:t>of</a:t>
            </a:r>
            <a:r>
              <a:rPr lang="zh-CN" altLang="en-US" sz="2400">
                <a:solidFill>
                  <a:srgbClr val="FF0000"/>
                </a:solidFill>
                <a:ea typeface="等线"/>
              </a:rPr>
              <a:t> </a:t>
            </a:r>
            <a:r>
              <a:rPr lang="en-US" altLang="zh-CN" sz="2400">
                <a:solidFill>
                  <a:srgbClr val="FF0000"/>
                </a:solidFill>
                <a:ea typeface="等线"/>
              </a:rPr>
              <a:t>client operations</a:t>
            </a:r>
            <a:r>
              <a:rPr lang="zh-CN" altLang="en-US" sz="2400">
                <a:solidFill>
                  <a:srgbClr val="FF0000"/>
                </a:solidFill>
                <a:ea typeface="等线"/>
              </a:rPr>
              <a:t> </a:t>
            </a:r>
            <a:r>
              <a:rPr lang="en-US" altLang="zh-CN" sz="2400">
                <a:ea typeface="等线"/>
              </a:rPr>
              <a:t>across</a:t>
            </a:r>
            <a:r>
              <a:rPr lang="zh-CN" altLang="en-US" sz="2400">
                <a:ea typeface="等线"/>
              </a:rPr>
              <a:t> </a:t>
            </a:r>
            <a:r>
              <a:rPr lang="en-US" altLang="zh-CN" sz="2400">
                <a:ea typeface="等线"/>
              </a:rPr>
              <a:t>multiple</a:t>
            </a:r>
            <a:r>
              <a:rPr lang="zh-CN" altLang="en-US" sz="2400">
                <a:ea typeface="等线"/>
              </a:rPr>
              <a:t> </a:t>
            </a:r>
            <a:r>
              <a:rPr lang="en-US" altLang="zh-CN" sz="2400">
                <a:ea typeface="等线"/>
              </a:rPr>
              <a:t>replicas by maintaining a replicated ordered log of these operations.</a:t>
            </a:r>
          </a:p>
          <a:p>
            <a:r>
              <a:rPr lang="en-US" altLang="zh-CN" sz="2400">
                <a:ea typeface="等线"/>
              </a:rPr>
              <a:t>Simplest</a:t>
            </a:r>
            <a:r>
              <a:rPr lang="zh-CN" altLang="en-US" sz="2400">
                <a:ea typeface="等线"/>
              </a:rPr>
              <a:t> </a:t>
            </a:r>
            <a:r>
              <a:rPr lang="en-US" altLang="zh-CN" sz="2400">
                <a:ea typeface="等线"/>
              </a:rPr>
              <a:t>way</a:t>
            </a:r>
            <a:r>
              <a:rPr lang="zh-CN" altLang="en-US" sz="2400">
                <a:ea typeface="等线"/>
              </a:rPr>
              <a:t> </a:t>
            </a:r>
            <a:r>
              <a:rPr lang="en-US" altLang="zh-CN" sz="2400">
                <a:ea typeface="等线"/>
              </a:rPr>
              <a:t>to</a:t>
            </a:r>
            <a:r>
              <a:rPr lang="zh-CN" altLang="en-US" sz="2400">
                <a:ea typeface="等线"/>
              </a:rPr>
              <a:t> </a:t>
            </a:r>
            <a:r>
              <a:rPr lang="en-US" altLang="zh-CN" sz="2400">
                <a:ea typeface="等线"/>
              </a:rPr>
              <a:t>achieve</a:t>
            </a:r>
            <a:r>
              <a:rPr lang="zh-CN" altLang="en-US" sz="2400">
                <a:ea typeface="等线"/>
              </a:rPr>
              <a:t> </a:t>
            </a:r>
            <a:r>
              <a:rPr lang="en-US" altLang="zh-CN" sz="2400">
                <a:ea typeface="等线"/>
              </a:rPr>
              <a:t>consensus</a:t>
            </a:r>
            <a:r>
              <a:rPr lang="zh-CN" altLang="en-US" sz="2400">
                <a:ea typeface="等线"/>
              </a:rPr>
              <a:t> </a:t>
            </a:r>
            <a:r>
              <a:rPr lang="en-US" altLang="zh-CN" sz="2400">
                <a:ea typeface="等线"/>
              </a:rPr>
              <a:t>:</a:t>
            </a:r>
            <a:r>
              <a:rPr lang="zh-CN" altLang="en-US" sz="2400">
                <a:ea typeface="等线"/>
              </a:rPr>
              <a:t> </a:t>
            </a:r>
            <a:r>
              <a:rPr lang="en-US" altLang="zh-CN" sz="2400">
                <a:ea typeface="等线"/>
              </a:rPr>
              <a:t>serialize</a:t>
            </a:r>
            <a:r>
              <a:rPr lang="zh-CN" altLang="en-US" sz="2400">
                <a:ea typeface="等线"/>
              </a:rPr>
              <a:t> </a:t>
            </a:r>
            <a:r>
              <a:rPr lang="en-US" altLang="zh-CN" sz="2400">
                <a:ea typeface="等线"/>
              </a:rPr>
              <a:t>all operations with</a:t>
            </a:r>
            <a:r>
              <a:rPr lang="zh-CN" altLang="en-US" sz="2400">
                <a:ea typeface="等线"/>
              </a:rPr>
              <a:t> </a:t>
            </a:r>
            <a:r>
              <a:rPr lang="en-US" altLang="zh-CN" sz="2400">
                <a:ea typeface="等线"/>
              </a:rPr>
              <a:t>one</a:t>
            </a:r>
            <a:r>
              <a:rPr lang="zh-CN" altLang="en-US" sz="2400">
                <a:ea typeface="等线"/>
              </a:rPr>
              <a:t> </a:t>
            </a:r>
            <a:r>
              <a:rPr lang="en-US" altLang="zh-CN" sz="2400">
                <a:ea typeface="等线"/>
              </a:rPr>
              <a:t>replica</a:t>
            </a:r>
            <a:r>
              <a:rPr lang="zh-CN" altLang="en-US" sz="2400">
                <a:ea typeface="等线"/>
              </a:rPr>
              <a:t> </a:t>
            </a:r>
            <a:endParaRPr lang="en-US" altLang="zh-CN" sz="2400">
              <a:ea typeface="等线"/>
            </a:endParaRPr>
          </a:p>
          <a:p>
            <a:pPr marL="0" indent="0">
              <a:buNone/>
            </a:pPr>
            <a:r>
              <a:rPr lang="en-US" altLang="zh-CN" sz="2400">
                <a:ea typeface="等线"/>
                <a:sym typeface="Wingdings" pitchFamily="2" charset="2"/>
              </a:rPr>
              <a:t>	</a:t>
            </a:r>
            <a:r>
              <a:rPr lang="zh-CN" altLang="en-US" sz="2400">
                <a:ea typeface="等线"/>
                <a:sym typeface="Wingdings" pitchFamily="2" charset="2"/>
              </a:rPr>
              <a:t> </a:t>
            </a:r>
            <a:r>
              <a:rPr lang="zh-CN" altLang="en-US" sz="2400">
                <a:ea typeface="等线"/>
              </a:rPr>
              <a:t> </a:t>
            </a:r>
            <a:r>
              <a:rPr lang="en-US" altLang="zh-CN" sz="2400">
                <a:ea typeface="等线"/>
              </a:rPr>
              <a:t>Single-leader</a:t>
            </a:r>
            <a:r>
              <a:rPr lang="zh-CN" altLang="en-US" sz="2400">
                <a:ea typeface="等线"/>
              </a:rPr>
              <a:t> </a:t>
            </a:r>
            <a:r>
              <a:rPr lang="en-US" altLang="zh-CN" sz="2400">
                <a:ea typeface="等线"/>
              </a:rPr>
              <a:t>protocols,</a:t>
            </a:r>
            <a:r>
              <a:rPr lang="zh-CN" altLang="en-US" sz="2400">
                <a:ea typeface="等线"/>
              </a:rPr>
              <a:t> </a:t>
            </a:r>
            <a:r>
              <a:rPr lang="en-US" altLang="zh-CN" sz="2400">
                <a:ea typeface="等线"/>
              </a:rPr>
              <a:t>e.g.,</a:t>
            </a:r>
            <a:r>
              <a:rPr lang="zh-CN" altLang="en-US" sz="2400">
                <a:ea typeface="等线"/>
              </a:rPr>
              <a:t> </a:t>
            </a:r>
            <a:r>
              <a:rPr lang="en-US" altLang="zh-CN" sz="2400">
                <a:ea typeface="等线"/>
              </a:rPr>
              <a:t>Raft</a:t>
            </a:r>
            <a:r>
              <a:rPr lang="zh-CN" altLang="en-US" sz="2400">
                <a:ea typeface="等线"/>
              </a:rPr>
              <a:t> </a:t>
            </a:r>
            <a:r>
              <a:rPr lang="en-US" altLang="zh-CN" sz="2400">
                <a:ea typeface="等线"/>
              </a:rPr>
              <a:t>and</a:t>
            </a:r>
            <a:r>
              <a:rPr lang="zh-CN" altLang="en-US" sz="2400">
                <a:ea typeface="等线"/>
              </a:rPr>
              <a:t> </a:t>
            </a:r>
            <a:r>
              <a:rPr lang="en-US" altLang="zh-CN" sz="2400">
                <a:ea typeface="等线"/>
              </a:rPr>
              <a:t>Multi-</a:t>
            </a:r>
            <a:r>
              <a:rPr lang="en-US" altLang="zh-CN" sz="2400" err="1">
                <a:ea typeface="等线"/>
              </a:rPr>
              <a:t>Paxos</a:t>
            </a:r>
            <a:r>
              <a:rPr lang="en-US" altLang="zh-CN" sz="2400">
                <a:ea typeface="等线"/>
              </a:rPr>
              <a:t>.</a:t>
            </a: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CN" altLang="zh-CN" sz="3600"/>
              <a:t>Why</a:t>
            </a:r>
            <a:r>
              <a:rPr lang="zh-CN" altLang="en-US" sz="3600"/>
              <a:t> </a:t>
            </a:r>
            <a:r>
              <a:rPr lang="en-US" altLang="zh-CN" sz="3600"/>
              <a:t>consensus is still slow: single-leader protocols</a:t>
            </a:r>
            <a:endParaRPr lang="en-US" sz="3600"/>
          </a:p>
        </p:txBody>
      </p:sp>
      <p:cxnSp>
        <p:nvCxnSpPr>
          <p:cNvPr id="11" name="Straight Arrow Connector 10">
            <a:extLst>
              <a:ext uri="{FF2B5EF4-FFF2-40B4-BE49-F238E27FC236}">
                <a16:creationId xmlns:a16="http://schemas.microsoft.com/office/drawing/2014/main" id="{4C1F470D-B127-027D-1E8A-911A768E4E30}"/>
              </a:ext>
            </a:extLst>
          </p:cNvPr>
          <p:cNvCxnSpPr>
            <a:cxnSpLocks/>
          </p:cNvCxnSpPr>
          <p:nvPr/>
        </p:nvCxnSpPr>
        <p:spPr>
          <a:xfrm>
            <a:off x="5470970" y="3838474"/>
            <a:ext cx="1" cy="1440000"/>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88E0F6E-BE8B-0204-3248-A5638C02426F}"/>
              </a:ext>
            </a:extLst>
          </p:cNvPr>
          <p:cNvCxnSpPr>
            <a:cxnSpLocks/>
          </p:cNvCxnSpPr>
          <p:nvPr/>
        </p:nvCxnSpPr>
        <p:spPr>
          <a:xfrm>
            <a:off x="5607403" y="3828463"/>
            <a:ext cx="0" cy="1440000"/>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Curved Connector 21">
            <a:extLst>
              <a:ext uri="{FF2B5EF4-FFF2-40B4-BE49-F238E27FC236}">
                <a16:creationId xmlns:a16="http://schemas.microsoft.com/office/drawing/2014/main" id="{218526DB-1951-3828-C923-6C8AFE59D036}"/>
              </a:ext>
            </a:extLst>
          </p:cNvPr>
          <p:cNvCxnSpPr>
            <a:cxnSpLocks/>
            <a:stCxn id="23" idx="0"/>
            <a:endCxn id="13" idx="0"/>
          </p:cNvCxnSpPr>
          <p:nvPr/>
        </p:nvCxnSpPr>
        <p:spPr>
          <a:xfrm rot="5400000" flipH="1" flipV="1">
            <a:off x="6509574" y="4465270"/>
            <a:ext cx="25607" cy="1619358"/>
          </a:xfrm>
          <a:prstGeom prst="curvedConnector3">
            <a:avLst>
              <a:gd name="adj1" fmla="val 992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11143BBA-CB8E-3D3D-A4D3-7EE63B000FBD}"/>
              </a:ext>
            </a:extLst>
          </p:cNvPr>
          <p:cNvSpPr/>
          <p:nvPr/>
        </p:nvSpPr>
        <p:spPr>
          <a:xfrm>
            <a:off x="5160366" y="5287752"/>
            <a:ext cx="1104662"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cxnSp>
        <p:nvCxnSpPr>
          <p:cNvPr id="24" name="Curved Connector 23">
            <a:extLst>
              <a:ext uri="{FF2B5EF4-FFF2-40B4-BE49-F238E27FC236}">
                <a16:creationId xmlns:a16="http://schemas.microsoft.com/office/drawing/2014/main" id="{89858956-ED39-35B1-B203-77BFBD0DCA2D}"/>
              </a:ext>
            </a:extLst>
          </p:cNvPr>
          <p:cNvCxnSpPr>
            <a:cxnSpLocks/>
            <a:endCxn id="20" idx="0"/>
          </p:cNvCxnSpPr>
          <p:nvPr/>
        </p:nvCxnSpPr>
        <p:spPr>
          <a:xfrm rot="16200000" flipV="1">
            <a:off x="4497981" y="4403898"/>
            <a:ext cx="16456" cy="1732949"/>
          </a:xfrm>
          <a:prstGeom prst="curvedConnector3">
            <a:avLst>
              <a:gd name="adj1" fmla="val 148915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BA3D502F-AF85-2A6E-AEFF-32486F9B147B}"/>
              </a:ext>
            </a:extLst>
          </p:cNvPr>
          <p:cNvCxnSpPr>
            <a:cxnSpLocks/>
            <a:stCxn id="20" idx="2"/>
          </p:cNvCxnSpPr>
          <p:nvPr/>
        </p:nvCxnSpPr>
        <p:spPr>
          <a:xfrm rot="16200000" flipH="1">
            <a:off x="4497980" y="4943898"/>
            <a:ext cx="16456" cy="1732949"/>
          </a:xfrm>
          <a:prstGeom prst="curvedConnector3">
            <a:avLst>
              <a:gd name="adj1" fmla="val 1489159"/>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7A610F4D-11BD-BD84-41D7-F880CCBE3ABC}"/>
              </a:ext>
            </a:extLst>
          </p:cNvPr>
          <p:cNvCxnSpPr>
            <a:cxnSpLocks/>
            <a:stCxn id="13" idx="2"/>
            <a:endCxn id="23" idx="2"/>
          </p:cNvCxnSpPr>
          <p:nvPr/>
        </p:nvCxnSpPr>
        <p:spPr>
          <a:xfrm rot="5400000">
            <a:off x="6509574" y="5005269"/>
            <a:ext cx="25607" cy="1619358"/>
          </a:xfrm>
          <a:prstGeom prst="curvedConnector3">
            <a:avLst>
              <a:gd name="adj1" fmla="val 992725"/>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F1371F4D-16D7-6434-6F75-0A7E26C85968}"/>
              </a:ext>
            </a:extLst>
          </p:cNvPr>
          <p:cNvGrpSpPr/>
          <p:nvPr/>
        </p:nvGrpSpPr>
        <p:grpSpPr>
          <a:xfrm>
            <a:off x="2973984" y="3249487"/>
            <a:ext cx="5040000" cy="3458975"/>
            <a:chOff x="2973984" y="3249487"/>
            <a:chExt cx="5040000" cy="3458975"/>
          </a:xfrm>
        </p:grpSpPr>
        <p:grpSp>
          <p:nvGrpSpPr>
            <p:cNvPr id="12" name="Group 11">
              <a:extLst>
                <a:ext uri="{FF2B5EF4-FFF2-40B4-BE49-F238E27FC236}">
                  <a16:creationId xmlns:a16="http://schemas.microsoft.com/office/drawing/2014/main" id="{F6FBA939-26DA-312D-448C-44D14AF477B7}"/>
                </a:ext>
              </a:extLst>
            </p:cNvPr>
            <p:cNvGrpSpPr/>
            <p:nvPr/>
          </p:nvGrpSpPr>
          <p:grpSpPr>
            <a:xfrm>
              <a:off x="6666306" y="5262145"/>
              <a:ext cx="1331501" cy="540000"/>
              <a:chOff x="5537328" y="4053000"/>
              <a:chExt cx="1440000" cy="540000"/>
            </a:xfrm>
          </p:grpSpPr>
          <p:sp>
            <p:nvSpPr>
              <p:cNvPr id="13" name="Rounded Rectangle 12">
                <a:extLst>
                  <a:ext uri="{FF2B5EF4-FFF2-40B4-BE49-F238E27FC236}">
                    <a16:creationId xmlns:a16="http://schemas.microsoft.com/office/drawing/2014/main" id="{428FD511-117E-D24F-8891-99C382B7CC6C}"/>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4" name="TextBox 13">
                <a:extLst>
                  <a:ext uri="{FF2B5EF4-FFF2-40B4-BE49-F238E27FC236}">
                    <a16:creationId xmlns:a16="http://schemas.microsoft.com/office/drawing/2014/main" id="{B28FB147-F843-EF3E-B20A-A13417E7F6DA}"/>
                  </a:ext>
                </a:extLst>
              </p:cNvPr>
              <p:cNvSpPr txBox="1"/>
              <p:nvPr/>
            </p:nvSpPr>
            <p:spPr>
              <a:xfrm>
                <a:off x="5763374" y="4171103"/>
                <a:ext cx="1053860" cy="338554"/>
              </a:xfrm>
              <a:prstGeom prst="rect">
                <a:avLst/>
              </a:prstGeom>
              <a:noFill/>
            </p:spPr>
            <p:txBody>
              <a:bodyPr wrap="square" rtlCol="0">
                <a:spAutoFit/>
              </a:bodyPr>
              <a:lstStyle/>
              <a:p>
                <a:r>
                  <a:rPr lang="en-US" altLang="zh-CN" sz="1600"/>
                  <a:t>Follower</a:t>
                </a:r>
                <a:endParaRPr lang="en-US" sz="1600"/>
              </a:p>
            </p:txBody>
          </p:sp>
        </p:grpSp>
        <p:grpSp>
          <p:nvGrpSpPr>
            <p:cNvPr id="16" name="Group 15">
              <a:extLst>
                <a:ext uri="{FF2B5EF4-FFF2-40B4-BE49-F238E27FC236}">
                  <a16:creationId xmlns:a16="http://schemas.microsoft.com/office/drawing/2014/main" id="{0FBF71EC-06A9-8008-FCEA-75BC3D18A017}"/>
                </a:ext>
              </a:extLst>
            </p:cNvPr>
            <p:cNvGrpSpPr/>
            <p:nvPr/>
          </p:nvGrpSpPr>
          <p:grpSpPr>
            <a:xfrm>
              <a:off x="4805220" y="3282145"/>
              <a:ext cx="1331501" cy="540000"/>
              <a:chOff x="5537328" y="4053000"/>
              <a:chExt cx="1440000" cy="540000"/>
            </a:xfrm>
          </p:grpSpPr>
          <p:sp>
            <p:nvSpPr>
              <p:cNvPr id="17" name="Rounded Rectangle 16">
                <a:extLst>
                  <a:ext uri="{FF2B5EF4-FFF2-40B4-BE49-F238E27FC236}">
                    <a16:creationId xmlns:a16="http://schemas.microsoft.com/office/drawing/2014/main" id="{2CCC9217-5F44-A1AE-20A9-2F47445F5223}"/>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8" name="TextBox 17">
                <a:extLst>
                  <a:ext uri="{FF2B5EF4-FFF2-40B4-BE49-F238E27FC236}">
                    <a16:creationId xmlns:a16="http://schemas.microsoft.com/office/drawing/2014/main" id="{8994558E-9A03-6844-C645-3C60E620F9F7}"/>
                  </a:ext>
                </a:extLst>
              </p:cNvPr>
              <p:cNvSpPr txBox="1"/>
              <p:nvPr/>
            </p:nvSpPr>
            <p:spPr>
              <a:xfrm>
                <a:off x="5905202" y="4154604"/>
                <a:ext cx="966929" cy="338554"/>
              </a:xfrm>
              <a:prstGeom prst="rect">
                <a:avLst/>
              </a:prstGeom>
              <a:noFill/>
            </p:spPr>
            <p:txBody>
              <a:bodyPr wrap="square" rtlCol="0">
                <a:spAutoFit/>
              </a:bodyPr>
              <a:lstStyle/>
              <a:p>
                <a:r>
                  <a:rPr lang="en-US" altLang="zh-CN" sz="1600"/>
                  <a:t>Client</a:t>
                </a:r>
                <a:endParaRPr lang="en-US" sz="1600"/>
              </a:p>
            </p:txBody>
          </p:sp>
        </p:grpSp>
        <p:grpSp>
          <p:nvGrpSpPr>
            <p:cNvPr id="19" name="Group 18">
              <a:extLst>
                <a:ext uri="{FF2B5EF4-FFF2-40B4-BE49-F238E27FC236}">
                  <a16:creationId xmlns:a16="http://schemas.microsoft.com/office/drawing/2014/main" id="{D51FEDED-FE20-F818-F084-C48CAB7043D9}"/>
                </a:ext>
              </a:extLst>
            </p:cNvPr>
            <p:cNvGrpSpPr/>
            <p:nvPr/>
          </p:nvGrpSpPr>
          <p:grpSpPr>
            <a:xfrm>
              <a:off x="2973984" y="5262145"/>
              <a:ext cx="1331501" cy="540000"/>
              <a:chOff x="5537328" y="4053000"/>
              <a:chExt cx="1440000" cy="540000"/>
            </a:xfrm>
          </p:grpSpPr>
          <p:sp>
            <p:nvSpPr>
              <p:cNvPr id="20" name="Rounded Rectangle 19">
                <a:extLst>
                  <a:ext uri="{FF2B5EF4-FFF2-40B4-BE49-F238E27FC236}">
                    <a16:creationId xmlns:a16="http://schemas.microsoft.com/office/drawing/2014/main" id="{B8BFEFE1-325B-1B7C-F462-6A646FF567CA}"/>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1" name="TextBox 20">
                <a:extLst>
                  <a:ext uri="{FF2B5EF4-FFF2-40B4-BE49-F238E27FC236}">
                    <a16:creationId xmlns:a16="http://schemas.microsoft.com/office/drawing/2014/main" id="{5916FB61-197C-651E-6C84-91A266C9B1D7}"/>
                  </a:ext>
                </a:extLst>
              </p:cNvPr>
              <p:cNvSpPr txBox="1"/>
              <p:nvPr/>
            </p:nvSpPr>
            <p:spPr>
              <a:xfrm>
                <a:off x="5760282" y="4160211"/>
                <a:ext cx="1149729" cy="338554"/>
              </a:xfrm>
              <a:prstGeom prst="rect">
                <a:avLst/>
              </a:prstGeom>
              <a:noFill/>
            </p:spPr>
            <p:txBody>
              <a:bodyPr wrap="square" rtlCol="0">
                <a:spAutoFit/>
              </a:bodyPr>
              <a:lstStyle/>
              <a:p>
                <a:r>
                  <a:rPr lang="en-US" altLang="zh-CN" sz="1600"/>
                  <a:t>Follower</a:t>
                </a:r>
                <a:endParaRPr lang="en-US" sz="1600"/>
              </a:p>
            </p:txBody>
          </p:sp>
        </p:grpSp>
        <p:grpSp>
          <p:nvGrpSpPr>
            <p:cNvPr id="25" name="Group 24">
              <a:extLst>
                <a:ext uri="{FF2B5EF4-FFF2-40B4-BE49-F238E27FC236}">
                  <a16:creationId xmlns:a16="http://schemas.microsoft.com/office/drawing/2014/main" id="{3BA17978-BEE4-FE4D-FF62-ECFA3BD0405D}"/>
                </a:ext>
              </a:extLst>
            </p:cNvPr>
            <p:cNvGrpSpPr/>
            <p:nvPr/>
          </p:nvGrpSpPr>
          <p:grpSpPr>
            <a:xfrm>
              <a:off x="4793259" y="5270372"/>
              <a:ext cx="1331501" cy="540000"/>
              <a:chOff x="5537328" y="4053000"/>
              <a:chExt cx="1440000" cy="540000"/>
            </a:xfrm>
          </p:grpSpPr>
          <p:sp>
            <p:nvSpPr>
              <p:cNvPr id="26" name="Rounded Rectangle 25">
                <a:extLst>
                  <a:ext uri="{FF2B5EF4-FFF2-40B4-BE49-F238E27FC236}">
                    <a16:creationId xmlns:a16="http://schemas.microsoft.com/office/drawing/2014/main" id="{7279A134-83BA-E04F-B12D-C6B6168CBDD3}"/>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7" name="TextBox 26">
                <a:extLst>
                  <a:ext uri="{FF2B5EF4-FFF2-40B4-BE49-F238E27FC236}">
                    <a16:creationId xmlns:a16="http://schemas.microsoft.com/office/drawing/2014/main" id="{48036FCD-9540-AEC0-A946-4D2FB0AE93D7}"/>
                  </a:ext>
                </a:extLst>
              </p:cNvPr>
              <p:cNvSpPr txBox="1"/>
              <p:nvPr/>
            </p:nvSpPr>
            <p:spPr>
              <a:xfrm>
                <a:off x="5916549" y="4155765"/>
                <a:ext cx="966929" cy="338554"/>
              </a:xfrm>
              <a:prstGeom prst="rect">
                <a:avLst/>
              </a:prstGeom>
              <a:noFill/>
            </p:spPr>
            <p:txBody>
              <a:bodyPr wrap="square" rtlCol="0">
                <a:spAutoFit/>
              </a:bodyPr>
              <a:lstStyle/>
              <a:p>
                <a:r>
                  <a:rPr lang="en-US" altLang="zh-CN" sz="1600"/>
                  <a:t>Leader</a:t>
                </a:r>
                <a:endParaRPr lang="en-US" sz="1600"/>
              </a:p>
            </p:txBody>
          </p:sp>
        </p:grpSp>
        <p:grpSp>
          <p:nvGrpSpPr>
            <p:cNvPr id="30" name="Group 29">
              <a:extLst>
                <a:ext uri="{FF2B5EF4-FFF2-40B4-BE49-F238E27FC236}">
                  <a16:creationId xmlns:a16="http://schemas.microsoft.com/office/drawing/2014/main" id="{90C80F4D-CC3E-71F2-6FA4-84F174EC0115}"/>
                </a:ext>
              </a:extLst>
            </p:cNvPr>
            <p:cNvGrpSpPr/>
            <p:nvPr/>
          </p:nvGrpSpPr>
          <p:grpSpPr>
            <a:xfrm>
              <a:off x="6682483" y="3282145"/>
              <a:ext cx="1331501" cy="540000"/>
              <a:chOff x="5537328" y="4053000"/>
              <a:chExt cx="1440000" cy="540000"/>
            </a:xfrm>
          </p:grpSpPr>
          <p:sp>
            <p:nvSpPr>
              <p:cNvPr id="31" name="Rounded Rectangle 30">
                <a:extLst>
                  <a:ext uri="{FF2B5EF4-FFF2-40B4-BE49-F238E27FC236}">
                    <a16:creationId xmlns:a16="http://schemas.microsoft.com/office/drawing/2014/main" id="{F595BFB3-78E3-C55E-0B45-C8EF14139B6F}"/>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2" name="TextBox 31">
                <a:extLst>
                  <a:ext uri="{FF2B5EF4-FFF2-40B4-BE49-F238E27FC236}">
                    <a16:creationId xmlns:a16="http://schemas.microsoft.com/office/drawing/2014/main" id="{6860D42B-CC50-E781-FE3D-5657F7446834}"/>
                  </a:ext>
                </a:extLst>
              </p:cNvPr>
              <p:cNvSpPr txBox="1"/>
              <p:nvPr/>
            </p:nvSpPr>
            <p:spPr>
              <a:xfrm>
                <a:off x="5890159" y="4155979"/>
                <a:ext cx="966929" cy="338554"/>
              </a:xfrm>
              <a:prstGeom prst="rect">
                <a:avLst/>
              </a:prstGeom>
              <a:noFill/>
            </p:spPr>
            <p:txBody>
              <a:bodyPr wrap="square" rtlCol="0">
                <a:spAutoFit/>
              </a:bodyPr>
              <a:lstStyle/>
              <a:p>
                <a:r>
                  <a:rPr lang="en-US" altLang="zh-CN" sz="1600"/>
                  <a:t>Client</a:t>
                </a:r>
                <a:endParaRPr lang="en-US" sz="1600"/>
              </a:p>
            </p:txBody>
          </p:sp>
        </p:grpSp>
        <p:grpSp>
          <p:nvGrpSpPr>
            <p:cNvPr id="33" name="Group 32">
              <a:extLst>
                <a:ext uri="{FF2B5EF4-FFF2-40B4-BE49-F238E27FC236}">
                  <a16:creationId xmlns:a16="http://schemas.microsoft.com/office/drawing/2014/main" id="{C23469D3-7B2D-C706-0385-2A9164002E76}"/>
                </a:ext>
              </a:extLst>
            </p:cNvPr>
            <p:cNvGrpSpPr/>
            <p:nvPr/>
          </p:nvGrpSpPr>
          <p:grpSpPr>
            <a:xfrm>
              <a:off x="3050023" y="3282145"/>
              <a:ext cx="1331501" cy="540000"/>
              <a:chOff x="5537328" y="4053000"/>
              <a:chExt cx="1440000" cy="540000"/>
            </a:xfrm>
          </p:grpSpPr>
          <p:sp>
            <p:nvSpPr>
              <p:cNvPr id="34" name="Rounded Rectangle 33">
                <a:extLst>
                  <a:ext uri="{FF2B5EF4-FFF2-40B4-BE49-F238E27FC236}">
                    <a16:creationId xmlns:a16="http://schemas.microsoft.com/office/drawing/2014/main" id="{D126924D-7FA5-8012-6686-EDA80812F75F}"/>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5" name="TextBox 34">
                <a:extLst>
                  <a:ext uri="{FF2B5EF4-FFF2-40B4-BE49-F238E27FC236}">
                    <a16:creationId xmlns:a16="http://schemas.microsoft.com/office/drawing/2014/main" id="{BC8AC5CD-C0D0-55A0-F812-64E61D8747D6}"/>
                  </a:ext>
                </a:extLst>
              </p:cNvPr>
              <p:cNvSpPr txBox="1"/>
              <p:nvPr/>
            </p:nvSpPr>
            <p:spPr>
              <a:xfrm>
                <a:off x="5921414" y="4153723"/>
                <a:ext cx="966929" cy="338554"/>
              </a:xfrm>
              <a:prstGeom prst="rect">
                <a:avLst/>
              </a:prstGeom>
              <a:noFill/>
            </p:spPr>
            <p:txBody>
              <a:bodyPr wrap="square" rtlCol="0">
                <a:spAutoFit/>
              </a:bodyPr>
              <a:lstStyle/>
              <a:p>
                <a:r>
                  <a:rPr lang="en-US" altLang="zh-CN" sz="1600"/>
                  <a:t>Client</a:t>
                </a:r>
                <a:endParaRPr lang="en-US" sz="1600"/>
              </a:p>
            </p:txBody>
          </p:sp>
        </p:grpSp>
        <p:sp>
          <p:nvSpPr>
            <p:cNvPr id="36" name="TextBox 35">
              <a:extLst>
                <a:ext uri="{FF2B5EF4-FFF2-40B4-BE49-F238E27FC236}">
                  <a16:creationId xmlns:a16="http://schemas.microsoft.com/office/drawing/2014/main" id="{187F5AB0-4C76-A90B-A145-BC25B63C6570}"/>
                </a:ext>
              </a:extLst>
            </p:cNvPr>
            <p:cNvSpPr txBox="1"/>
            <p:nvPr/>
          </p:nvSpPr>
          <p:spPr>
            <a:xfrm>
              <a:off x="4396622" y="3249487"/>
              <a:ext cx="367888" cy="461665"/>
            </a:xfrm>
            <a:prstGeom prst="rect">
              <a:avLst/>
            </a:prstGeom>
            <a:noFill/>
          </p:spPr>
          <p:txBody>
            <a:bodyPr wrap="none" rtlCol="0">
              <a:spAutoFit/>
            </a:bodyPr>
            <a:lstStyle/>
            <a:p>
              <a:r>
                <a:rPr lang="en-US" altLang="zh-CN" sz="2400"/>
                <a:t>…</a:t>
              </a:r>
              <a:endParaRPr lang="en-US" sz="2400"/>
            </a:p>
          </p:txBody>
        </p:sp>
        <p:sp>
          <p:nvSpPr>
            <p:cNvPr id="37" name="TextBox 36">
              <a:extLst>
                <a:ext uri="{FF2B5EF4-FFF2-40B4-BE49-F238E27FC236}">
                  <a16:creationId xmlns:a16="http://schemas.microsoft.com/office/drawing/2014/main" id="{C4A4CFC2-F320-79DF-9346-6C66B6C7BC83}"/>
                </a:ext>
              </a:extLst>
            </p:cNvPr>
            <p:cNvSpPr txBox="1"/>
            <p:nvPr/>
          </p:nvSpPr>
          <p:spPr>
            <a:xfrm>
              <a:off x="6225643" y="3282145"/>
              <a:ext cx="367888" cy="461665"/>
            </a:xfrm>
            <a:prstGeom prst="rect">
              <a:avLst/>
            </a:prstGeom>
            <a:noFill/>
          </p:spPr>
          <p:txBody>
            <a:bodyPr wrap="none" rtlCol="0">
              <a:spAutoFit/>
            </a:bodyPr>
            <a:lstStyle/>
            <a:p>
              <a:r>
                <a:rPr lang="en-US" altLang="zh-CN" sz="2400"/>
                <a:t>…</a:t>
              </a:r>
              <a:endParaRPr lang="en-US" sz="2400"/>
            </a:p>
          </p:txBody>
        </p:sp>
        <p:sp>
          <p:nvSpPr>
            <p:cNvPr id="38" name="TextBox 37">
              <a:extLst>
                <a:ext uri="{FF2B5EF4-FFF2-40B4-BE49-F238E27FC236}">
                  <a16:creationId xmlns:a16="http://schemas.microsoft.com/office/drawing/2014/main" id="{BAB887B7-2D47-3991-B3A8-2DFFED0C6F4A}"/>
                </a:ext>
              </a:extLst>
            </p:cNvPr>
            <p:cNvSpPr txBox="1"/>
            <p:nvPr/>
          </p:nvSpPr>
          <p:spPr>
            <a:xfrm>
              <a:off x="4433203" y="6246797"/>
              <a:ext cx="2348400" cy="461665"/>
            </a:xfrm>
            <a:prstGeom prst="rect">
              <a:avLst/>
            </a:prstGeom>
            <a:noFill/>
          </p:spPr>
          <p:txBody>
            <a:bodyPr wrap="none" rtlCol="0">
              <a:spAutoFit/>
            </a:bodyPr>
            <a:lstStyle/>
            <a:p>
              <a:r>
                <a:rPr lang="en-US" altLang="zh-CN" sz="2400"/>
                <a:t>Raft/Multi-</a:t>
              </a:r>
              <a:r>
                <a:rPr lang="en-US" altLang="zh-CN" sz="2400" err="1"/>
                <a:t>Paxos</a:t>
              </a:r>
              <a:r>
                <a:rPr lang="zh-CN" altLang="en-US" sz="2400"/>
                <a:t> </a:t>
              </a:r>
              <a:endParaRPr lang="en-US" sz="2400"/>
            </a:p>
          </p:txBody>
        </p:sp>
      </p:grpSp>
      <p:sp>
        <p:nvSpPr>
          <p:cNvPr id="39" name="Rectangle 38">
            <a:extLst>
              <a:ext uri="{FF2B5EF4-FFF2-40B4-BE49-F238E27FC236}">
                <a16:creationId xmlns:a16="http://schemas.microsoft.com/office/drawing/2014/main" id="{30F47A81-E213-84D2-8783-F63BC76E85DB}"/>
              </a:ext>
            </a:extLst>
          </p:cNvPr>
          <p:cNvSpPr/>
          <p:nvPr/>
        </p:nvSpPr>
        <p:spPr>
          <a:xfrm>
            <a:off x="7008729" y="4336536"/>
            <a:ext cx="2069349" cy="400110"/>
          </a:xfrm>
          <a:prstGeom prst="rect">
            <a:avLst/>
          </a:prstGeom>
          <a:noFill/>
        </p:spPr>
        <p:txBody>
          <a:bodyPr wrap="none" lIns="91440" tIns="45720" rIns="91440" bIns="45720">
            <a:spAutoFit/>
          </a:bodyPr>
          <a:lstStyle/>
          <a:p>
            <a:pPr algn="ctr"/>
            <a:r>
              <a:rPr lang="en-US" altLang="zh-CN" sz="2000">
                <a:ln w="0"/>
                <a:solidFill>
                  <a:srgbClr val="FF0000"/>
                </a:solidFill>
                <a:effectLst>
                  <a:outerShdw blurRad="38100" dist="19050" dir="2700000" algn="tl" rotWithShape="0">
                    <a:schemeClr val="dk1">
                      <a:alpha val="40000"/>
                    </a:schemeClr>
                  </a:outerShdw>
                </a:effectLst>
              </a:rPr>
              <a:t>Leader</a:t>
            </a:r>
            <a:r>
              <a:rPr lang="zh-CN" altLang="en-US" sz="2000">
                <a:ln w="0"/>
                <a:solidFill>
                  <a:srgbClr val="FF0000"/>
                </a:solidFill>
                <a:effectLst>
                  <a:outerShdw blurRad="38100" dist="19050" dir="2700000" algn="tl" rotWithShape="0">
                    <a:schemeClr val="dk1">
                      <a:alpha val="40000"/>
                    </a:schemeClr>
                  </a:outerShdw>
                </a:effectLst>
              </a:rPr>
              <a:t> </a:t>
            </a:r>
            <a:r>
              <a:rPr lang="en-US" altLang="zh-CN" sz="2000">
                <a:ln w="0"/>
                <a:solidFill>
                  <a:srgbClr val="FF0000"/>
                </a:solidFill>
                <a:effectLst>
                  <a:outerShdw blurRad="38100" dist="19050" dir="2700000" algn="tl" rotWithShape="0">
                    <a:schemeClr val="dk1">
                      <a:alpha val="40000"/>
                    </a:schemeClr>
                  </a:outerShdw>
                </a:effectLst>
              </a:rPr>
              <a:t>bottleneck</a:t>
            </a:r>
            <a:endParaRPr lang="en-US" sz="2000" b="0" cap="none" spc="0">
              <a:ln w="0"/>
              <a:solidFill>
                <a:srgbClr val="FF0000"/>
              </a:solidFill>
              <a:effectLst>
                <a:outerShdw blurRad="38100" dist="19050" dir="2700000" algn="tl" rotWithShape="0">
                  <a:schemeClr val="dk1">
                    <a:alpha val="40000"/>
                  </a:schemeClr>
                </a:outerShdw>
              </a:effectLst>
            </a:endParaRPr>
          </a:p>
        </p:txBody>
      </p:sp>
      <p:cxnSp>
        <p:nvCxnSpPr>
          <p:cNvPr id="40" name="Straight Arrow Connector 39">
            <a:extLst>
              <a:ext uri="{FF2B5EF4-FFF2-40B4-BE49-F238E27FC236}">
                <a16:creationId xmlns:a16="http://schemas.microsoft.com/office/drawing/2014/main" id="{4A5AA543-AE0A-76D5-D43F-4D884180CE80}"/>
              </a:ext>
            </a:extLst>
          </p:cNvPr>
          <p:cNvCxnSpPr>
            <a:cxnSpLocks/>
          </p:cNvCxnSpPr>
          <p:nvPr/>
        </p:nvCxnSpPr>
        <p:spPr>
          <a:xfrm flipH="1">
            <a:off x="6136721" y="4647445"/>
            <a:ext cx="1047746" cy="640307"/>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9048F8FF-BBE4-0313-77B7-5B4553034752}"/>
              </a:ext>
            </a:extLst>
          </p:cNvPr>
          <p:cNvSpPr>
            <a:spLocks noGrp="1"/>
          </p:cNvSpPr>
          <p:nvPr>
            <p:ph type="sldNum" sz="quarter" idx="12"/>
          </p:nvPr>
        </p:nvSpPr>
        <p:spPr/>
        <p:txBody>
          <a:bodyPr/>
          <a:lstStyle/>
          <a:p>
            <a:fld id="{EA7EFB88-B2CB-3F42-A7FB-727E9E84A506}" type="slidenum">
              <a:rPr lang="en-US" smtClean="0"/>
              <a:t>4</a:t>
            </a:fld>
            <a:endParaRPr lang="en-US"/>
          </a:p>
        </p:txBody>
      </p:sp>
    </p:spTree>
    <p:extLst>
      <p:ext uri="{BB962C8B-B14F-4D97-AF65-F5344CB8AC3E}">
        <p14:creationId xmlns:p14="http://schemas.microsoft.com/office/powerpoint/2010/main" val="368448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dissolv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right)">
                                      <p:cBhvr>
                                        <p:cTn id="27" dur="500"/>
                                        <p:tgtEl>
                                          <p:spTgt spid="24"/>
                                        </p:tgtEl>
                                      </p:cBhvr>
                                    </p:animEffect>
                                  </p:childTnLst>
                                </p:cTn>
                              </p:par>
                              <p:par>
                                <p:cTn id="28" presetID="22" presetClass="entr" presetSubtype="8"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left)">
                                      <p:cBhvr>
                                        <p:cTn id="35" dur="500"/>
                                        <p:tgtEl>
                                          <p:spTgt spid="28"/>
                                        </p:tgtEl>
                                      </p:cBhvr>
                                    </p:animEffect>
                                  </p:childTnLst>
                                </p:cTn>
                              </p:par>
                              <p:par>
                                <p:cTn id="36" presetID="22" presetClass="entr" presetSubtype="2"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right)">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dissolve">
                                      <p:cBhvr>
                                        <p:cTn id="48" dur="500"/>
                                        <p:tgtEl>
                                          <p:spTgt spid="40"/>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dissolve">
                                      <p:cBhvr>
                                        <p:cTn id="5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ea typeface="等线 Light"/>
              </a:rPr>
              <a:t>Prior</a:t>
            </a:r>
            <a:r>
              <a:rPr lang="zh-CN" altLang="en-US" sz="3600">
                <a:ea typeface="等线 Light"/>
              </a:rPr>
              <a:t> </a:t>
            </a:r>
            <a:r>
              <a:rPr lang="en-US" altLang="zh-CN" sz="3600">
                <a:ea typeface="等线 Light"/>
              </a:rPr>
              <a:t>Works:</a:t>
            </a:r>
            <a:r>
              <a:rPr lang="zh-CN" altLang="en-US" sz="3600">
                <a:ea typeface="等线 Light"/>
              </a:rPr>
              <a:t> </a:t>
            </a:r>
            <a:r>
              <a:rPr lang="en-US" altLang="zh-CN" sz="3600">
                <a:ea typeface="等线 Light"/>
              </a:rPr>
              <a:t>Raft/Multi-Paxos and </a:t>
            </a:r>
            <a:r>
              <a:rPr lang="en-US" altLang="zh-CN" sz="3600" err="1">
                <a:ea typeface="等线 Light"/>
              </a:rPr>
              <a:t>NOPaxos</a:t>
            </a:r>
            <a:endParaRPr lang="en-US" sz="3600">
              <a:ea typeface="等线 Light"/>
            </a:endParaRPr>
          </a:p>
        </p:txBody>
      </p:sp>
      <p:cxnSp>
        <p:nvCxnSpPr>
          <p:cNvPr id="77" name="Straight Arrow Connector 76">
            <a:extLst>
              <a:ext uri="{FF2B5EF4-FFF2-40B4-BE49-F238E27FC236}">
                <a16:creationId xmlns:a16="http://schemas.microsoft.com/office/drawing/2014/main" id="{4A008463-624C-434D-9903-FAE7FD40036E}"/>
              </a:ext>
            </a:extLst>
          </p:cNvPr>
          <p:cNvCxnSpPr>
            <a:cxnSpLocks/>
          </p:cNvCxnSpPr>
          <p:nvPr/>
        </p:nvCxnSpPr>
        <p:spPr>
          <a:xfrm>
            <a:off x="2603784" y="2616462"/>
            <a:ext cx="1" cy="1440000"/>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D6BD97A8-ACF7-9C48-BBA4-595516C8C923}"/>
              </a:ext>
            </a:extLst>
          </p:cNvPr>
          <p:cNvGrpSpPr/>
          <p:nvPr/>
        </p:nvGrpSpPr>
        <p:grpSpPr>
          <a:xfrm>
            <a:off x="3799120" y="4040133"/>
            <a:ext cx="1331501" cy="540000"/>
            <a:chOff x="5537328" y="4053000"/>
            <a:chExt cx="1440000" cy="540000"/>
          </a:xfrm>
        </p:grpSpPr>
        <p:sp>
          <p:nvSpPr>
            <p:cNvPr id="84" name="Rounded Rectangle 83">
              <a:extLst>
                <a:ext uri="{FF2B5EF4-FFF2-40B4-BE49-F238E27FC236}">
                  <a16:creationId xmlns:a16="http://schemas.microsoft.com/office/drawing/2014/main" id="{833E8EAB-BFCF-5246-8A9D-6EF8E856B0AB}"/>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TextBox 84">
              <a:extLst>
                <a:ext uri="{FF2B5EF4-FFF2-40B4-BE49-F238E27FC236}">
                  <a16:creationId xmlns:a16="http://schemas.microsoft.com/office/drawing/2014/main" id="{7F274ABA-7E17-DE40-9F69-66E9363D66C2}"/>
                </a:ext>
              </a:extLst>
            </p:cNvPr>
            <p:cNvSpPr txBox="1"/>
            <p:nvPr/>
          </p:nvSpPr>
          <p:spPr>
            <a:xfrm>
              <a:off x="5763374" y="4171103"/>
              <a:ext cx="1053860" cy="338554"/>
            </a:xfrm>
            <a:prstGeom prst="rect">
              <a:avLst/>
            </a:prstGeom>
            <a:noFill/>
          </p:spPr>
          <p:txBody>
            <a:bodyPr wrap="square" rtlCol="0">
              <a:spAutoFit/>
            </a:bodyPr>
            <a:lstStyle/>
            <a:p>
              <a:r>
                <a:rPr lang="en-US" altLang="zh-CN" sz="1600"/>
                <a:t>Follower</a:t>
              </a:r>
              <a:endParaRPr lang="en-US" sz="1600"/>
            </a:p>
          </p:txBody>
        </p:sp>
      </p:grpSp>
      <p:cxnSp>
        <p:nvCxnSpPr>
          <p:cNvPr id="99" name="Straight Arrow Connector 98">
            <a:extLst>
              <a:ext uri="{FF2B5EF4-FFF2-40B4-BE49-F238E27FC236}">
                <a16:creationId xmlns:a16="http://schemas.microsoft.com/office/drawing/2014/main" id="{25F8104E-96B8-1342-BACD-2EA501F98899}"/>
              </a:ext>
            </a:extLst>
          </p:cNvPr>
          <p:cNvCxnSpPr>
            <a:cxnSpLocks/>
          </p:cNvCxnSpPr>
          <p:nvPr/>
        </p:nvCxnSpPr>
        <p:spPr>
          <a:xfrm>
            <a:off x="2740217" y="2606451"/>
            <a:ext cx="0" cy="1440000"/>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9" name="Group 118">
            <a:extLst>
              <a:ext uri="{FF2B5EF4-FFF2-40B4-BE49-F238E27FC236}">
                <a16:creationId xmlns:a16="http://schemas.microsoft.com/office/drawing/2014/main" id="{9B8B3853-4BA0-4A41-9AAD-D5294D1D4701}"/>
              </a:ext>
            </a:extLst>
          </p:cNvPr>
          <p:cNvGrpSpPr/>
          <p:nvPr/>
        </p:nvGrpSpPr>
        <p:grpSpPr>
          <a:xfrm>
            <a:off x="1938034" y="2060133"/>
            <a:ext cx="1331501" cy="540000"/>
            <a:chOff x="5537328" y="4053000"/>
            <a:chExt cx="1440000" cy="540000"/>
          </a:xfrm>
        </p:grpSpPr>
        <p:sp>
          <p:nvSpPr>
            <p:cNvPr id="120" name="Rounded Rectangle 119">
              <a:extLst>
                <a:ext uri="{FF2B5EF4-FFF2-40B4-BE49-F238E27FC236}">
                  <a16:creationId xmlns:a16="http://schemas.microsoft.com/office/drawing/2014/main" id="{6924564D-C1A0-CF43-B63E-78979C4393E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21" name="TextBox 120">
              <a:extLst>
                <a:ext uri="{FF2B5EF4-FFF2-40B4-BE49-F238E27FC236}">
                  <a16:creationId xmlns:a16="http://schemas.microsoft.com/office/drawing/2014/main" id="{1FD59169-852E-D64D-9C42-7A3B1A5F092D}"/>
                </a:ext>
              </a:extLst>
            </p:cNvPr>
            <p:cNvSpPr txBox="1"/>
            <p:nvPr/>
          </p:nvSpPr>
          <p:spPr>
            <a:xfrm>
              <a:off x="5905202" y="4154604"/>
              <a:ext cx="966929" cy="338554"/>
            </a:xfrm>
            <a:prstGeom prst="rect">
              <a:avLst/>
            </a:prstGeom>
            <a:noFill/>
          </p:spPr>
          <p:txBody>
            <a:bodyPr wrap="square" rtlCol="0">
              <a:spAutoFit/>
            </a:bodyPr>
            <a:lstStyle/>
            <a:p>
              <a:r>
                <a:rPr lang="en-US" altLang="zh-CN" sz="1600"/>
                <a:t>Client</a:t>
              </a:r>
              <a:endParaRPr lang="en-US" sz="1600"/>
            </a:p>
          </p:txBody>
        </p:sp>
      </p:grpSp>
      <p:grpSp>
        <p:nvGrpSpPr>
          <p:cNvPr id="122" name="Group 121">
            <a:extLst>
              <a:ext uri="{FF2B5EF4-FFF2-40B4-BE49-F238E27FC236}">
                <a16:creationId xmlns:a16="http://schemas.microsoft.com/office/drawing/2014/main" id="{5A9D3253-FFEB-9D48-9E31-F8265D2C97DB}"/>
              </a:ext>
            </a:extLst>
          </p:cNvPr>
          <p:cNvGrpSpPr/>
          <p:nvPr/>
        </p:nvGrpSpPr>
        <p:grpSpPr>
          <a:xfrm>
            <a:off x="106798" y="4040133"/>
            <a:ext cx="1331501" cy="540000"/>
            <a:chOff x="5537328" y="4053000"/>
            <a:chExt cx="1440000" cy="540000"/>
          </a:xfrm>
        </p:grpSpPr>
        <p:sp>
          <p:nvSpPr>
            <p:cNvPr id="123" name="Rounded Rectangle 122">
              <a:extLst>
                <a:ext uri="{FF2B5EF4-FFF2-40B4-BE49-F238E27FC236}">
                  <a16:creationId xmlns:a16="http://schemas.microsoft.com/office/drawing/2014/main" id="{BF7FE827-6292-EB4F-8827-EE18A3707EA9}"/>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24" name="TextBox 123">
              <a:extLst>
                <a:ext uri="{FF2B5EF4-FFF2-40B4-BE49-F238E27FC236}">
                  <a16:creationId xmlns:a16="http://schemas.microsoft.com/office/drawing/2014/main" id="{F36A7FF2-D437-BF45-85F7-1BCD516B57FA}"/>
                </a:ext>
              </a:extLst>
            </p:cNvPr>
            <p:cNvSpPr txBox="1"/>
            <p:nvPr/>
          </p:nvSpPr>
          <p:spPr>
            <a:xfrm>
              <a:off x="5760282" y="4160211"/>
              <a:ext cx="1149729" cy="338554"/>
            </a:xfrm>
            <a:prstGeom prst="rect">
              <a:avLst/>
            </a:prstGeom>
            <a:noFill/>
          </p:spPr>
          <p:txBody>
            <a:bodyPr wrap="square" rtlCol="0">
              <a:spAutoFit/>
            </a:bodyPr>
            <a:lstStyle/>
            <a:p>
              <a:r>
                <a:rPr lang="en-US" altLang="zh-CN" sz="1600"/>
                <a:t>Follower</a:t>
              </a:r>
              <a:endParaRPr lang="en-US" sz="1600"/>
            </a:p>
          </p:txBody>
        </p:sp>
      </p:grpSp>
      <p:cxnSp>
        <p:nvCxnSpPr>
          <p:cNvPr id="9" name="Curved Connector 8">
            <a:extLst>
              <a:ext uri="{FF2B5EF4-FFF2-40B4-BE49-F238E27FC236}">
                <a16:creationId xmlns:a16="http://schemas.microsoft.com/office/drawing/2014/main" id="{8D16E9DF-92F9-7448-AD65-0760930615EC}"/>
              </a:ext>
            </a:extLst>
          </p:cNvPr>
          <p:cNvCxnSpPr>
            <a:cxnSpLocks/>
            <a:stCxn id="127" idx="0"/>
            <a:endCxn id="84" idx="0"/>
          </p:cNvCxnSpPr>
          <p:nvPr/>
        </p:nvCxnSpPr>
        <p:spPr>
          <a:xfrm rot="5400000" flipH="1" flipV="1">
            <a:off x="3642388" y="3243258"/>
            <a:ext cx="25607" cy="1619358"/>
          </a:xfrm>
          <a:prstGeom prst="curvedConnector3">
            <a:avLst>
              <a:gd name="adj1" fmla="val 992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Rounded Rectangle 126">
            <a:extLst>
              <a:ext uri="{FF2B5EF4-FFF2-40B4-BE49-F238E27FC236}">
                <a16:creationId xmlns:a16="http://schemas.microsoft.com/office/drawing/2014/main" id="{D6070A81-AF70-AB4F-8070-14E416FAD17D}"/>
              </a:ext>
            </a:extLst>
          </p:cNvPr>
          <p:cNvSpPr/>
          <p:nvPr/>
        </p:nvSpPr>
        <p:spPr>
          <a:xfrm>
            <a:off x="2293180" y="4065740"/>
            <a:ext cx="1104662"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cxnSp>
        <p:nvCxnSpPr>
          <p:cNvPr id="130" name="Curved Connector 129">
            <a:extLst>
              <a:ext uri="{FF2B5EF4-FFF2-40B4-BE49-F238E27FC236}">
                <a16:creationId xmlns:a16="http://schemas.microsoft.com/office/drawing/2014/main" id="{C045DB46-4139-1A44-A74E-48A976C70BB7}"/>
              </a:ext>
            </a:extLst>
          </p:cNvPr>
          <p:cNvCxnSpPr>
            <a:cxnSpLocks/>
            <a:endCxn id="123" idx="0"/>
          </p:cNvCxnSpPr>
          <p:nvPr/>
        </p:nvCxnSpPr>
        <p:spPr>
          <a:xfrm rot="16200000" flipV="1">
            <a:off x="1630795" y="3181886"/>
            <a:ext cx="16456" cy="1732949"/>
          </a:xfrm>
          <a:prstGeom prst="curvedConnector3">
            <a:avLst>
              <a:gd name="adj1" fmla="val 148915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E23A37B0-4B46-AA47-B81B-2B74949031C2}"/>
              </a:ext>
            </a:extLst>
          </p:cNvPr>
          <p:cNvGrpSpPr/>
          <p:nvPr/>
        </p:nvGrpSpPr>
        <p:grpSpPr>
          <a:xfrm>
            <a:off x="1926073" y="4048360"/>
            <a:ext cx="1331501" cy="540000"/>
            <a:chOff x="5537328" y="4053000"/>
            <a:chExt cx="1440000" cy="540000"/>
          </a:xfrm>
        </p:grpSpPr>
        <p:sp>
          <p:nvSpPr>
            <p:cNvPr id="112" name="Rounded Rectangle 111">
              <a:extLst>
                <a:ext uri="{FF2B5EF4-FFF2-40B4-BE49-F238E27FC236}">
                  <a16:creationId xmlns:a16="http://schemas.microsoft.com/office/drawing/2014/main" id="{24E02EA4-9267-414A-B4B3-A55FF24918AD}"/>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18" name="TextBox 117">
              <a:extLst>
                <a:ext uri="{FF2B5EF4-FFF2-40B4-BE49-F238E27FC236}">
                  <a16:creationId xmlns:a16="http://schemas.microsoft.com/office/drawing/2014/main" id="{FA9C2395-948F-E244-828A-D57AA186CA91}"/>
                </a:ext>
              </a:extLst>
            </p:cNvPr>
            <p:cNvSpPr txBox="1"/>
            <p:nvPr/>
          </p:nvSpPr>
          <p:spPr>
            <a:xfrm>
              <a:off x="5916549" y="4155765"/>
              <a:ext cx="966929" cy="338554"/>
            </a:xfrm>
            <a:prstGeom prst="rect">
              <a:avLst/>
            </a:prstGeom>
            <a:noFill/>
          </p:spPr>
          <p:txBody>
            <a:bodyPr wrap="square" rtlCol="0">
              <a:spAutoFit/>
            </a:bodyPr>
            <a:lstStyle/>
            <a:p>
              <a:r>
                <a:rPr lang="en-US" altLang="zh-CN" sz="1600"/>
                <a:t>Leader</a:t>
              </a:r>
              <a:endParaRPr lang="en-US" sz="1600"/>
            </a:p>
          </p:txBody>
        </p:sp>
      </p:grpSp>
      <p:cxnSp>
        <p:nvCxnSpPr>
          <p:cNvPr id="131" name="Curved Connector 130">
            <a:extLst>
              <a:ext uri="{FF2B5EF4-FFF2-40B4-BE49-F238E27FC236}">
                <a16:creationId xmlns:a16="http://schemas.microsoft.com/office/drawing/2014/main" id="{0C75EB68-A037-1343-8A2B-D61EE12D196E}"/>
              </a:ext>
            </a:extLst>
          </p:cNvPr>
          <p:cNvCxnSpPr>
            <a:cxnSpLocks/>
            <a:stCxn id="123" idx="2"/>
          </p:cNvCxnSpPr>
          <p:nvPr/>
        </p:nvCxnSpPr>
        <p:spPr>
          <a:xfrm rot="16200000" flipH="1">
            <a:off x="1630794" y="3721886"/>
            <a:ext cx="16456" cy="1732949"/>
          </a:xfrm>
          <a:prstGeom prst="curvedConnector3">
            <a:avLst>
              <a:gd name="adj1" fmla="val 1489159"/>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Curved Connector 131">
            <a:extLst>
              <a:ext uri="{FF2B5EF4-FFF2-40B4-BE49-F238E27FC236}">
                <a16:creationId xmlns:a16="http://schemas.microsoft.com/office/drawing/2014/main" id="{86783219-6A8E-8945-BADB-2767CDBC8F71}"/>
              </a:ext>
            </a:extLst>
          </p:cNvPr>
          <p:cNvCxnSpPr>
            <a:cxnSpLocks/>
            <a:stCxn id="84" idx="2"/>
            <a:endCxn id="127" idx="2"/>
          </p:cNvCxnSpPr>
          <p:nvPr/>
        </p:nvCxnSpPr>
        <p:spPr>
          <a:xfrm rot="5400000">
            <a:off x="3642388" y="3783257"/>
            <a:ext cx="25607" cy="1619358"/>
          </a:xfrm>
          <a:prstGeom prst="curvedConnector3">
            <a:avLst>
              <a:gd name="adj1" fmla="val 992725"/>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133" name="Group 132">
            <a:extLst>
              <a:ext uri="{FF2B5EF4-FFF2-40B4-BE49-F238E27FC236}">
                <a16:creationId xmlns:a16="http://schemas.microsoft.com/office/drawing/2014/main" id="{7B2B1851-B177-8441-821A-C905B15B43CE}"/>
              </a:ext>
            </a:extLst>
          </p:cNvPr>
          <p:cNvGrpSpPr/>
          <p:nvPr/>
        </p:nvGrpSpPr>
        <p:grpSpPr>
          <a:xfrm>
            <a:off x="3815297" y="2060133"/>
            <a:ext cx="1331501" cy="540000"/>
            <a:chOff x="5537328" y="4053000"/>
            <a:chExt cx="1440000" cy="540000"/>
          </a:xfrm>
        </p:grpSpPr>
        <p:sp>
          <p:nvSpPr>
            <p:cNvPr id="134" name="Rounded Rectangle 133">
              <a:extLst>
                <a:ext uri="{FF2B5EF4-FFF2-40B4-BE49-F238E27FC236}">
                  <a16:creationId xmlns:a16="http://schemas.microsoft.com/office/drawing/2014/main" id="{61749361-7C5C-4549-B7E4-9DE365C7CC3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35" name="TextBox 134">
              <a:extLst>
                <a:ext uri="{FF2B5EF4-FFF2-40B4-BE49-F238E27FC236}">
                  <a16:creationId xmlns:a16="http://schemas.microsoft.com/office/drawing/2014/main" id="{45B04721-EC55-D347-AA54-AC62097EFF77}"/>
                </a:ext>
              </a:extLst>
            </p:cNvPr>
            <p:cNvSpPr txBox="1"/>
            <p:nvPr/>
          </p:nvSpPr>
          <p:spPr>
            <a:xfrm>
              <a:off x="5890159" y="4155979"/>
              <a:ext cx="966929" cy="338554"/>
            </a:xfrm>
            <a:prstGeom prst="rect">
              <a:avLst/>
            </a:prstGeom>
            <a:noFill/>
          </p:spPr>
          <p:txBody>
            <a:bodyPr wrap="square" rtlCol="0">
              <a:spAutoFit/>
            </a:bodyPr>
            <a:lstStyle/>
            <a:p>
              <a:r>
                <a:rPr lang="en-US" altLang="zh-CN" sz="1600"/>
                <a:t>Client</a:t>
              </a:r>
              <a:endParaRPr lang="en-US" sz="1600"/>
            </a:p>
          </p:txBody>
        </p:sp>
      </p:grpSp>
      <p:grpSp>
        <p:nvGrpSpPr>
          <p:cNvPr id="137" name="Group 136">
            <a:extLst>
              <a:ext uri="{FF2B5EF4-FFF2-40B4-BE49-F238E27FC236}">
                <a16:creationId xmlns:a16="http://schemas.microsoft.com/office/drawing/2014/main" id="{F0E1DE1F-A593-7F44-9A4B-4B362E9F610B}"/>
              </a:ext>
            </a:extLst>
          </p:cNvPr>
          <p:cNvGrpSpPr/>
          <p:nvPr/>
        </p:nvGrpSpPr>
        <p:grpSpPr>
          <a:xfrm>
            <a:off x="182837" y="2060133"/>
            <a:ext cx="1331501" cy="540000"/>
            <a:chOff x="5537328" y="4053000"/>
            <a:chExt cx="1440000" cy="540000"/>
          </a:xfrm>
        </p:grpSpPr>
        <p:sp>
          <p:nvSpPr>
            <p:cNvPr id="138" name="Rounded Rectangle 137">
              <a:extLst>
                <a:ext uri="{FF2B5EF4-FFF2-40B4-BE49-F238E27FC236}">
                  <a16:creationId xmlns:a16="http://schemas.microsoft.com/office/drawing/2014/main" id="{0CFD758E-2F00-B74E-90E1-8ECB0C89E2B2}"/>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39" name="TextBox 138">
              <a:extLst>
                <a:ext uri="{FF2B5EF4-FFF2-40B4-BE49-F238E27FC236}">
                  <a16:creationId xmlns:a16="http://schemas.microsoft.com/office/drawing/2014/main" id="{FAAF96D3-E8B4-5F40-BEEA-82A7102DA8E2}"/>
                </a:ext>
              </a:extLst>
            </p:cNvPr>
            <p:cNvSpPr txBox="1"/>
            <p:nvPr/>
          </p:nvSpPr>
          <p:spPr>
            <a:xfrm>
              <a:off x="5921414" y="4153723"/>
              <a:ext cx="966929" cy="338554"/>
            </a:xfrm>
            <a:prstGeom prst="rect">
              <a:avLst/>
            </a:prstGeom>
            <a:noFill/>
          </p:spPr>
          <p:txBody>
            <a:bodyPr wrap="square" rtlCol="0">
              <a:spAutoFit/>
            </a:bodyPr>
            <a:lstStyle/>
            <a:p>
              <a:r>
                <a:rPr lang="en-US" altLang="zh-CN" sz="1600"/>
                <a:t>Client</a:t>
              </a:r>
              <a:endParaRPr lang="en-US" sz="1600"/>
            </a:p>
          </p:txBody>
        </p:sp>
      </p:grpSp>
      <p:sp>
        <p:nvSpPr>
          <p:cNvPr id="36" name="TextBox 35">
            <a:extLst>
              <a:ext uri="{FF2B5EF4-FFF2-40B4-BE49-F238E27FC236}">
                <a16:creationId xmlns:a16="http://schemas.microsoft.com/office/drawing/2014/main" id="{87E9AC54-9B54-3441-864C-3738B93465BD}"/>
              </a:ext>
            </a:extLst>
          </p:cNvPr>
          <p:cNvSpPr txBox="1"/>
          <p:nvPr/>
        </p:nvSpPr>
        <p:spPr>
          <a:xfrm>
            <a:off x="1529436" y="2027475"/>
            <a:ext cx="367888" cy="461665"/>
          </a:xfrm>
          <a:prstGeom prst="rect">
            <a:avLst/>
          </a:prstGeom>
          <a:noFill/>
        </p:spPr>
        <p:txBody>
          <a:bodyPr wrap="none" rtlCol="0">
            <a:spAutoFit/>
          </a:bodyPr>
          <a:lstStyle/>
          <a:p>
            <a:r>
              <a:rPr lang="en-US" altLang="zh-CN" sz="2400"/>
              <a:t>…</a:t>
            </a:r>
            <a:endParaRPr lang="en-US" sz="2400"/>
          </a:p>
        </p:txBody>
      </p:sp>
      <p:sp>
        <p:nvSpPr>
          <p:cNvPr id="140" name="TextBox 139">
            <a:extLst>
              <a:ext uri="{FF2B5EF4-FFF2-40B4-BE49-F238E27FC236}">
                <a16:creationId xmlns:a16="http://schemas.microsoft.com/office/drawing/2014/main" id="{01B521C2-A388-C242-8BD2-03A2321B78D4}"/>
              </a:ext>
            </a:extLst>
          </p:cNvPr>
          <p:cNvSpPr txBox="1"/>
          <p:nvPr/>
        </p:nvSpPr>
        <p:spPr>
          <a:xfrm>
            <a:off x="3358457" y="2060133"/>
            <a:ext cx="367888" cy="461665"/>
          </a:xfrm>
          <a:prstGeom prst="rect">
            <a:avLst/>
          </a:prstGeom>
          <a:noFill/>
        </p:spPr>
        <p:txBody>
          <a:bodyPr wrap="none" rtlCol="0">
            <a:spAutoFit/>
          </a:bodyPr>
          <a:lstStyle/>
          <a:p>
            <a:r>
              <a:rPr lang="en-US" altLang="zh-CN" sz="2400"/>
              <a:t>…</a:t>
            </a:r>
            <a:endParaRPr lang="en-US" sz="2400"/>
          </a:p>
        </p:txBody>
      </p:sp>
      <p:sp>
        <p:nvSpPr>
          <p:cNvPr id="3" name="Rectangle 2">
            <a:extLst>
              <a:ext uri="{FF2B5EF4-FFF2-40B4-BE49-F238E27FC236}">
                <a16:creationId xmlns:a16="http://schemas.microsoft.com/office/drawing/2014/main" id="{A7F100F7-E8F2-0541-B1E5-08922747D4E7}"/>
              </a:ext>
            </a:extLst>
          </p:cNvPr>
          <p:cNvSpPr/>
          <p:nvPr/>
        </p:nvSpPr>
        <p:spPr>
          <a:xfrm>
            <a:off x="3896367" y="2928607"/>
            <a:ext cx="1169359" cy="584775"/>
          </a:xfrm>
          <a:prstGeom prst="rect">
            <a:avLst/>
          </a:prstGeom>
          <a:noFill/>
        </p:spPr>
        <p:txBody>
          <a:bodyPr wrap="none" lIns="91440" tIns="45720" rIns="91440" bIns="45720">
            <a:spAutoFit/>
          </a:bodyPr>
          <a:lstStyle/>
          <a:p>
            <a:pPr algn="ctr"/>
            <a:r>
              <a:rPr lang="en-US" altLang="zh-CN" sz="3200" b="0" cap="none" spc="0">
                <a:ln w="0"/>
                <a:solidFill>
                  <a:srgbClr val="FF0000"/>
                </a:solidFill>
                <a:effectLst>
                  <a:outerShdw blurRad="38100" dist="19050" dir="2700000" algn="tl" rotWithShape="0">
                    <a:schemeClr val="dk1">
                      <a:alpha val="40000"/>
                    </a:schemeClr>
                  </a:outerShdw>
                </a:effectLst>
              </a:rPr>
              <a:t>heavy</a:t>
            </a:r>
            <a:endParaRPr lang="en-US" sz="3200" b="0" cap="none" spc="0">
              <a:ln w="0"/>
              <a:solidFill>
                <a:srgbClr val="FF0000"/>
              </a:solidFill>
              <a:effectLst>
                <a:outerShdw blurRad="38100" dist="19050" dir="2700000" algn="tl" rotWithShape="0">
                  <a:schemeClr val="dk1">
                    <a:alpha val="40000"/>
                  </a:schemeClr>
                </a:outerShdw>
              </a:effectLst>
            </a:endParaRPr>
          </a:p>
        </p:txBody>
      </p:sp>
      <p:cxnSp>
        <p:nvCxnSpPr>
          <p:cNvPr id="33" name="Straight Arrow Connector 32">
            <a:extLst>
              <a:ext uri="{FF2B5EF4-FFF2-40B4-BE49-F238E27FC236}">
                <a16:creationId xmlns:a16="http://schemas.microsoft.com/office/drawing/2014/main" id="{E6738F3A-898C-7345-BE72-53B68BDCA7A6}"/>
              </a:ext>
            </a:extLst>
          </p:cNvPr>
          <p:cNvCxnSpPr>
            <a:cxnSpLocks/>
          </p:cNvCxnSpPr>
          <p:nvPr/>
        </p:nvCxnSpPr>
        <p:spPr>
          <a:xfrm flipH="1">
            <a:off x="2740217" y="3390803"/>
            <a:ext cx="1267917" cy="649329"/>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60FB081-7F1E-5DD7-0C12-BA72D574020F}"/>
              </a:ext>
            </a:extLst>
          </p:cNvPr>
          <p:cNvSpPr txBox="1"/>
          <p:nvPr/>
        </p:nvSpPr>
        <p:spPr>
          <a:xfrm>
            <a:off x="1511929" y="5303636"/>
            <a:ext cx="2348400" cy="461665"/>
          </a:xfrm>
          <a:prstGeom prst="rect">
            <a:avLst/>
          </a:prstGeom>
          <a:noFill/>
        </p:spPr>
        <p:txBody>
          <a:bodyPr wrap="none" rtlCol="0">
            <a:spAutoFit/>
          </a:bodyPr>
          <a:lstStyle/>
          <a:p>
            <a:r>
              <a:rPr lang="en-US" altLang="zh-CN" sz="2400"/>
              <a:t>Raft/Multi-</a:t>
            </a:r>
            <a:r>
              <a:rPr lang="en-US" altLang="zh-CN" sz="2400" err="1"/>
              <a:t>Paxos</a:t>
            </a:r>
            <a:r>
              <a:rPr lang="zh-CN" altLang="en-US" sz="2400"/>
              <a:t> </a:t>
            </a:r>
            <a:endParaRPr lang="en-US" sz="2400"/>
          </a:p>
        </p:txBody>
      </p:sp>
      <p:sp>
        <p:nvSpPr>
          <p:cNvPr id="12" name="Slide Number Placeholder 11">
            <a:extLst>
              <a:ext uri="{FF2B5EF4-FFF2-40B4-BE49-F238E27FC236}">
                <a16:creationId xmlns:a16="http://schemas.microsoft.com/office/drawing/2014/main" id="{C5F39362-76D4-CDFE-1CDD-06D0222AB6FC}"/>
              </a:ext>
            </a:extLst>
          </p:cNvPr>
          <p:cNvSpPr>
            <a:spLocks noGrp="1"/>
          </p:cNvSpPr>
          <p:nvPr>
            <p:ph type="sldNum" sz="quarter" idx="12"/>
          </p:nvPr>
        </p:nvSpPr>
        <p:spPr/>
        <p:txBody>
          <a:bodyPr/>
          <a:lstStyle/>
          <a:p>
            <a:fld id="{EA7EFB88-B2CB-3F42-A7FB-727E9E84A506}" type="slidenum">
              <a:rPr lang="en-US" smtClean="0"/>
              <a:t>40</a:t>
            </a:fld>
            <a:endParaRPr lang="en-US"/>
          </a:p>
        </p:txBody>
      </p:sp>
    </p:spTree>
    <p:extLst>
      <p:ext uri="{BB962C8B-B14F-4D97-AF65-F5344CB8AC3E}">
        <p14:creationId xmlns:p14="http://schemas.microsoft.com/office/powerpoint/2010/main" val="162947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up)">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30"/>
                                        </p:tgtEl>
                                        <p:attrNameLst>
                                          <p:attrName>style.visibility</p:attrName>
                                        </p:attrNameLst>
                                      </p:cBhvr>
                                      <p:to>
                                        <p:strVal val="visible"/>
                                      </p:to>
                                    </p:set>
                                    <p:animEffect transition="in" filter="wipe(right)">
                                      <p:cBhvr>
                                        <p:cTn id="12" dur="500"/>
                                        <p:tgtEl>
                                          <p:spTgt spid="130"/>
                                        </p:tgtEl>
                                      </p:cBhvr>
                                    </p:animEffect>
                                  </p:childTnLst>
                                </p:cTn>
                              </p:par>
                              <p:par>
                                <p:cTn id="13" presetID="22" presetClass="entr" presetSubtype="8"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31"/>
                                        </p:tgtEl>
                                        <p:attrNameLst>
                                          <p:attrName>style.visibility</p:attrName>
                                        </p:attrNameLst>
                                      </p:cBhvr>
                                      <p:to>
                                        <p:strVal val="visible"/>
                                      </p:to>
                                    </p:set>
                                    <p:animEffect transition="in" filter="wipe(left)">
                                      <p:cBhvr>
                                        <p:cTn id="20" dur="500"/>
                                        <p:tgtEl>
                                          <p:spTgt spid="131"/>
                                        </p:tgtEl>
                                      </p:cBhvr>
                                    </p:animEffect>
                                  </p:childTnLst>
                                </p:cTn>
                              </p:par>
                              <p:par>
                                <p:cTn id="21" presetID="22" presetClass="entr" presetSubtype="2" fill="hold" nodeType="withEffect">
                                  <p:stCondLst>
                                    <p:cond delay="0"/>
                                  </p:stCondLst>
                                  <p:childTnLst>
                                    <p:set>
                                      <p:cBhvr>
                                        <p:cTn id="22" dur="1" fill="hold">
                                          <p:stCondLst>
                                            <p:cond delay="0"/>
                                          </p:stCondLst>
                                        </p:cTn>
                                        <p:tgtEl>
                                          <p:spTgt spid="132"/>
                                        </p:tgtEl>
                                        <p:attrNameLst>
                                          <p:attrName>style.visibility</p:attrName>
                                        </p:attrNameLst>
                                      </p:cBhvr>
                                      <p:to>
                                        <p:strVal val="visible"/>
                                      </p:to>
                                    </p:set>
                                    <p:animEffect transition="in" filter="wipe(right)">
                                      <p:cBhvr>
                                        <p:cTn id="23" dur="500"/>
                                        <p:tgtEl>
                                          <p:spTgt spid="13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99"/>
                                        </p:tgtEl>
                                        <p:attrNameLst>
                                          <p:attrName>style.visibility</p:attrName>
                                        </p:attrNameLst>
                                      </p:cBhvr>
                                      <p:to>
                                        <p:strVal val="visible"/>
                                      </p:to>
                                    </p:set>
                                    <p:animEffect transition="in" filter="wipe(down)">
                                      <p:cBhvr>
                                        <p:cTn id="28" dur="500"/>
                                        <p:tgtEl>
                                          <p:spTgt spid="9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down)">
                                      <p:cBhvr>
                                        <p:cTn id="33" dur="500"/>
                                        <p:tgtEl>
                                          <p:spTgt spid="33"/>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down)">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13855"/>
            <a:ext cx="11555681" cy="1113508"/>
          </a:xfrm>
        </p:spPr>
        <p:txBody>
          <a:bodyPr>
            <a:normAutofit/>
          </a:bodyPr>
          <a:lstStyle/>
          <a:p>
            <a:r>
              <a:rPr lang="en-US" altLang="zh-CN" sz="3600"/>
              <a:t>Prior</a:t>
            </a:r>
            <a:r>
              <a:rPr lang="zh-CN" altLang="en-US" sz="3600"/>
              <a:t> </a:t>
            </a:r>
            <a:r>
              <a:rPr lang="en-US" altLang="zh-CN" sz="3600"/>
              <a:t>Works</a:t>
            </a:r>
            <a:endParaRPr lang="en-US" sz="3600"/>
          </a:p>
        </p:txBody>
      </p:sp>
      <p:cxnSp>
        <p:nvCxnSpPr>
          <p:cNvPr id="77" name="Straight Arrow Connector 76">
            <a:extLst>
              <a:ext uri="{FF2B5EF4-FFF2-40B4-BE49-F238E27FC236}">
                <a16:creationId xmlns:a16="http://schemas.microsoft.com/office/drawing/2014/main" id="{4A008463-624C-434D-9903-FAE7FD40036E}"/>
              </a:ext>
            </a:extLst>
          </p:cNvPr>
          <p:cNvCxnSpPr>
            <a:cxnSpLocks/>
          </p:cNvCxnSpPr>
          <p:nvPr/>
        </p:nvCxnSpPr>
        <p:spPr>
          <a:xfrm>
            <a:off x="2603784" y="2616462"/>
            <a:ext cx="1" cy="1440000"/>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D6BD97A8-ACF7-9C48-BBA4-595516C8C923}"/>
              </a:ext>
            </a:extLst>
          </p:cNvPr>
          <p:cNvGrpSpPr/>
          <p:nvPr/>
        </p:nvGrpSpPr>
        <p:grpSpPr>
          <a:xfrm>
            <a:off x="3799120" y="4040133"/>
            <a:ext cx="1331501" cy="540000"/>
            <a:chOff x="5537328" y="4053000"/>
            <a:chExt cx="1440000" cy="540000"/>
          </a:xfrm>
        </p:grpSpPr>
        <p:sp>
          <p:nvSpPr>
            <p:cNvPr id="84" name="Rounded Rectangle 83">
              <a:extLst>
                <a:ext uri="{FF2B5EF4-FFF2-40B4-BE49-F238E27FC236}">
                  <a16:creationId xmlns:a16="http://schemas.microsoft.com/office/drawing/2014/main" id="{833E8EAB-BFCF-5246-8A9D-6EF8E856B0AB}"/>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TextBox 84">
              <a:extLst>
                <a:ext uri="{FF2B5EF4-FFF2-40B4-BE49-F238E27FC236}">
                  <a16:creationId xmlns:a16="http://schemas.microsoft.com/office/drawing/2014/main" id="{7F274ABA-7E17-DE40-9F69-66E9363D66C2}"/>
                </a:ext>
              </a:extLst>
            </p:cNvPr>
            <p:cNvSpPr txBox="1"/>
            <p:nvPr/>
          </p:nvSpPr>
          <p:spPr>
            <a:xfrm>
              <a:off x="5763374" y="4171103"/>
              <a:ext cx="1053860" cy="338554"/>
            </a:xfrm>
            <a:prstGeom prst="rect">
              <a:avLst/>
            </a:prstGeom>
            <a:noFill/>
          </p:spPr>
          <p:txBody>
            <a:bodyPr wrap="square" rtlCol="0">
              <a:spAutoFit/>
            </a:bodyPr>
            <a:lstStyle/>
            <a:p>
              <a:r>
                <a:rPr lang="en-US" altLang="zh-CN" sz="1600"/>
                <a:t>Follower</a:t>
              </a:r>
              <a:endParaRPr lang="en-US" sz="1600"/>
            </a:p>
          </p:txBody>
        </p:sp>
      </p:grpSp>
      <p:cxnSp>
        <p:nvCxnSpPr>
          <p:cNvPr id="99" name="Straight Arrow Connector 98">
            <a:extLst>
              <a:ext uri="{FF2B5EF4-FFF2-40B4-BE49-F238E27FC236}">
                <a16:creationId xmlns:a16="http://schemas.microsoft.com/office/drawing/2014/main" id="{25F8104E-96B8-1342-BACD-2EA501F98899}"/>
              </a:ext>
            </a:extLst>
          </p:cNvPr>
          <p:cNvCxnSpPr>
            <a:cxnSpLocks/>
          </p:cNvCxnSpPr>
          <p:nvPr/>
        </p:nvCxnSpPr>
        <p:spPr>
          <a:xfrm>
            <a:off x="2740217" y="2606451"/>
            <a:ext cx="0" cy="1440000"/>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9" name="Group 118">
            <a:extLst>
              <a:ext uri="{FF2B5EF4-FFF2-40B4-BE49-F238E27FC236}">
                <a16:creationId xmlns:a16="http://schemas.microsoft.com/office/drawing/2014/main" id="{9B8B3853-4BA0-4A41-9AAD-D5294D1D4701}"/>
              </a:ext>
            </a:extLst>
          </p:cNvPr>
          <p:cNvGrpSpPr/>
          <p:nvPr/>
        </p:nvGrpSpPr>
        <p:grpSpPr>
          <a:xfrm>
            <a:off x="1938034" y="2060133"/>
            <a:ext cx="1331501" cy="540000"/>
            <a:chOff x="5537328" y="4053000"/>
            <a:chExt cx="1440000" cy="540000"/>
          </a:xfrm>
        </p:grpSpPr>
        <p:sp>
          <p:nvSpPr>
            <p:cNvPr id="120" name="Rounded Rectangle 119">
              <a:extLst>
                <a:ext uri="{FF2B5EF4-FFF2-40B4-BE49-F238E27FC236}">
                  <a16:creationId xmlns:a16="http://schemas.microsoft.com/office/drawing/2014/main" id="{6924564D-C1A0-CF43-B63E-78979C4393E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21" name="TextBox 120">
              <a:extLst>
                <a:ext uri="{FF2B5EF4-FFF2-40B4-BE49-F238E27FC236}">
                  <a16:creationId xmlns:a16="http://schemas.microsoft.com/office/drawing/2014/main" id="{1FD59169-852E-D64D-9C42-7A3B1A5F092D}"/>
                </a:ext>
              </a:extLst>
            </p:cNvPr>
            <p:cNvSpPr txBox="1"/>
            <p:nvPr/>
          </p:nvSpPr>
          <p:spPr>
            <a:xfrm>
              <a:off x="5905202" y="4154604"/>
              <a:ext cx="966929" cy="338554"/>
            </a:xfrm>
            <a:prstGeom prst="rect">
              <a:avLst/>
            </a:prstGeom>
            <a:noFill/>
          </p:spPr>
          <p:txBody>
            <a:bodyPr wrap="square" rtlCol="0">
              <a:spAutoFit/>
            </a:bodyPr>
            <a:lstStyle/>
            <a:p>
              <a:r>
                <a:rPr lang="en-US" altLang="zh-CN" sz="1600"/>
                <a:t>Client</a:t>
              </a:r>
              <a:endParaRPr lang="en-US" sz="1600"/>
            </a:p>
          </p:txBody>
        </p:sp>
      </p:grpSp>
      <p:grpSp>
        <p:nvGrpSpPr>
          <p:cNvPr id="122" name="Group 121">
            <a:extLst>
              <a:ext uri="{FF2B5EF4-FFF2-40B4-BE49-F238E27FC236}">
                <a16:creationId xmlns:a16="http://schemas.microsoft.com/office/drawing/2014/main" id="{5A9D3253-FFEB-9D48-9E31-F8265D2C97DB}"/>
              </a:ext>
            </a:extLst>
          </p:cNvPr>
          <p:cNvGrpSpPr/>
          <p:nvPr/>
        </p:nvGrpSpPr>
        <p:grpSpPr>
          <a:xfrm>
            <a:off x="106798" y="4040133"/>
            <a:ext cx="1331501" cy="540000"/>
            <a:chOff x="5537328" y="4053000"/>
            <a:chExt cx="1440000" cy="540000"/>
          </a:xfrm>
        </p:grpSpPr>
        <p:sp>
          <p:nvSpPr>
            <p:cNvPr id="123" name="Rounded Rectangle 122">
              <a:extLst>
                <a:ext uri="{FF2B5EF4-FFF2-40B4-BE49-F238E27FC236}">
                  <a16:creationId xmlns:a16="http://schemas.microsoft.com/office/drawing/2014/main" id="{BF7FE827-6292-EB4F-8827-EE18A3707EA9}"/>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24" name="TextBox 123">
              <a:extLst>
                <a:ext uri="{FF2B5EF4-FFF2-40B4-BE49-F238E27FC236}">
                  <a16:creationId xmlns:a16="http://schemas.microsoft.com/office/drawing/2014/main" id="{F36A7FF2-D437-BF45-85F7-1BCD516B57FA}"/>
                </a:ext>
              </a:extLst>
            </p:cNvPr>
            <p:cNvSpPr txBox="1"/>
            <p:nvPr/>
          </p:nvSpPr>
          <p:spPr>
            <a:xfrm>
              <a:off x="5760282" y="4160211"/>
              <a:ext cx="1149729" cy="338554"/>
            </a:xfrm>
            <a:prstGeom prst="rect">
              <a:avLst/>
            </a:prstGeom>
            <a:noFill/>
          </p:spPr>
          <p:txBody>
            <a:bodyPr wrap="square" rtlCol="0">
              <a:spAutoFit/>
            </a:bodyPr>
            <a:lstStyle/>
            <a:p>
              <a:r>
                <a:rPr lang="en-US" altLang="zh-CN" sz="1600"/>
                <a:t>Follower</a:t>
              </a:r>
              <a:endParaRPr lang="en-US" sz="1600"/>
            </a:p>
          </p:txBody>
        </p:sp>
      </p:grpSp>
      <p:cxnSp>
        <p:nvCxnSpPr>
          <p:cNvPr id="9" name="Curved Connector 8">
            <a:extLst>
              <a:ext uri="{FF2B5EF4-FFF2-40B4-BE49-F238E27FC236}">
                <a16:creationId xmlns:a16="http://schemas.microsoft.com/office/drawing/2014/main" id="{8D16E9DF-92F9-7448-AD65-0760930615EC}"/>
              </a:ext>
            </a:extLst>
          </p:cNvPr>
          <p:cNvCxnSpPr>
            <a:cxnSpLocks/>
            <a:stCxn id="127" idx="0"/>
            <a:endCxn id="84" idx="0"/>
          </p:cNvCxnSpPr>
          <p:nvPr/>
        </p:nvCxnSpPr>
        <p:spPr>
          <a:xfrm rot="5400000" flipH="1" flipV="1">
            <a:off x="3642388" y="3243258"/>
            <a:ext cx="25607" cy="1619358"/>
          </a:xfrm>
          <a:prstGeom prst="curvedConnector3">
            <a:avLst>
              <a:gd name="adj1" fmla="val 992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Rounded Rectangle 126">
            <a:extLst>
              <a:ext uri="{FF2B5EF4-FFF2-40B4-BE49-F238E27FC236}">
                <a16:creationId xmlns:a16="http://schemas.microsoft.com/office/drawing/2014/main" id="{D6070A81-AF70-AB4F-8070-14E416FAD17D}"/>
              </a:ext>
            </a:extLst>
          </p:cNvPr>
          <p:cNvSpPr/>
          <p:nvPr/>
        </p:nvSpPr>
        <p:spPr>
          <a:xfrm>
            <a:off x="2293180" y="4065740"/>
            <a:ext cx="1104662"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cxnSp>
        <p:nvCxnSpPr>
          <p:cNvPr id="130" name="Curved Connector 129">
            <a:extLst>
              <a:ext uri="{FF2B5EF4-FFF2-40B4-BE49-F238E27FC236}">
                <a16:creationId xmlns:a16="http://schemas.microsoft.com/office/drawing/2014/main" id="{C045DB46-4139-1A44-A74E-48A976C70BB7}"/>
              </a:ext>
            </a:extLst>
          </p:cNvPr>
          <p:cNvCxnSpPr>
            <a:cxnSpLocks/>
            <a:endCxn id="123" idx="0"/>
          </p:cNvCxnSpPr>
          <p:nvPr/>
        </p:nvCxnSpPr>
        <p:spPr>
          <a:xfrm rot="16200000" flipV="1">
            <a:off x="1630795" y="3181886"/>
            <a:ext cx="16456" cy="1732949"/>
          </a:xfrm>
          <a:prstGeom prst="curvedConnector3">
            <a:avLst>
              <a:gd name="adj1" fmla="val 148915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4" name="Group 93">
            <a:extLst>
              <a:ext uri="{FF2B5EF4-FFF2-40B4-BE49-F238E27FC236}">
                <a16:creationId xmlns:a16="http://schemas.microsoft.com/office/drawing/2014/main" id="{E23A37B0-4B46-AA47-B81B-2B74949031C2}"/>
              </a:ext>
            </a:extLst>
          </p:cNvPr>
          <p:cNvGrpSpPr/>
          <p:nvPr/>
        </p:nvGrpSpPr>
        <p:grpSpPr>
          <a:xfrm>
            <a:off x="1926073" y="4048360"/>
            <a:ext cx="1331501" cy="540000"/>
            <a:chOff x="5537328" y="4053000"/>
            <a:chExt cx="1440000" cy="540000"/>
          </a:xfrm>
        </p:grpSpPr>
        <p:sp>
          <p:nvSpPr>
            <p:cNvPr id="112" name="Rounded Rectangle 111">
              <a:extLst>
                <a:ext uri="{FF2B5EF4-FFF2-40B4-BE49-F238E27FC236}">
                  <a16:creationId xmlns:a16="http://schemas.microsoft.com/office/drawing/2014/main" id="{24E02EA4-9267-414A-B4B3-A55FF24918AD}"/>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18" name="TextBox 117">
              <a:extLst>
                <a:ext uri="{FF2B5EF4-FFF2-40B4-BE49-F238E27FC236}">
                  <a16:creationId xmlns:a16="http://schemas.microsoft.com/office/drawing/2014/main" id="{FA9C2395-948F-E244-828A-D57AA186CA91}"/>
                </a:ext>
              </a:extLst>
            </p:cNvPr>
            <p:cNvSpPr txBox="1"/>
            <p:nvPr/>
          </p:nvSpPr>
          <p:spPr>
            <a:xfrm>
              <a:off x="5916549" y="4155765"/>
              <a:ext cx="966929" cy="338554"/>
            </a:xfrm>
            <a:prstGeom prst="rect">
              <a:avLst/>
            </a:prstGeom>
            <a:noFill/>
          </p:spPr>
          <p:txBody>
            <a:bodyPr wrap="square" rtlCol="0">
              <a:spAutoFit/>
            </a:bodyPr>
            <a:lstStyle/>
            <a:p>
              <a:r>
                <a:rPr lang="en-US" altLang="zh-CN" sz="1600"/>
                <a:t>Leader</a:t>
              </a:r>
              <a:endParaRPr lang="en-US" sz="1600"/>
            </a:p>
          </p:txBody>
        </p:sp>
      </p:grpSp>
      <p:cxnSp>
        <p:nvCxnSpPr>
          <p:cNvPr id="131" name="Curved Connector 130">
            <a:extLst>
              <a:ext uri="{FF2B5EF4-FFF2-40B4-BE49-F238E27FC236}">
                <a16:creationId xmlns:a16="http://schemas.microsoft.com/office/drawing/2014/main" id="{0C75EB68-A037-1343-8A2B-D61EE12D196E}"/>
              </a:ext>
            </a:extLst>
          </p:cNvPr>
          <p:cNvCxnSpPr>
            <a:cxnSpLocks/>
            <a:stCxn id="123" idx="2"/>
          </p:cNvCxnSpPr>
          <p:nvPr/>
        </p:nvCxnSpPr>
        <p:spPr>
          <a:xfrm rot="16200000" flipH="1">
            <a:off x="1630794" y="3721886"/>
            <a:ext cx="16456" cy="1732949"/>
          </a:xfrm>
          <a:prstGeom prst="curvedConnector3">
            <a:avLst>
              <a:gd name="adj1" fmla="val 1489159"/>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Curved Connector 131">
            <a:extLst>
              <a:ext uri="{FF2B5EF4-FFF2-40B4-BE49-F238E27FC236}">
                <a16:creationId xmlns:a16="http://schemas.microsoft.com/office/drawing/2014/main" id="{86783219-6A8E-8945-BADB-2767CDBC8F71}"/>
              </a:ext>
            </a:extLst>
          </p:cNvPr>
          <p:cNvCxnSpPr>
            <a:cxnSpLocks/>
            <a:stCxn id="84" idx="2"/>
            <a:endCxn id="127" idx="2"/>
          </p:cNvCxnSpPr>
          <p:nvPr/>
        </p:nvCxnSpPr>
        <p:spPr>
          <a:xfrm rot="5400000">
            <a:off x="3642388" y="3783257"/>
            <a:ext cx="25607" cy="1619358"/>
          </a:xfrm>
          <a:prstGeom prst="curvedConnector3">
            <a:avLst>
              <a:gd name="adj1" fmla="val 992725"/>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133" name="Group 132">
            <a:extLst>
              <a:ext uri="{FF2B5EF4-FFF2-40B4-BE49-F238E27FC236}">
                <a16:creationId xmlns:a16="http://schemas.microsoft.com/office/drawing/2014/main" id="{7B2B1851-B177-8441-821A-C905B15B43CE}"/>
              </a:ext>
            </a:extLst>
          </p:cNvPr>
          <p:cNvGrpSpPr/>
          <p:nvPr/>
        </p:nvGrpSpPr>
        <p:grpSpPr>
          <a:xfrm>
            <a:off x="3815297" y="2060133"/>
            <a:ext cx="1331501" cy="540000"/>
            <a:chOff x="5537328" y="4053000"/>
            <a:chExt cx="1440000" cy="540000"/>
          </a:xfrm>
        </p:grpSpPr>
        <p:sp>
          <p:nvSpPr>
            <p:cNvPr id="134" name="Rounded Rectangle 133">
              <a:extLst>
                <a:ext uri="{FF2B5EF4-FFF2-40B4-BE49-F238E27FC236}">
                  <a16:creationId xmlns:a16="http://schemas.microsoft.com/office/drawing/2014/main" id="{61749361-7C5C-4549-B7E4-9DE365C7CC3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35" name="TextBox 134">
              <a:extLst>
                <a:ext uri="{FF2B5EF4-FFF2-40B4-BE49-F238E27FC236}">
                  <a16:creationId xmlns:a16="http://schemas.microsoft.com/office/drawing/2014/main" id="{45B04721-EC55-D347-AA54-AC62097EFF77}"/>
                </a:ext>
              </a:extLst>
            </p:cNvPr>
            <p:cNvSpPr txBox="1"/>
            <p:nvPr/>
          </p:nvSpPr>
          <p:spPr>
            <a:xfrm>
              <a:off x="5890159" y="4155979"/>
              <a:ext cx="966929" cy="338554"/>
            </a:xfrm>
            <a:prstGeom prst="rect">
              <a:avLst/>
            </a:prstGeom>
            <a:noFill/>
          </p:spPr>
          <p:txBody>
            <a:bodyPr wrap="square" rtlCol="0">
              <a:spAutoFit/>
            </a:bodyPr>
            <a:lstStyle/>
            <a:p>
              <a:r>
                <a:rPr lang="en-US" altLang="zh-CN" sz="1600"/>
                <a:t>Client</a:t>
              </a:r>
              <a:endParaRPr lang="en-US" sz="1600"/>
            </a:p>
          </p:txBody>
        </p:sp>
      </p:grpSp>
      <p:grpSp>
        <p:nvGrpSpPr>
          <p:cNvPr id="137" name="Group 136">
            <a:extLst>
              <a:ext uri="{FF2B5EF4-FFF2-40B4-BE49-F238E27FC236}">
                <a16:creationId xmlns:a16="http://schemas.microsoft.com/office/drawing/2014/main" id="{F0E1DE1F-A593-7F44-9A4B-4B362E9F610B}"/>
              </a:ext>
            </a:extLst>
          </p:cNvPr>
          <p:cNvGrpSpPr/>
          <p:nvPr/>
        </p:nvGrpSpPr>
        <p:grpSpPr>
          <a:xfrm>
            <a:off x="182837" y="2060133"/>
            <a:ext cx="1331501" cy="540000"/>
            <a:chOff x="5537328" y="4053000"/>
            <a:chExt cx="1440000" cy="540000"/>
          </a:xfrm>
        </p:grpSpPr>
        <p:sp>
          <p:nvSpPr>
            <p:cNvPr id="138" name="Rounded Rectangle 137">
              <a:extLst>
                <a:ext uri="{FF2B5EF4-FFF2-40B4-BE49-F238E27FC236}">
                  <a16:creationId xmlns:a16="http://schemas.microsoft.com/office/drawing/2014/main" id="{0CFD758E-2F00-B74E-90E1-8ECB0C89E2B2}"/>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39" name="TextBox 138">
              <a:extLst>
                <a:ext uri="{FF2B5EF4-FFF2-40B4-BE49-F238E27FC236}">
                  <a16:creationId xmlns:a16="http://schemas.microsoft.com/office/drawing/2014/main" id="{FAAF96D3-E8B4-5F40-BEEA-82A7102DA8E2}"/>
                </a:ext>
              </a:extLst>
            </p:cNvPr>
            <p:cNvSpPr txBox="1"/>
            <p:nvPr/>
          </p:nvSpPr>
          <p:spPr>
            <a:xfrm>
              <a:off x="5921414" y="4153723"/>
              <a:ext cx="966929" cy="338554"/>
            </a:xfrm>
            <a:prstGeom prst="rect">
              <a:avLst/>
            </a:prstGeom>
            <a:noFill/>
          </p:spPr>
          <p:txBody>
            <a:bodyPr wrap="square" rtlCol="0">
              <a:spAutoFit/>
            </a:bodyPr>
            <a:lstStyle/>
            <a:p>
              <a:r>
                <a:rPr lang="en-US" altLang="zh-CN" sz="1600"/>
                <a:t>Client</a:t>
              </a:r>
              <a:endParaRPr lang="en-US" sz="1600"/>
            </a:p>
          </p:txBody>
        </p:sp>
      </p:grpSp>
      <p:sp>
        <p:nvSpPr>
          <p:cNvPr id="36" name="TextBox 35">
            <a:extLst>
              <a:ext uri="{FF2B5EF4-FFF2-40B4-BE49-F238E27FC236}">
                <a16:creationId xmlns:a16="http://schemas.microsoft.com/office/drawing/2014/main" id="{87E9AC54-9B54-3441-864C-3738B93465BD}"/>
              </a:ext>
            </a:extLst>
          </p:cNvPr>
          <p:cNvSpPr txBox="1"/>
          <p:nvPr/>
        </p:nvSpPr>
        <p:spPr>
          <a:xfrm>
            <a:off x="1529436" y="2027475"/>
            <a:ext cx="367888" cy="461665"/>
          </a:xfrm>
          <a:prstGeom prst="rect">
            <a:avLst/>
          </a:prstGeom>
          <a:noFill/>
        </p:spPr>
        <p:txBody>
          <a:bodyPr wrap="none" rtlCol="0">
            <a:spAutoFit/>
          </a:bodyPr>
          <a:lstStyle/>
          <a:p>
            <a:r>
              <a:rPr lang="en-US" altLang="zh-CN" sz="2400"/>
              <a:t>…</a:t>
            </a:r>
            <a:endParaRPr lang="en-US" sz="2400"/>
          </a:p>
        </p:txBody>
      </p:sp>
      <p:sp>
        <p:nvSpPr>
          <p:cNvPr id="140" name="TextBox 139">
            <a:extLst>
              <a:ext uri="{FF2B5EF4-FFF2-40B4-BE49-F238E27FC236}">
                <a16:creationId xmlns:a16="http://schemas.microsoft.com/office/drawing/2014/main" id="{01B521C2-A388-C242-8BD2-03A2321B78D4}"/>
              </a:ext>
            </a:extLst>
          </p:cNvPr>
          <p:cNvSpPr txBox="1"/>
          <p:nvPr/>
        </p:nvSpPr>
        <p:spPr>
          <a:xfrm>
            <a:off x="3358457" y="2060133"/>
            <a:ext cx="367888" cy="461665"/>
          </a:xfrm>
          <a:prstGeom prst="rect">
            <a:avLst/>
          </a:prstGeom>
          <a:noFill/>
        </p:spPr>
        <p:txBody>
          <a:bodyPr wrap="none" rtlCol="0">
            <a:spAutoFit/>
          </a:bodyPr>
          <a:lstStyle/>
          <a:p>
            <a:r>
              <a:rPr lang="en-US" altLang="zh-CN" sz="2400"/>
              <a:t>…</a:t>
            </a:r>
            <a:endParaRPr lang="en-US" sz="2400"/>
          </a:p>
        </p:txBody>
      </p:sp>
      <p:sp>
        <p:nvSpPr>
          <p:cNvPr id="219" name="Rounded Rectangle 218">
            <a:extLst>
              <a:ext uri="{FF2B5EF4-FFF2-40B4-BE49-F238E27FC236}">
                <a16:creationId xmlns:a16="http://schemas.microsoft.com/office/drawing/2014/main" id="{FF354C01-CF89-7A4B-A57D-BA944916692A}"/>
              </a:ext>
            </a:extLst>
          </p:cNvPr>
          <p:cNvSpPr/>
          <p:nvPr/>
        </p:nvSpPr>
        <p:spPr>
          <a:xfrm>
            <a:off x="6961874" y="1293311"/>
            <a:ext cx="1332286"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nvGrpSpPr>
          <p:cNvPr id="142" name="Group 141">
            <a:extLst>
              <a:ext uri="{FF2B5EF4-FFF2-40B4-BE49-F238E27FC236}">
                <a16:creationId xmlns:a16="http://schemas.microsoft.com/office/drawing/2014/main" id="{2CB9A499-86AD-394B-ACEF-693A0EACA5D3}"/>
              </a:ext>
            </a:extLst>
          </p:cNvPr>
          <p:cNvGrpSpPr/>
          <p:nvPr/>
        </p:nvGrpSpPr>
        <p:grpSpPr>
          <a:xfrm>
            <a:off x="9522356" y="4171805"/>
            <a:ext cx="1332286" cy="540000"/>
            <a:chOff x="5537328" y="4053000"/>
            <a:chExt cx="1440000" cy="540000"/>
          </a:xfrm>
        </p:grpSpPr>
        <p:sp>
          <p:nvSpPr>
            <p:cNvPr id="143" name="Rounded Rectangle 142">
              <a:extLst>
                <a:ext uri="{FF2B5EF4-FFF2-40B4-BE49-F238E27FC236}">
                  <a16:creationId xmlns:a16="http://schemas.microsoft.com/office/drawing/2014/main" id="{A57B62A7-7264-C849-B795-36A75E8B2FAB}"/>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44" name="TextBox 143">
              <a:extLst>
                <a:ext uri="{FF2B5EF4-FFF2-40B4-BE49-F238E27FC236}">
                  <a16:creationId xmlns:a16="http://schemas.microsoft.com/office/drawing/2014/main" id="{0FD0BA12-7911-6941-86FC-6F6E19B94A65}"/>
                </a:ext>
              </a:extLst>
            </p:cNvPr>
            <p:cNvSpPr txBox="1"/>
            <p:nvPr/>
          </p:nvSpPr>
          <p:spPr>
            <a:xfrm>
              <a:off x="5769329" y="4160211"/>
              <a:ext cx="1116775" cy="338554"/>
            </a:xfrm>
            <a:prstGeom prst="rect">
              <a:avLst/>
            </a:prstGeom>
            <a:noFill/>
          </p:spPr>
          <p:txBody>
            <a:bodyPr wrap="square" rtlCol="0">
              <a:spAutoFit/>
            </a:bodyPr>
            <a:lstStyle/>
            <a:p>
              <a:r>
                <a:rPr lang="en-US" altLang="zh-CN" sz="1600"/>
                <a:t>Follower</a:t>
              </a:r>
              <a:endParaRPr lang="en-US" sz="1600"/>
            </a:p>
          </p:txBody>
        </p:sp>
      </p:grpSp>
      <p:grpSp>
        <p:nvGrpSpPr>
          <p:cNvPr id="149" name="Group 148">
            <a:extLst>
              <a:ext uri="{FF2B5EF4-FFF2-40B4-BE49-F238E27FC236}">
                <a16:creationId xmlns:a16="http://schemas.microsoft.com/office/drawing/2014/main" id="{D65356A0-8C31-1641-87BD-34E249DE4342}"/>
              </a:ext>
            </a:extLst>
          </p:cNvPr>
          <p:cNvGrpSpPr/>
          <p:nvPr/>
        </p:nvGrpSpPr>
        <p:grpSpPr>
          <a:xfrm>
            <a:off x="5827857" y="4171805"/>
            <a:ext cx="1332286" cy="540000"/>
            <a:chOff x="5537328" y="4053000"/>
            <a:chExt cx="1440000" cy="540000"/>
          </a:xfrm>
        </p:grpSpPr>
        <p:sp>
          <p:nvSpPr>
            <p:cNvPr id="150" name="Rounded Rectangle 149">
              <a:extLst>
                <a:ext uri="{FF2B5EF4-FFF2-40B4-BE49-F238E27FC236}">
                  <a16:creationId xmlns:a16="http://schemas.microsoft.com/office/drawing/2014/main" id="{3EA3FB10-5B80-6C49-A16A-8073175D05ED}"/>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51" name="TextBox 150">
              <a:extLst>
                <a:ext uri="{FF2B5EF4-FFF2-40B4-BE49-F238E27FC236}">
                  <a16:creationId xmlns:a16="http://schemas.microsoft.com/office/drawing/2014/main" id="{AAFAF861-F040-F741-B2F1-4E677B95E706}"/>
                </a:ext>
              </a:extLst>
            </p:cNvPr>
            <p:cNvSpPr txBox="1"/>
            <p:nvPr/>
          </p:nvSpPr>
          <p:spPr>
            <a:xfrm>
              <a:off x="5783595" y="4161801"/>
              <a:ext cx="1075172" cy="338554"/>
            </a:xfrm>
            <a:prstGeom prst="rect">
              <a:avLst/>
            </a:prstGeom>
            <a:noFill/>
          </p:spPr>
          <p:txBody>
            <a:bodyPr wrap="square" rtlCol="0">
              <a:spAutoFit/>
            </a:bodyPr>
            <a:lstStyle/>
            <a:p>
              <a:r>
                <a:rPr lang="en-US" altLang="zh-CN" sz="1600"/>
                <a:t>Follower</a:t>
              </a:r>
              <a:endParaRPr lang="en-US" sz="1600"/>
            </a:p>
          </p:txBody>
        </p:sp>
      </p:grpSp>
      <p:sp>
        <p:nvSpPr>
          <p:cNvPr id="153" name="Rounded Rectangle 152">
            <a:extLst>
              <a:ext uri="{FF2B5EF4-FFF2-40B4-BE49-F238E27FC236}">
                <a16:creationId xmlns:a16="http://schemas.microsoft.com/office/drawing/2014/main" id="{91B383A7-9D7B-CD4A-BDE9-DA4DDB82E5A0}"/>
              </a:ext>
            </a:extLst>
          </p:cNvPr>
          <p:cNvSpPr/>
          <p:nvPr/>
        </p:nvSpPr>
        <p:spPr>
          <a:xfrm>
            <a:off x="8015529" y="4197412"/>
            <a:ext cx="1105314"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nvGrpSpPr>
          <p:cNvPr id="156" name="Group 155">
            <a:extLst>
              <a:ext uri="{FF2B5EF4-FFF2-40B4-BE49-F238E27FC236}">
                <a16:creationId xmlns:a16="http://schemas.microsoft.com/office/drawing/2014/main" id="{6461724E-BF82-664B-BF75-7D1F3F633271}"/>
              </a:ext>
            </a:extLst>
          </p:cNvPr>
          <p:cNvGrpSpPr/>
          <p:nvPr/>
        </p:nvGrpSpPr>
        <p:grpSpPr>
          <a:xfrm>
            <a:off x="7648205" y="4180032"/>
            <a:ext cx="1332286" cy="540000"/>
            <a:chOff x="5537328" y="4053000"/>
            <a:chExt cx="1440000" cy="540000"/>
          </a:xfrm>
        </p:grpSpPr>
        <p:sp>
          <p:nvSpPr>
            <p:cNvPr id="157" name="Rounded Rectangle 156">
              <a:extLst>
                <a:ext uri="{FF2B5EF4-FFF2-40B4-BE49-F238E27FC236}">
                  <a16:creationId xmlns:a16="http://schemas.microsoft.com/office/drawing/2014/main" id="{AF3E2FA4-0795-374D-9683-E5CB4A1A5CB1}"/>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58" name="TextBox 157">
              <a:extLst>
                <a:ext uri="{FF2B5EF4-FFF2-40B4-BE49-F238E27FC236}">
                  <a16:creationId xmlns:a16="http://schemas.microsoft.com/office/drawing/2014/main" id="{F46D847C-9798-484B-ADB7-151CBEFA1522}"/>
                </a:ext>
              </a:extLst>
            </p:cNvPr>
            <p:cNvSpPr txBox="1"/>
            <p:nvPr/>
          </p:nvSpPr>
          <p:spPr>
            <a:xfrm>
              <a:off x="5819772" y="4151984"/>
              <a:ext cx="966929" cy="338554"/>
            </a:xfrm>
            <a:prstGeom prst="rect">
              <a:avLst/>
            </a:prstGeom>
            <a:noFill/>
          </p:spPr>
          <p:txBody>
            <a:bodyPr wrap="square" rtlCol="0">
              <a:spAutoFit/>
            </a:bodyPr>
            <a:lstStyle/>
            <a:p>
              <a:r>
                <a:rPr lang="en-US" altLang="zh-CN" sz="1600"/>
                <a:t>Leader</a:t>
              </a:r>
              <a:endParaRPr lang="en-US" sz="1600"/>
            </a:p>
          </p:txBody>
        </p:sp>
      </p:grpSp>
      <p:cxnSp>
        <p:nvCxnSpPr>
          <p:cNvPr id="159" name="Curved Connector 158">
            <a:extLst>
              <a:ext uri="{FF2B5EF4-FFF2-40B4-BE49-F238E27FC236}">
                <a16:creationId xmlns:a16="http://schemas.microsoft.com/office/drawing/2014/main" id="{07039727-63AB-DF40-A004-5354B2803E1F}"/>
              </a:ext>
            </a:extLst>
          </p:cNvPr>
          <p:cNvCxnSpPr>
            <a:cxnSpLocks/>
          </p:cNvCxnSpPr>
          <p:nvPr/>
        </p:nvCxnSpPr>
        <p:spPr>
          <a:xfrm rot="5400000" flipH="1" flipV="1">
            <a:off x="5906123" y="2102559"/>
            <a:ext cx="2586829" cy="1533357"/>
          </a:xfrm>
          <a:prstGeom prst="curvedConnector2">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Curved Connector 159">
            <a:extLst>
              <a:ext uri="{FF2B5EF4-FFF2-40B4-BE49-F238E27FC236}">
                <a16:creationId xmlns:a16="http://schemas.microsoft.com/office/drawing/2014/main" id="{B329AFA1-2D8E-8D4F-81CB-E2F70EAD7B34}"/>
              </a:ext>
            </a:extLst>
          </p:cNvPr>
          <p:cNvCxnSpPr>
            <a:cxnSpLocks/>
            <a:stCxn id="143" idx="0"/>
            <a:endCxn id="219" idx="3"/>
          </p:cNvCxnSpPr>
          <p:nvPr/>
        </p:nvCxnSpPr>
        <p:spPr>
          <a:xfrm rot="16200000" flipV="1">
            <a:off x="7937083" y="1920388"/>
            <a:ext cx="2608494" cy="1894340"/>
          </a:xfrm>
          <a:prstGeom prst="curvedConnector2">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7" name="TextBox 166">
            <a:extLst>
              <a:ext uri="{FF2B5EF4-FFF2-40B4-BE49-F238E27FC236}">
                <a16:creationId xmlns:a16="http://schemas.microsoft.com/office/drawing/2014/main" id="{54E51079-FDF9-B449-90E5-B64DA7E849D4}"/>
              </a:ext>
            </a:extLst>
          </p:cNvPr>
          <p:cNvSpPr txBox="1"/>
          <p:nvPr/>
        </p:nvSpPr>
        <p:spPr>
          <a:xfrm>
            <a:off x="7216636" y="589130"/>
            <a:ext cx="368105" cy="461665"/>
          </a:xfrm>
          <a:prstGeom prst="rect">
            <a:avLst/>
          </a:prstGeom>
          <a:noFill/>
        </p:spPr>
        <p:txBody>
          <a:bodyPr wrap="none" rtlCol="0">
            <a:spAutoFit/>
          </a:bodyPr>
          <a:lstStyle/>
          <a:p>
            <a:r>
              <a:rPr lang="en-US" altLang="zh-CN" sz="2400"/>
              <a:t>…</a:t>
            </a:r>
            <a:endParaRPr lang="en-US" sz="2400"/>
          </a:p>
        </p:txBody>
      </p:sp>
      <p:sp>
        <p:nvSpPr>
          <p:cNvPr id="168" name="TextBox 167">
            <a:extLst>
              <a:ext uri="{FF2B5EF4-FFF2-40B4-BE49-F238E27FC236}">
                <a16:creationId xmlns:a16="http://schemas.microsoft.com/office/drawing/2014/main" id="{AC7CDD9D-CC6A-AC46-9387-DD2DB0C51497}"/>
              </a:ext>
            </a:extLst>
          </p:cNvPr>
          <p:cNvSpPr txBox="1"/>
          <p:nvPr/>
        </p:nvSpPr>
        <p:spPr>
          <a:xfrm>
            <a:off x="8932899" y="632034"/>
            <a:ext cx="368105" cy="461665"/>
          </a:xfrm>
          <a:prstGeom prst="rect">
            <a:avLst/>
          </a:prstGeom>
          <a:noFill/>
        </p:spPr>
        <p:txBody>
          <a:bodyPr wrap="none" rtlCol="0">
            <a:spAutoFit/>
          </a:bodyPr>
          <a:lstStyle/>
          <a:p>
            <a:r>
              <a:rPr lang="en-US" altLang="zh-CN" sz="2400"/>
              <a:t>…</a:t>
            </a:r>
            <a:endParaRPr lang="en-US" sz="2400"/>
          </a:p>
        </p:txBody>
      </p:sp>
      <p:pic>
        <p:nvPicPr>
          <p:cNvPr id="40" name="Picture 39">
            <a:extLst>
              <a:ext uri="{FF2B5EF4-FFF2-40B4-BE49-F238E27FC236}">
                <a16:creationId xmlns:a16="http://schemas.microsoft.com/office/drawing/2014/main" id="{204FFC49-BC49-D940-A577-6C5C7ACF1F04}"/>
              </a:ext>
            </a:extLst>
          </p:cNvPr>
          <p:cNvPicPr>
            <a:picLocks noChangeAspect="1"/>
          </p:cNvPicPr>
          <p:nvPr/>
        </p:nvPicPr>
        <p:blipFill>
          <a:blip r:embed="rId3"/>
          <a:stretch>
            <a:fillRect/>
          </a:stretch>
        </p:blipFill>
        <p:spPr>
          <a:xfrm>
            <a:off x="9509222" y="2128658"/>
            <a:ext cx="1010502" cy="762000"/>
          </a:xfrm>
          <a:prstGeom prst="rect">
            <a:avLst/>
          </a:prstGeom>
        </p:spPr>
      </p:pic>
      <p:sp>
        <p:nvSpPr>
          <p:cNvPr id="169" name="Rounded Rectangle 168">
            <a:extLst>
              <a:ext uri="{FF2B5EF4-FFF2-40B4-BE49-F238E27FC236}">
                <a16:creationId xmlns:a16="http://schemas.microsoft.com/office/drawing/2014/main" id="{565E349F-C3E4-2044-93F6-D8B172BDF14D}"/>
              </a:ext>
            </a:extLst>
          </p:cNvPr>
          <p:cNvSpPr/>
          <p:nvPr/>
        </p:nvSpPr>
        <p:spPr>
          <a:xfrm>
            <a:off x="5871785" y="1982014"/>
            <a:ext cx="4996072" cy="1440000"/>
          </a:xfrm>
          <a:prstGeom prst="roundRect">
            <a:avLst/>
          </a:prstGeom>
          <a:noFill/>
          <a:ln w="1905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0" name="Curved Connector 169">
            <a:extLst>
              <a:ext uri="{FF2B5EF4-FFF2-40B4-BE49-F238E27FC236}">
                <a16:creationId xmlns:a16="http://schemas.microsoft.com/office/drawing/2014/main" id="{30BDB216-B2E3-364C-A315-C6C21F0AC4A6}"/>
              </a:ext>
            </a:extLst>
          </p:cNvPr>
          <p:cNvCxnSpPr>
            <a:cxnSpLocks/>
            <a:endCxn id="157" idx="0"/>
          </p:cNvCxnSpPr>
          <p:nvPr/>
        </p:nvCxnSpPr>
        <p:spPr>
          <a:xfrm rot="10800000" flipV="1">
            <a:off x="8314349" y="2796986"/>
            <a:ext cx="1591695" cy="1383046"/>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1" name="Curved Connector 170">
            <a:extLst>
              <a:ext uri="{FF2B5EF4-FFF2-40B4-BE49-F238E27FC236}">
                <a16:creationId xmlns:a16="http://schemas.microsoft.com/office/drawing/2014/main" id="{001290DB-ECC4-E747-BE08-98DFF629C44B}"/>
              </a:ext>
            </a:extLst>
          </p:cNvPr>
          <p:cNvCxnSpPr>
            <a:cxnSpLocks/>
          </p:cNvCxnSpPr>
          <p:nvPr/>
        </p:nvCxnSpPr>
        <p:spPr>
          <a:xfrm rot="10800000" flipV="1">
            <a:off x="6494001" y="2792613"/>
            <a:ext cx="3416737" cy="1349212"/>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7DA6CA67-0E5B-774A-8979-BAEA30C40430}"/>
              </a:ext>
            </a:extLst>
          </p:cNvPr>
          <p:cNvSpPr/>
          <p:nvPr/>
        </p:nvSpPr>
        <p:spPr>
          <a:xfrm>
            <a:off x="7699602" y="1778370"/>
            <a:ext cx="1183816" cy="127771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2" name="Straight Arrow Connector 171">
            <a:extLst>
              <a:ext uri="{FF2B5EF4-FFF2-40B4-BE49-F238E27FC236}">
                <a16:creationId xmlns:a16="http://schemas.microsoft.com/office/drawing/2014/main" id="{5F5A7935-A359-3E47-B628-8E14011DAB6D}"/>
              </a:ext>
            </a:extLst>
          </p:cNvPr>
          <p:cNvCxnSpPr>
            <a:cxnSpLocks/>
          </p:cNvCxnSpPr>
          <p:nvPr/>
        </p:nvCxnSpPr>
        <p:spPr>
          <a:xfrm>
            <a:off x="10018010" y="2870203"/>
            <a:ext cx="347578" cy="1327209"/>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4" name="Curved Connector 173">
            <a:extLst>
              <a:ext uri="{FF2B5EF4-FFF2-40B4-BE49-F238E27FC236}">
                <a16:creationId xmlns:a16="http://schemas.microsoft.com/office/drawing/2014/main" id="{4E0A9428-E1C2-4C4E-AA0D-6BE99DD4D0FF}"/>
              </a:ext>
            </a:extLst>
          </p:cNvPr>
          <p:cNvCxnSpPr>
            <a:cxnSpLocks/>
            <a:endCxn id="40" idx="0"/>
          </p:cNvCxnSpPr>
          <p:nvPr/>
        </p:nvCxnSpPr>
        <p:spPr>
          <a:xfrm>
            <a:off x="8385218" y="1568664"/>
            <a:ext cx="1629255" cy="559994"/>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5" name="Straight Arrow Connector 184">
            <a:extLst>
              <a:ext uri="{FF2B5EF4-FFF2-40B4-BE49-F238E27FC236}">
                <a16:creationId xmlns:a16="http://schemas.microsoft.com/office/drawing/2014/main" id="{8364A5D9-25E9-1440-9153-351FAA9D0AE1}"/>
              </a:ext>
            </a:extLst>
          </p:cNvPr>
          <p:cNvCxnSpPr>
            <a:cxnSpLocks/>
          </p:cNvCxnSpPr>
          <p:nvPr/>
        </p:nvCxnSpPr>
        <p:spPr>
          <a:xfrm flipV="1">
            <a:off x="8208022" y="1514858"/>
            <a:ext cx="6100" cy="2664000"/>
          </a:xfrm>
          <a:prstGeom prst="straightConnector1">
            <a:avLst/>
          </a:prstGeom>
          <a:ln w="38100">
            <a:solidFill>
              <a:srgbClr val="00B050"/>
            </a:solidFill>
            <a:headEnd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01" name="Group 200">
            <a:extLst>
              <a:ext uri="{FF2B5EF4-FFF2-40B4-BE49-F238E27FC236}">
                <a16:creationId xmlns:a16="http://schemas.microsoft.com/office/drawing/2014/main" id="{F4E823C9-A3CC-7941-BD67-71FF3D3A7159}"/>
              </a:ext>
            </a:extLst>
          </p:cNvPr>
          <p:cNvGrpSpPr/>
          <p:nvPr/>
        </p:nvGrpSpPr>
        <p:grpSpPr>
          <a:xfrm>
            <a:off x="7579887" y="108543"/>
            <a:ext cx="1332286" cy="1440000"/>
            <a:chOff x="8366131" y="789629"/>
            <a:chExt cx="1440000" cy="1440000"/>
          </a:xfrm>
        </p:grpSpPr>
        <p:grpSp>
          <p:nvGrpSpPr>
            <p:cNvPr id="146" name="Group 145">
              <a:extLst>
                <a:ext uri="{FF2B5EF4-FFF2-40B4-BE49-F238E27FC236}">
                  <a16:creationId xmlns:a16="http://schemas.microsoft.com/office/drawing/2014/main" id="{3FB25CC9-FBF7-ED40-A1ED-D25B0B81E0F8}"/>
                </a:ext>
              </a:extLst>
            </p:cNvPr>
            <p:cNvGrpSpPr/>
            <p:nvPr/>
          </p:nvGrpSpPr>
          <p:grpSpPr>
            <a:xfrm>
              <a:off x="8366131" y="789629"/>
              <a:ext cx="1440000" cy="1440000"/>
              <a:chOff x="5520040" y="3168740"/>
              <a:chExt cx="1440000" cy="1440000"/>
            </a:xfrm>
          </p:grpSpPr>
          <p:sp>
            <p:nvSpPr>
              <p:cNvPr id="147" name="Rounded Rectangle 146">
                <a:extLst>
                  <a:ext uri="{FF2B5EF4-FFF2-40B4-BE49-F238E27FC236}">
                    <a16:creationId xmlns:a16="http://schemas.microsoft.com/office/drawing/2014/main" id="{8A892C01-E656-E640-B86B-F19B86FCA544}"/>
                  </a:ext>
                </a:extLst>
              </p:cNvPr>
              <p:cNvSpPr/>
              <p:nvPr/>
            </p:nvSpPr>
            <p:spPr>
              <a:xfrm>
                <a:off x="5520040" y="3168740"/>
                <a:ext cx="1440000" cy="14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48" name="TextBox 147">
                <a:extLst>
                  <a:ext uri="{FF2B5EF4-FFF2-40B4-BE49-F238E27FC236}">
                    <a16:creationId xmlns:a16="http://schemas.microsoft.com/office/drawing/2014/main" id="{C9F7BF7D-C107-CA43-BEA6-064F11A0C243}"/>
                  </a:ext>
                </a:extLst>
              </p:cNvPr>
              <p:cNvSpPr txBox="1"/>
              <p:nvPr/>
            </p:nvSpPr>
            <p:spPr>
              <a:xfrm>
                <a:off x="5858443" y="3202862"/>
                <a:ext cx="844001" cy="338554"/>
              </a:xfrm>
              <a:prstGeom prst="rect">
                <a:avLst/>
              </a:prstGeom>
              <a:noFill/>
            </p:spPr>
            <p:txBody>
              <a:bodyPr wrap="square" rtlCol="0">
                <a:spAutoFit/>
              </a:bodyPr>
              <a:lstStyle/>
              <a:p>
                <a:r>
                  <a:rPr lang="en-US" altLang="zh-CN" sz="1600"/>
                  <a:t>Client</a:t>
                </a:r>
                <a:endParaRPr lang="en-US" sz="1600"/>
              </a:p>
            </p:txBody>
          </p:sp>
        </p:grpSp>
        <p:sp>
          <p:nvSpPr>
            <p:cNvPr id="190" name="Rounded Rectangle 189">
              <a:extLst>
                <a:ext uri="{FF2B5EF4-FFF2-40B4-BE49-F238E27FC236}">
                  <a16:creationId xmlns:a16="http://schemas.microsoft.com/office/drawing/2014/main" id="{8433727F-80A4-5144-8825-2A88C8146F14}"/>
                </a:ext>
              </a:extLst>
            </p:cNvPr>
            <p:cNvSpPr/>
            <p:nvPr/>
          </p:nvSpPr>
          <p:spPr>
            <a:xfrm>
              <a:off x="8459286" y="1154164"/>
              <a:ext cx="1296000" cy="10079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193" name="Rounded Rectangle 192">
              <a:extLst>
                <a:ext uri="{FF2B5EF4-FFF2-40B4-BE49-F238E27FC236}">
                  <a16:creationId xmlns:a16="http://schemas.microsoft.com/office/drawing/2014/main" id="{6B754BBE-4390-C24F-B76C-2C87600DF00E}"/>
                </a:ext>
              </a:extLst>
            </p:cNvPr>
            <p:cNvSpPr/>
            <p:nvPr/>
          </p:nvSpPr>
          <p:spPr>
            <a:xfrm>
              <a:off x="8567286" y="1544447"/>
              <a:ext cx="1080000" cy="540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92" name="TextBox 191">
              <a:extLst>
                <a:ext uri="{FF2B5EF4-FFF2-40B4-BE49-F238E27FC236}">
                  <a16:creationId xmlns:a16="http://schemas.microsoft.com/office/drawing/2014/main" id="{26092618-D4E8-BD4B-84D8-C9A171D83F8A}"/>
                </a:ext>
              </a:extLst>
            </p:cNvPr>
            <p:cNvSpPr txBox="1"/>
            <p:nvPr/>
          </p:nvSpPr>
          <p:spPr>
            <a:xfrm>
              <a:off x="8544884" y="1529750"/>
              <a:ext cx="1102402" cy="584775"/>
            </a:xfrm>
            <a:prstGeom prst="rect">
              <a:avLst/>
            </a:prstGeom>
            <a:noFill/>
          </p:spPr>
          <p:txBody>
            <a:bodyPr wrap="square" rtlCol="0">
              <a:spAutoFit/>
            </a:bodyPr>
            <a:lstStyle/>
            <a:p>
              <a:pPr algn="ctr"/>
              <a:r>
                <a:rPr lang="en-US" altLang="zh-CN" sz="1600"/>
                <a:t>Quorum</a:t>
              </a:r>
              <a:r>
                <a:rPr lang="zh-CN" altLang="en-US" sz="1600"/>
                <a:t> </a:t>
              </a:r>
              <a:r>
                <a:rPr lang="en-US" altLang="zh-CN" sz="1600"/>
                <a:t>Check</a:t>
              </a:r>
              <a:r>
                <a:rPr lang="zh-CN" altLang="en-US" sz="1600"/>
                <a:t> </a:t>
              </a:r>
              <a:endParaRPr lang="en-US" sz="1600"/>
            </a:p>
          </p:txBody>
        </p:sp>
      </p:grpSp>
      <p:grpSp>
        <p:nvGrpSpPr>
          <p:cNvPr id="202" name="Group 201">
            <a:extLst>
              <a:ext uri="{FF2B5EF4-FFF2-40B4-BE49-F238E27FC236}">
                <a16:creationId xmlns:a16="http://schemas.microsoft.com/office/drawing/2014/main" id="{8BD1A6CC-3B41-B04E-89B1-3EB3011E1621}"/>
              </a:ext>
            </a:extLst>
          </p:cNvPr>
          <p:cNvGrpSpPr/>
          <p:nvPr/>
        </p:nvGrpSpPr>
        <p:grpSpPr>
          <a:xfrm>
            <a:off x="5906457" y="125460"/>
            <a:ext cx="1335204" cy="1440000"/>
            <a:chOff x="8366131" y="789629"/>
            <a:chExt cx="1443154" cy="1440000"/>
          </a:xfrm>
        </p:grpSpPr>
        <p:grpSp>
          <p:nvGrpSpPr>
            <p:cNvPr id="203" name="Group 202">
              <a:extLst>
                <a:ext uri="{FF2B5EF4-FFF2-40B4-BE49-F238E27FC236}">
                  <a16:creationId xmlns:a16="http://schemas.microsoft.com/office/drawing/2014/main" id="{347535AB-B3CB-7541-BF68-DA5521F52964}"/>
                </a:ext>
              </a:extLst>
            </p:cNvPr>
            <p:cNvGrpSpPr/>
            <p:nvPr/>
          </p:nvGrpSpPr>
          <p:grpSpPr>
            <a:xfrm>
              <a:off x="8366131" y="789629"/>
              <a:ext cx="1440000" cy="1440000"/>
              <a:chOff x="5520040" y="3168740"/>
              <a:chExt cx="1440000" cy="1440000"/>
            </a:xfrm>
          </p:grpSpPr>
          <p:sp>
            <p:nvSpPr>
              <p:cNvPr id="208" name="Rounded Rectangle 207">
                <a:extLst>
                  <a:ext uri="{FF2B5EF4-FFF2-40B4-BE49-F238E27FC236}">
                    <a16:creationId xmlns:a16="http://schemas.microsoft.com/office/drawing/2014/main" id="{887683F7-29CF-3D45-BCA1-F22F7FB89D47}"/>
                  </a:ext>
                </a:extLst>
              </p:cNvPr>
              <p:cNvSpPr/>
              <p:nvPr/>
            </p:nvSpPr>
            <p:spPr>
              <a:xfrm>
                <a:off x="5520040" y="3168740"/>
                <a:ext cx="1440000" cy="14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09" name="TextBox 208">
                <a:extLst>
                  <a:ext uri="{FF2B5EF4-FFF2-40B4-BE49-F238E27FC236}">
                    <a16:creationId xmlns:a16="http://schemas.microsoft.com/office/drawing/2014/main" id="{F4CE2445-E164-F241-BF18-318379FF4718}"/>
                  </a:ext>
                </a:extLst>
              </p:cNvPr>
              <p:cNvSpPr txBox="1"/>
              <p:nvPr/>
            </p:nvSpPr>
            <p:spPr>
              <a:xfrm>
                <a:off x="5839193" y="3187531"/>
                <a:ext cx="844001" cy="335810"/>
              </a:xfrm>
              <a:prstGeom prst="rect">
                <a:avLst/>
              </a:prstGeom>
              <a:noFill/>
            </p:spPr>
            <p:txBody>
              <a:bodyPr wrap="square" rtlCol="0">
                <a:spAutoFit/>
              </a:bodyPr>
              <a:lstStyle/>
              <a:p>
                <a:r>
                  <a:rPr lang="en-US" altLang="zh-CN" sz="1600"/>
                  <a:t>Client</a:t>
                </a:r>
                <a:endParaRPr lang="en-US" sz="1600"/>
              </a:p>
            </p:txBody>
          </p:sp>
        </p:grpSp>
        <p:sp>
          <p:nvSpPr>
            <p:cNvPr id="204" name="Rounded Rectangle 203">
              <a:extLst>
                <a:ext uri="{FF2B5EF4-FFF2-40B4-BE49-F238E27FC236}">
                  <a16:creationId xmlns:a16="http://schemas.microsoft.com/office/drawing/2014/main" id="{89B45791-1CB3-0D46-88EA-AC77D047460E}"/>
                </a:ext>
              </a:extLst>
            </p:cNvPr>
            <p:cNvSpPr/>
            <p:nvPr/>
          </p:nvSpPr>
          <p:spPr>
            <a:xfrm>
              <a:off x="8459286" y="1154164"/>
              <a:ext cx="1296000" cy="10079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05" name="TextBox 204">
              <a:extLst>
                <a:ext uri="{FF2B5EF4-FFF2-40B4-BE49-F238E27FC236}">
                  <a16:creationId xmlns:a16="http://schemas.microsoft.com/office/drawing/2014/main" id="{01D574D5-C99C-4348-A45E-7848463C8F02}"/>
                </a:ext>
              </a:extLst>
            </p:cNvPr>
            <p:cNvSpPr txBox="1"/>
            <p:nvPr/>
          </p:nvSpPr>
          <p:spPr>
            <a:xfrm>
              <a:off x="8552064" y="1172123"/>
              <a:ext cx="1257221" cy="338554"/>
            </a:xfrm>
            <a:prstGeom prst="rect">
              <a:avLst/>
            </a:prstGeom>
            <a:noFill/>
          </p:spPr>
          <p:txBody>
            <a:bodyPr wrap="square" rtlCol="0">
              <a:spAutoFit/>
            </a:bodyPr>
            <a:lstStyle/>
            <a:p>
              <a:r>
                <a:rPr lang="en-US" altLang="zh-CN" sz="1600" err="1"/>
                <a:t>libnopaxos</a:t>
              </a:r>
              <a:r>
                <a:rPr lang="zh-CN" altLang="en-US" sz="1600"/>
                <a:t> </a:t>
              </a:r>
              <a:endParaRPr lang="en-US" sz="1600"/>
            </a:p>
          </p:txBody>
        </p:sp>
        <p:sp>
          <p:nvSpPr>
            <p:cNvPr id="206" name="Rounded Rectangle 205">
              <a:extLst>
                <a:ext uri="{FF2B5EF4-FFF2-40B4-BE49-F238E27FC236}">
                  <a16:creationId xmlns:a16="http://schemas.microsoft.com/office/drawing/2014/main" id="{814EC58A-929A-0C4C-BC5E-29F8511D76C3}"/>
                </a:ext>
              </a:extLst>
            </p:cNvPr>
            <p:cNvSpPr/>
            <p:nvPr/>
          </p:nvSpPr>
          <p:spPr>
            <a:xfrm>
              <a:off x="8567286" y="1544447"/>
              <a:ext cx="1080000" cy="540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07" name="TextBox 206">
              <a:extLst>
                <a:ext uri="{FF2B5EF4-FFF2-40B4-BE49-F238E27FC236}">
                  <a16:creationId xmlns:a16="http://schemas.microsoft.com/office/drawing/2014/main" id="{B28B9374-D589-1347-B3CF-1B94A0073319}"/>
                </a:ext>
              </a:extLst>
            </p:cNvPr>
            <p:cNvSpPr txBox="1"/>
            <p:nvPr/>
          </p:nvSpPr>
          <p:spPr>
            <a:xfrm>
              <a:off x="8544884" y="1529750"/>
              <a:ext cx="1102402" cy="584775"/>
            </a:xfrm>
            <a:prstGeom prst="rect">
              <a:avLst/>
            </a:prstGeom>
            <a:noFill/>
          </p:spPr>
          <p:txBody>
            <a:bodyPr wrap="square" rtlCol="0">
              <a:spAutoFit/>
            </a:bodyPr>
            <a:lstStyle/>
            <a:p>
              <a:pPr algn="ctr"/>
              <a:r>
                <a:rPr lang="en-US" altLang="zh-CN" sz="1600"/>
                <a:t>Quorum</a:t>
              </a:r>
              <a:r>
                <a:rPr lang="zh-CN" altLang="en-US" sz="1600"/>
                <a:t> </a:t>
              </a:r>
              <a:r>
                <a:rPr lang="en-US" altLang="zh-CN" sz="1600"/>
                <a:t>Check</a:t>
              </a:r>
              <a:r>
                <a:rPr lang="zh-CN" altLang="en-US" sz="1600"/>
                <a:t> </a:t>
              </a:r>
              <a:endParaRPr lang="en-US" sz="1600"/>
            </a:p>
          </p:txBody>
        </p:sp>
      </p:grpSp>
      <p:grpSp>
        <p:nvGrpSpPr>
          <p:cNvPr id="210" name="Group 209">
            <a:extLst>
              <a:ext uri="{FF2B5EF4-FFF2-40B4-BE49-F238E27FC236}">
                <a16:creationId xmlns:a16="http://schemas.microsoft.com/office/drawing/2014/main" id="{641B5A33-4BD8-D94A-8881-3C51B9A34077}"/>
              </a:ext>
            </a:extLst>
          </p:cNvPr>
          <p:cNvGrpSpPr/>
          <p:nvPr/>
        </p:nvGrpSpPr>
        <p:grpSpPr>
          <a:xfrm>
            <a:off x="9290615" y="128664"/>
            <a:ext cx="1332286" cy="1440000"/>
            <a:chOff x="8366131" y="789629"/>
            <a:chExt cx="1440000" cy="1440000"/>
          </a:xfrm>
        </p:grpSpPr>
        <p:grpSp>
          <p:nvGrpSpPr>
            <p:cNvPr id="211" name="Group 210">
              <a:extLst>
                <a:ext uri="{FF2B5EF4-FFF2-40B4-BE49-F238E27FC236}">
                  <a16:creationId xmlns:a16="http://schemas.microsoft.com/office/drawing/2014/main" id="{4867099C-3407-284E-ADE8-54DBD4C07B4E}"/>
                </a:ext>
              </a:extLst>
            </p:cNvPr>
            <p:cNvGrpSpPr/>
            <p:nvPr/>
          </p:nvGrpSpPr>
          <p:grpSpPr>
            <a:xfrm>
              <a:off x="8366131" y="789629"/>
              <a:ext cx="1440000" cy="1440000"/>
              <a:chOff x="5520040" y="3168740"/>
              <a:chExt cx="1440000" cy="1440000"/>
            </a:xfrm>
          </p:grpSpPr>
          <p:sp>
            <p:nvSpPr>
              <p:cNvPr id="216" name="Rounded Rectangle 215">
                <a:extLst>
                  <a:ext uri="{FF2B5EF4-FFF2-40B4-BE49-F238E27FC236}">
                    <a16:creationId xmlns:a16="http://schemas.microsoft.com/office/drawing/2014/main" id="{8DFB8388-098B-0845-AFF9-F0428A3C71AC}"/>
                  </a:ext>
                </a:extLst>
              </p:cNvPr>
              <p:cNvSpPr/>
              <p:nvPr/>
            </p:nvSpPr>
            <p:spPr>
              <a:xfrm>
                <a:off x="5520040" y="3168740"/>
                <a:ext cx="1440000" cy="14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17" name="TextBox 216">
                <a:extLst>
                  <a:ext uri="{FF2B5EF4-FFF2-40B4-BE49-F238E27FC236}">
                    <a16:creationId xmlns:a16="http://schemas.microsoft.com/office/drawing/2014/main" id="{4CA4C09C-ACAF-E644-A9D8-8298D9745D9D}"/>
                  </a:ext>
                </a:extLst>
              </p:cNvPr>
              <p:cNvSpPr txBox="1"/>
              <p:nvPr/>
            </p:nvSpPr>
            <p:spPr>
              <a:xfrm>
                <a:off x="5930423" y="3188750"/>
                <a:ext cx="741052" cy="338554"/>
              </a:xfrm>
              <a:prstGeom prst="rect">
                <a:avLst/>
              </a:prstGeom>
              <a:noFill/>
            </p:spPr>
            <p:txBody>
              <a:bodyPr wrap="square" rtlCol="0">
                <a:spAutoFit/>
              </a:bodyPr>
              <a:lstStyle/>
              <a:p>
                <a:r>
                  <a:rPr lang="en-US" altLang="zh-CN" sz="1600"/>
                  <a:t>Client</a:t>
                </a:r>
                <a:endParaRPr lang="en-US" sz="1600"/>
              </a:p>
            </p:txBody>
          </p:sp>
        </p:grpSp>
        <p:sp>
          <p:nvSpPr>
            <p:cNvPr id="212" name="Rounded Rectangle 211">
              <a:extLst>
                <a:ext uri="{FF2B5EF4-FFF2-40B4-BE49-F238E27FC236}">
                  <a16:creationId xmlns:a16="http://schemas.microsoft.com/office/drawing/2014/main" id="{0954FFB7-0C10-9B43-BC68-46EBFC84D3F2}"/>
                </a:ext>
              </a:extLst>
            </p:cNvPr>
            <p:cNvSpPr/>
            <p:nvPr/>
          </p:nvSpPr>
          <p:spPr>
            <a:xfrm>
              <a:off x="8459286" y="1154164"/>
              <a:ext cx="1296000" cy="10079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14" name="Rounded Rectangle 213">
              <a:extLst>
                <a:ext uri="{FF2B5EF4-FFF2-40B4-BE49-F238E27FC236}">
                  <a16:creationId xmlns:a16="http://schemas.microsoft.com/office/drawing/2014/main" id="{99478FE8-00F7-9443-8889-A5C64F183949}"/>
                </a:ext>
              </a:extLst>
            </p:cNvPr>
            <p:cNvSpPr/>
            <p:nvPr/>
          </p:nvSpPr>
          <p:spPr>
            <a:xfrm>
              <a:off x="8567286" y="1544447"/>
              <a:ext cx="1080000" cy="540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15" name="TextBox 214">
              <a:extLst>
                <a:ext uri="{FF2B5EF4-FFF2-40B4-BE49-F238E27FC236}">
                  <a16:creationId xmlns:a16="http://schemas.microsoft.com/office/drawing/2014/main" id="{EF5E3BF8-EC9E-234A-BB5C-0C246738B98E}"/>
                </a:ext>
              </a:extLst>
            </p:cNvPr>
            <p:cNvSpPr txBox="1"/>
            <p:nvPr/>
          </p:nvSpPr>
          <p:spPr>
            <a:xfrm>
              <a:off x="8544884" y="1529750"/>
              <a:ext cx="1102402" cy="584775"/>
            </a:xfrm>
            <a:prstGeom prst="rect">
              <a:avLst/>
            </a:prstGeom>
            <a:noFill/>
          </p:spPr>
          <p:txBody>
            <a:bodyPr wrap="square" rtlCol="0">
              <a:spAutoFit/>
            </a:bodyPr>
            <a:lstStyle/>
            <a:p>
              <a:pPr algn="ctr"/>
              <a:r>
                <a:rPr lang="en-US" altLang="zh-CN" sz="1600"/>
                <a:t>Quorum</a:t>
              </a:r>
              <a:r>
                <a:rPr lang="zh-CN" altLang="en-US" sz="1600"/>
                <a:t> </a:t>
              </a:r>
              <a:r>
                <a:rPr lang="en-US" altLang="zh-CN" sz="1600"/>
                <a:t>Check</a:t>
              </a:r>
              <a:r>
                <a:rPr lang="zh-CN" altLang="en-US" sz="1600"/>
                <a:t> </a:t>
              </a:r>
              <a:endParaRPr lang="en-US" sz="1600"/>
            </a:p>
          </p:txBody>
        </p:sp>
      </p:grpSp>
      <p:cxnSp>
        <p:nvCxnSpPr>
          <p:cNvPr id="236" name="Straight Arrow Connector 235">
            <a:extLst>
              <a:ext uri="{FF2B5EF4-FFF2-40B4-BE49-F238E27FC236}">
                <a16:creationId xmlns:a16="http://schemas.microsoft.com/office/drawing/2014/main" id="{2ECF1EB0-3046-F442-81EF-2EC6AEF92B55}"/>
              </a:ext>
            </a:extLst>
          </p:cNvPr>
          <p:cNvCxnSpPr>
            <a:cxnSpLocks/>
          </p:cNvCxnSpPr>
          <p:nvPr/>
        </p:nvCxnSpPr>
        <p:spPr>
          <a:xfrm flipV="1">
            <a:off x="10268538" y="1874119"/>
            <a:ext cx="719585" cy="444338"/>
          </a:xfrm>
          <a:prstGeom prst="straightConnector1">
            <a:avLst/>
          </a:prstGeom>
          <a:ln w="12700">
            <a:solidFill>
              <a:schemeClr val="tx1"/>
            </a:solidFill>
            <a:prstDash val="dash"/>
            <a:headEnd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0" name="TextBox 239">
            <a:extLst>
              <a:ext uri="{FF2B5EF4-FFF2-40B4-BE49-F238E27FC236}">
                <a16:creationId xmlns:a16="http://schemas.microsoft.com/office/drawing/2014/main" id="{23F617B9-2BE8-A74A-A750-DAC1E32F395E}"/>
              </a:ext>
            </a:extLst>
          </p:cNvPr>
          <p:cNvSpPr txBox="1"/>
          <p:nvPr/>
        </p:nvSpPr>
        <p:spPr>
          <a:xfrm>
            <a:off x="10988123" y="1723503"/>
            <a:ext cx="1424517" cy="338554"/>
          </a:xfrm>
          <a:prstGeom prst="rect">
            <a:avLst/>
          </a:prstGeom>
          <a:noFill/>
        </p:spPr>
        <p:txBody>
          <a:bodyPr wrap="square" rtlCol="0">
            <a:spAutoFit/>
          </a:bodyPr>
          <a:lstStyle/>
          <a:p>
            <a:r>
              <a:rPr lang="en-US" altLang="zh-CN" sz="1600" b="1"/>
              <a:t>Sequencer</a:t>
            </a:r>
            <a:endParaRPr lang="en-US" altLang="zh-CN" sz="1600" b="1" baseline="30000"/>
          </a:p>
        </p:txBody>
      </p:sp>
      <p:sp>
        <p:nvSpPr>
          <p:cNvPr id="241" name="TextBox 240">
            <a:extLst>
              <a:ext uri="{FF2B5EF4-FFF2-40B4-BE49-F238E27FC236}">
                <a16:creationId xmlns:a16="http://schemas.microsoft.com/office/drawing/2014/main" id="{AF778E94-07F8-B241-802E-DE987C2DE1F6}"/>
              </a:ext>
            </a:extLst>
          </p:cNvPr>
          <p:cNvSpPr txBox="1"/>
          <p:nvPr/>
        </p:nvSpPr>
        <p:spPr>
          <a:xfrm>
            <a:off x="5957780" y="2099383"/>
            <a:ext cx="2807430" cy="338554"/>
          </a:xfrm>
          <a:prstGeom prst="rect">
            <a:avLst/>
          </a:prstGeom>
          <a:noFill/>
        </p:spPr>
        <p:txBody>
          <a:bodyPr wrap="square" rtlCol="0">
            <a:spAutoFit/>
          </a:bodyPr>
          <a:lstStyle/>
          <a:p>
            <a:r>
              <a:rPr lang="en-US" altLang="zh-CN" sz="1600" b="1"/>
              <a:t>Highly</a:t>
            </a:r>
            <a:r>
              <a:rPr lang="zh-CN" altLang="en-US" sz="1600" b="1"/>
              <a:t> </a:t>
            </a:r>
            <a:r>
              <a:rPr lang="en-US" altLang="zh-CN" sz="1600" b="1"/>
              <a:t>Engineered</a:t>
            </a:r>
            <a:r>
              <a:rPr lang="zh-CN" altLang="en-US" sz="1600" b="1"/>
              <a:t> </a:t>
            </a:r>
            <a:r>
              <a:rPr lang="en-US" altLang="zh-CN" sz="1600" b="1"/>
              <a:t>Network</a:t>
            </a:r>
            <a:endParaRPr lang="en-US" sz="1600" b="1"/>
          </a:p>
        </p:txBody>
      </p:sp>
      <p:sp>
        <p:nvSpPr>
          <p:cNvPr id="249" name="TextBox 248">
            <a:extLst>
              <a:ext uri="{FF2B5EF4-FFF2-40B4-BE49-F238E27FC236}">
                <a16:creationId xmlns:a16="http://schemas.microsoft.com/office/drawing/2014/main" id="{A0BF5989-65A0-1340-8BC5-4DB85C5FE10E}"/>
              </a:ext>
            </a:extLst>
          </p:cNvPr>
          <p:cNvSpPr txBox="1"/>
          <p:nvPr/>
        </p:nvSpPr>
        <p:spPr>
          <a:xfrm>
            <a:off x="7705448" y="5323358"/>
            <a:ext cx="1359539" cy="461665"/>
          </a:xfrm>
          <a:prstGeom prst="rect">
            <a:avLst/>
          </a:prstGeom>
          <a:noFill/>
        </p:spPr>
        <p:txBody>
          <a:bodyPr wrap="none" rtlCol="0">
            <a:spAutoFit/>
          </a:bodyPr>
          <a:lstStyle/>
          <a:p>
            <a:r>
              <a:rPr lang="en-US" altLang="zh-CN" sz="2400" err="1"/>
              <a:t>NOPaxos</a:t>
            </a:r>
            <a:r>
              <a:rPr lang="zh-CN" altLang="en-US" sz="2400"/>
              <a:t> </a:t>
            </a:r>
            <a:endParaRPr lang="en-US" sz="2400"/>
          </a:p>
        </p:txBody>
      </p:sp>
      <p:sp>
        <p:nvSpPr>
          <p:cNvPr id="250" name="TextBox 249">
            <a:extLst>
              <a:ext uri="{FF2B5EF4-FFF2-40B4-BE49-F238E27FC236}">
                <a16:creationId xmlns:a16="http://schemas.microsoft.com/office/drawing/2014/main" id="{5A101637-AB7A-A34C-86F7-8CD8B64C9C21}"/>
              </a:ext>
            </a:extLst>
          </p:cNvPr>
          <p:cNvSpPr txBox="1"/>
          <p:nvPr/>
        </p:nvSpPr>
        <p:spPr>
          <a:xfrm>
            <a:off x="7711940" y="515000"/>
            <a:ext cx="1163179" cy="338554"/>
          </a:xfrm>
          <a:prstGeom prst="rect">
            <a:avLst/>
          </a:prstGeom>
          <a:noFill/>
        </p:spPr>
        <p:txBody>
          <a:bodyPr wrap="square" rtlCol="0">
            <a:spAutoFit/>
          </a:bodyPr>
          <a:lstStyle/>
          <a:p>
            <a:r>
              <a:rPr lang="en-US" altLang="zh-CN" sz="1600" err="1"/>
              <a:t>libnopaxos</a:t>
            </a:r>
            <a:r>
              <a:rPr lang="zh-CN" altLang="en-US" sz="1600"/>
              <a:t> </a:t>
            </a:r>
            <a:endParaRPr lang="en-US" sz="1600"/>
          </a:p>
        </p:txBody>
      </p:sp>
      <p:sp>
        <p:nvSpPr>
          <p:cNvPr id="251" name="TextBox 250">
            <a:extLst>
              <a:ext uri="{FF2B5EF4-FFF2-40B4-BE49-F238E27FC236}">
                <a16:creationId xmlns:a16="http://schemas.microsoft.com/office/drawing/2014/main" id="{2559E472-DC84-4740-A8CD-78F405BACD7D}"/>
              </a:ext>
            </a:extLst>
          </p:cNvPr>
          <p:cNvSpPr txBox="1"/>
          <p:nvPr/>
        </p:nvSpPr>
        <p:spPr>
          <a:xfrm>
            <a:off x="9471942" y="519761"/>
            <a:ext cx="1163179" cy="338554"/>
          </a:xfrm>
          <a:prstGeom prst="rect">
            <a:avLst/>
          </a:prstGeom>
          <a:noFill/>
        </p:spPr>
        <p:txBody>
          <a:bodyPr wrap="square" rtlCol="0">
            <a:spAutoFit/>
          </a:bodyPr>
          <a:lstStyle/>
          <a:p>
            <a:r>
              <a:rPr lang="en-US" altLang="zh-CN" sz="1600" err="1"/>
              <a:t>libnopaxos</a:t>
            </a:r>
            <a:r>
              <a:rPr lang="zh-CN" altLang="en-US" sz="1600"/>
              <a:t> </a:t>
            </a:r>
            <a:endParaRPr lang="en-US" sz="1600"/>
          </a:p>
        </p:txBody>
      </p:sp>
      <p:sp>
        <p:nvSpPr>
          <p:cNvPr id="87" name="Rectangle 86">
            <a:extLst>
              <a:ext uri="{FF2B5EF4-FFF2-40B4-BE49-F238E27FC236}">
                <a16:creationId xmlns:a16="http://schemas.microsoft.com/office/drawing/2014/main" id="{0CDC2BC9-E17E-BC4D-B934-B2DFD51ED77B}"/>
              </a:ext>
            </a:extLst>
          </p:cNvPr>
          <p:cNvSpPr/>
          <p:nvPr/>
        </p:nvSpPr>
        <p:spPr>
          <a:xfrm>
            <a:off x="3674644" y="746250"/>
            <a:ext cx="1418082" cy="584775"/>
          </a:xfrm>
          <a:prstGeom prst="rect">
            <a:avLst/>
          </a:prstGeom>
          <a:noFill/>
        </p:spPr>
        <p:txBody>
          <a:bodyPr wrap="none" lIns="91440" tIns="45720" rIns="91440" bIns="45720">
            <a:spAutoFit/>
          </a:bodyPr>
          <a:lstStyle/>
          <a:p>
            <a:pPr algn="ctr"/>
            <a:r>
              <a:rPr lang="en-US" altLang="zh-CN" sz="1600">
                <a:ln w="0"/>
                <a:solidFill>
                  <a:srgbClr val="FF0000"/>
                </a:solidFill>
                <a:effectLst>
                  <a:outerShdw blurRad="38100" dist="19050" dir="2700000" algn="tl" rotWithShape="0">
                    <a:schemeClr val="dk1">
                      <a:alpha val="40000"/>
                    </a:schemeClr>
                  </a:outerShdw>
                </a:effectLst>
              </a:rPr>
              <a:t>c</a:t>
            </a:r>
            <a:r>
              <a:rPr lang="en-US" altLang="zh-CN" sz="1600" b="0" cap="none" spc="0">
                <a:ln w="0"/>
                <a:solidFill>
                  <a:srgbClr val="FF0000"/>
                </a:solidFill>
                <a:effectLst>
                  <a:outerShdw blurRad="38100" dist="19050" dir="2700000" algn="tl" rotWithShape="0">
                    <a:schemeClr val="dk1">
                      <a:alpha val="40000"/>
                    </a:schemeClr>
                  </a:outerShdw>
                </a:effectLst>
              </a:rPr>
              <a:t>lient-intrusive</a:t>
            </a:r>
          </a:p>
          <a:p>
            <a:pPr algn="ctr"/>
            <a:r>
              <a:rPr lang="en-US" altLang="zh-CN" sz="1600">
                <a:ln w="0"/>
                <a:solidFill>
                  <a:srgbClr val="FF0000"/>
                </a:solidFill>
                <a:effectLst>
                  <a:outerShdw blurRad="38100" dist="19050" dir="2700000" algn="tl" rotWithShape="0">
                    <a:schemeClr val="dk1">
                      <a:alpha val="40000"/>
                    </a:schemeClr>
                  </a:outerShdw>
                </a:effectLst>
              </a:rPr>
              <a:t>&amp;</a:t>
            </a:r>
            <a:r>
              <a:rPr lang="zh-CN" altLang="en-US" sz="1600">
                <a:ln w="0"/>
                <a:solidFill>
                  <a:srgbClr val="FF0000"/>
                </a:solidFill>
                <a:effectLst>
                  <a:outerShdw blurRad="38100" dist="19050" dir="2700000" algn="tl" rotWithShape="0">
                    <a:schemeClr val="dk1">
                      <a:alpha val="40000"/>
                    </a:schemeClr>
                  </a:outerShdw>
                </a:effectLst>
              </a:rPr>
              <a:t> </a:t>
            </a:r>
            <a:r>
              <a:rPr lang="en-US" altLang="zh-CN" sz="1600">
                <a:ln w="0"/>
                <a:solidFill>
                  <a:srgbClr val="FF0000"/>
                </a:solidFill>
                <a:effectLst>
                  <a:outerShdw blurRad="38100" dist="19050" dir="2700000" algn="tl" rotWithShape="0">
                    <a:schemeClr val="dk1">
                      <a:alpha val="40000"/>
                    </a:schemeClr>
                  </a:outerShdw>
                </a:effectLst>
              </a:rPr>
              <a:t>heavy</a:t>
            </a:r>
            <a:endParaRPr lang="en-US" sz="1600" b="0" cap="none" spc="0">
              <a:ln w="0"/>
              <a:solidFill>
                <a:srgbClr val="FF0000"/>
              </a:solidFill>
              <a:effectLst>
                <a:outerShdw blurRad="38100" dist="19050" dir="2700000" algn="tl" rotWithShape="0">
                  <a:schemeClr val="dk1">
                    <a:alpha val="40000"/>
                  </a:schemeClr>
                </a:outerShdw>
              </a:effectLst>
            </a:endParaRPr>
          </a:p>
        </p:txBody>
      </p:sp>
      <p:cxnSp>
        <p:nvCxnSpPr>
          <p:cNvPr id="88" name="Straight Arrow Connector 87">
            <a:extLst>
              <a:ext uri="{FF2B5EF4-FFF2-40B4-BE49-F238E27FC236}">
                <a16:creationId xmlns:a16="http://schemas.microsoft.com/office/drawing/2014/main" id="{E4BF1A27-B7B9-F443-A9AE-64BC14845119}"/>
              </a:ext>
            </a:extLst>
          </p:cNvPr>
          <p:cNvCxnSpPr>
            <a:cxnSpLocks/>
          </p:cNvCxnSpPr>
          <p:nvPr/>
        </p:nvCxnSpPr>
        <p:spPr>
          <a:xfrm flipV="1">
            <a:off x="5146798" y="768351"/>
            <a:ext cx="876999" cy="111927"/>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1EB249CE-9A69-7B4D-941F-EC8C511DEF6A}"/>
              </a:ext>
            </a:extLst>
          </p:cNvPr>
          <p:cNvSpPr txBox="1"/>
          <p:nvPr/>
        </p:nvSpPr>
        <p:spPr>
          <a:xfrm>
            <a:off x="1511929" y="5303636"/>
            <a:ext cx="2348400" cy="461665"/>
          </a:xfrm>
          <a:prstGeom prst="rect">
            <a:avLst/>
          </a:prstGeom>
          <a:noFill/>
        </p:spPr>
        <p:txBody>
          <a:bodyPr wrap="none" rtlCol="0">
            <a:spAutoFit/>
          </a:bodyPr>
          <a:lstStyle/>
          <a:p>
            <a:r>
              <a:rPr lang="en-US" altLang="zh-CN" sz="2400"/>
              <a:t>Raft/Multi-</a:t>
            </a:r>
            <a:r>
              <a:rPr lang="en-US" altLang="zh-CN" sz="2400" err="1"/>
              <a:t>Paxos</a:t>
            </a:r>
            <a:r>
              <a:rPr lang="zh-CN" altLang="en-US" sz="2400"/>
              <a:t> </a:t>
            </a:r>
            <a:endParaRPr lang="en-US" sz="2400"/>
          </a:p>
        </p:txBody>
      </p:sp>
      <p:sp>
        <p:nvSpPr>
          <p:cNvPr id="7" name="Slide Number Placeholder 6">
            <a:extLst>
              <a:ext uri="{FF2B5EF4-FFF2-40B4-BE49-F238E27FC236}">
                <a16:creationId xmlns:a16="http://schemas.microsoft.com/office/drawing/2014/main" id="{87E9C856-E74E-EDE1-5985-A8C937F8E8FA}"/>
              </a:ext>
            </a:extLst>
          </p:cNvPr>
          <p:cNvSpPr>
            <a:spLocks noGrp="1"/>
          </p:cNvSpPr>
          <p:nvPr>
            <p:ph type="sldNum" sz="quarter" idx="12"/>
          </p:nvPr>
        </p:nvSpPr>
        <p:spPr/>
        <p:txBody>
          <a:bodyPr/>
          <a:lstStyle/>
          <a:p>
            <a:fld id="{EA7EFB88-B2CB-3F42-A7FB-727E9E84A506}" type="slidenum">
              <a:rPr lang="en-US" smtClean="0"/>
              <a:t>41</a:t>
            </a:fld>
            <a:endParaRPr lang="en-US"/>
          </a:p>
        </p:txBody>
      </p:sp>
    </p:spTree>
    <p:extLst>
      <p:ext uri="{BB962C8B-B14F-4D97-AF65-F5344CB8AC3E}">
        <p14:creationId xmlns:p14="http://schemas.microsoft.com/office/powerpoint/2010/main" val="3277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wipe(up)">
                                      <p:cBhvr>
                                        <p:cTn id="7" dur="500"/>
                                        <p:tgtEl>
                                          <p:spTgt spid="17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1"/>
                                        </p:tgtEl>
                                        <p:attrNameLst>
                                          <p:attrName>style.visibility</p:attrName>
                                        </p:attrNameLst>
                                      </p:cBhvr>
                                      <p:to>
                                        <p:strVal val="visible"/>
                                      </p:to>
                                    </p:set>
                                    <p:animEffect transition="in" filter="wipe(up)">
                                      <p:cBhvr>
                                        <p:cTn id="11" dur="500"/>
                                        <p:tgtEl>
                                          <p:spTgt spid="171"/>
                                        </p:tgtEl>
                                      </p:cBhvr>
                                    </p:animEffect>
                                  </p:childTnLst>
                                </p:cTn>
                              </p:par>
                              <p:par>
                                <p:cTn id="12" presetID="22" presetClass="entr" presetSubtype="1" fill="hold" nodeType="withEffect">
                                  <p:stCondLst>
                                    <p:cond delay="0"/>
                                  </p:stCondLst>
                                  <p:childTnLst>
                                    <p:set>
                                      <p:cBhvr>
                                        <p:cTn id="13" dur="1" fill="hold">
                                          <p:stCondLst>
                                            <p:cond delay="0"/>
                                          </p:stCondLst>
                                        </p:cTn>
                                        <p:tgtEl>
                                          <p:spTgt spid="170"/>
                                        </p:tgtEl>
                                        <p:attrNameLst>
                                          <p:attrName>style.visibility</p:attrName>
                                        </p:attrNameLst>
                                      </p:cBhvr>
                                      <p:to>
                                        <p:strVal val="visible"/>
                                      </p:to>
                                    </p:set>
                                    <p:animEffect transition="in" filter="wipe(up)">
                                      <p:cBhvr>
                                        <p:cTn id="14" dur="500"/>
                                        <p:tgtEl>
                                          <p:spTgt spid="170"/>
                                        </p:tgtEl>
                                      </p:cBhvr>
                                    </p:animEffect>
                                  </p:childTnLst>
                                </p:cTn>
                              </p:par>
                              <p:par>
                                <p:cTn id="15" presetID="22" presetClass="entr" presetSubtype="1" fill="hold" nodeType="withEffect">
                                  <p:stCondLst>
                                    <p:cond delay="0"/>
                                  </p:stCondLst>
                                  <p:childTnLst>
                                    <p:set>
                                      <p:cBhvr>
                                        <p:cTn id="16" dur="1" fill="hold">
                                          <p:stCondLst>
                                            <p:cond delay="0"/>
                                          </p:stCondLst>
                                        </p:cTn>
                                        <p:tgtEl>
                                          <p:spTgt spid="172"/>
                                        </p:tgtEl>
                                        <p:attrNameLst>
                                          <p:attrName>style.visibility</p:attrName>
                                        </p:attrNameLst>
                                      </p:cBhvr>
                                      <p:to>
                                        <p:strVal val="visible"/>
                                      </p:to>
                                    </p:set>
                                    <p:animEffect transition="in" filter="wipe(up)">
                                      <p:cBhvr>
                                        <p:cTn id="17" dur="500"/>
                                        <p:tgtEl>
                                          <p:spTgt spid="1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59"/>
                                        </p:tgtEl>
                                        <p:attrNameLst>
                                          <p:attrName>style.visibility</p:attrName>
                                        </p:attrNameLst>
                                      </p:cBhvr>
                                      <p:to>
                                        <p:strVal val="visible"/>
                                      </p:to>
                                    </p:set>
                                    <p:animEffect transition="in" filter="wipe(down)">
                                      <p:cBhvr>
                                        <p:cTn id="22" dur="500"/>
                                        <p:tgtEl>
                                          <p:spTgt spid="159"/>
                                        </p:tgtEl>
                                      </p:cBhvr>
                                    </p:animEffect>
                                  </p:childTnLst>
                                </p:cTn>
                              </p:par>
                              <p:par>
                                <p:cTn id="23" presetID="22" presetClass="entr" presetSubtype="4" fill="hold" nodeType="withEffect">
                                  <p:stCondLst>
                                    <p:cond delay="0"/>
                                  </p:stCondLst>
                                  <p:childTnLst>
                                    <p:set>
                                      <p:cBhvr>
                                        <p:cTn id="24" dur="1" fill="hold">
                                          <p:stCondLst>
                                            <p:cond delay="0"/>
                                          </p:stCondLst>
                                        </p:cTn>
                                        <p:tgtEl>
                                          <p:spTgt spid="185"/>
                                        </p:tgtEl>
                                        <p:attrNameLst>
                                          <p:attrName>style.visibility</p:attrName>
                                        </p:attrNameLst>
                                      </p:cBhvr>
                                      <p:to>
                                        <p:strVal val="visible"/>
                                      </p:to>
                                    </p:set>
                                    <p:animEffect transition="in" filter="wipe(down)">
                                      <p:cBhvr>
                                        <p:cTn id="25" dur="500"/>
                                        <p:tgtEl>
                                          <p:spTgt spid="185"/>
                                        </p:tgtEl>
                                      </p:cBhvr>
                                    </p:animEffect>
                                  </p:childTnLst>
                                </p:cTn>
                              </p:par>
                              <p:par>
                                <p:cTn id="26" presetID="22" presetClass="entr" presetSubtype="4" fill="hold" nodeType="withEffect">
                                  <p:stCondLst>
                                    <p:cond delay="0"/>
                                  </p:stCondLst>
                                  <p:childTnLst>
                                    <p:set>
                                      <p:cBhvr>
                                        <p:cTn id="27" dur="1" fill="hold">
                                          <p:stCondLst>
                                            <p:cond delay="0"/>
                                          </p:stCondLst>
                                        </p:cTn>
                                        <p:tgtEl>
                                          <p:spTgt spid="160"/>
                                        </p:tgtEl>
                                        <p:attrNameLst>
                                          <p:attrName>style.visibility</p:attrName>
                                        </p:attrNameLst>
                                      </p:cBhvr>
                                      <p:to>
                                        <p:strVal val="visible"/>
                                      </p:to>
                                    </p:set>
                                    <p:animEffect transition="in" filter="wipe(down)">
                                      <p:cBhvr>
                                        <p:cTn id="28" dur="500"/>
                                        <p:tgtEl>
                                          <p:spTgt spid="16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88"/>
                                        </p:tgtEl>
                                        <p:attrNameLst>
                                          <p:attrName>style.visibility</p:attrName>
                                        </p:attrNameLst>
                                      </p:cBhvr>
                                      <p:to>
                                        <p:strVal val="visible"/>
                                      </p:to>
                                    </p:set>
                                    <p:animEffect transition="in" filter="dissolve">
                                      <p:cBhvr>
                                        <p:cTn id="33" dur="500"/>
                                        <p:tgtEl>
                                          <p:spTgt spid="88"/>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87"/>
                                        </p:tgtEl>
                                        <p:attrNameLst>
                                          <p:attrName>style.visibility</p:attrName>
                                        </p:attrNameLst>
                                      </p:cBhvr>
                                      <p:to>
                                        <p:strVal val="visible"/>
                                      </p:to>
                                    </p:set>
                                    <p:animEffect transition="in" filter="dissolve">
                                      <p:cBhvr>
                                        <p:cTn id="3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803743" y="4861698"/>
            <a:ext cx="10400871" cy="1098095"/>
          </a:xfrm>
        </p:spPr>
        <p:txBody>
          <a:bodyPr vert="horz" lIns="91440" tIns="45720" rIns="91440" bIns="45720" rtlCol="0" anchor="t">
            <a:noAutofit/>
          </a:bodyPr>
          <a:lstStyle/>
          <a:p>
            <a:r>
              <a:rPr lang="en-US" altLang="zh-CN" sz="2400"/>
              <a:t>Our</a:t>
            </a:r>
            <a:r>
              <a:rPr lang="zh-CN" altLang="en-US" sz="2400"/>
              <a:t> </a:t>
            </a:r>
            <a:r>
              <a:rPr lang="en-US" altLang="zh-CN" sz="2400"/>
              <a:t>goal:</a:t>
            </a:r>
            <a:r>
              <a:rPr lang="zh-CN" altLang="en-US" sz="2400"/>
              <a:t> </a:t>
            </a:r>
            <a:endParaRPr lang="en-US" altLang="zh-CN" sz="2400"/>
          </a:p>
          <a:p>
            <a:pPr lvl="1"/>
            <a:r>
              <a:rPr lang="en-US" altLang="zh-CN" sz="2000">
                <a:ea typeface="等线"/>
              </a:rPr>
              <a:t>Both</a:t>
            </a:r>
            <a:r>
              <a:rPr lang="zh-CN" altLang="en-US" sz="2000">
                <a:ea typeface="等线"/>
              </a:rPr>
              <a:t> </a:t>
            </a:r>
            <a:r>
              <a:rPr lang="en-US" altLang="zh-CN" sz="2000">
                <a:solidFill>
                  <a:srgbClr val="FF0000"/>
                </a:solidFill>
                <a:ea typeface="等线"/>
              </a:rPr>
              <a:t>high</a:t>
            </a:r>
            <a:r>
              <a:rPr lang="zh-CN" altLang="en-US" sz="2000">
                <a:solidFill>
                  <a:srgbClr val="FF0000"/>
                </a:solidFill>
                <a:ea typeface="等线"/>
              </a:rPr>
              <a:t> </a:t>
            </a:r>
            <a:r>
              <a:rPr lang="en-US" altLang="zh-CN" sz="2000">
                <a:solidFill>
                  <a:srgbClr val="FF0000"/>
                </a:solidFill>
                <a:ea typeface="等线"/>
              </a:rPr>
              <a:t>performance</a:t>
            </a:r>
            <a:r>
              <a:rPr lang="zh-CN" altLang="en-US" sz="2000">
                <a:solidFill>
                  <a:srgbClr val="FF0000"/>
                </a:solidFill>
                <a:ea typeface="等线"/>
              </a:rPr>
              <a:t> </a:t>
            </a:r>
            <a:r>
              <a:rPr lang="en-US" altLang="zh-CN" sz="2000">
                <a:ea typeface="等线"/>
              </a:rPr>
              <a:t>and</a:t>
            </a:r>
            <a:r>
              <a:rPr lang="zh-CN" altLang="en-US" sz="2000">
                <a:ea typeface="等线"/>
              </a:rPr>
              <a:t> </a:t>
            </a:r>
            <a:r>
              <a:rPr lang="en-US" altLang="zh-CN" sz="2000">
                <a:solidFill>
                  <a:srgbClr val="FF0000"/>
                </a:solidFill>
                <a:ea typeface="等线"/>
              </a:rPr>
              <a:t>easy</a:t>
            </a:r>
            <a:r>
              <a:rPr lang="zh-CN" altLang="en-US" sz="2000">
                <a:solidFill>
                  <a:srgbClr val="FF0000"/>
                </a:solidFill>
                <a:ea typeface="等线"/>
              </a:rPr>
              <a:t> </a:t>
            </a:r>
            <a:r>
              <a:rPr lang="en-US" altLang="zh-CN" sz="2000">
                <a:solidFill>
                  <a:srgbClr val="FF0000"/>
                </a:solidFill>
                <a:ea typeface="等线"/>
              </a:rPr>
              <a:t>deployment</a:t>
            </a:r>
            <a:r>
              <a:rPr lang="zh-CN" altLang="en-US" sz="2000">
                <a:solidFill>
                  <a:srgbClr val="FF0000"/>
                </a:solidFill>
                <a:ea typeface="等线"/>
              </a:rPr>
              <a:t> </a:t>
            </a:r>
            <a:r>
              <a:rPr lang="en-US" altLang="zh-CN" sz="2000">
                <a:ea typeface="等线"/>
                <a:sym typeface="Wingdings" pitchFamily="2" charset="2"/>
              </a:rPr>
              <a:t></a:t>
            </a:r>
            <a:r>
              <a:rPr lang="zh-CN" altLang="en-US" sz="2000">
                <a:ea typeface="等线"/>
                <a:sym typeface="Wingdings" pitchFamily="2" charset="2"/>
              </a:rPr>
              <a:t> </a:t>
            </a:r>
            <a:r>
              <a:rPr lang="en-US" altLang="zh-CN" sz="2000">
                <a:ea typeface="等线"/>
                <a:sym typeface="Wingdings" pitchFamily="2" charset="2"/>
              </a:rPr>
              <a:t>Use</a:t>
            </a:r>
            <a:r>
              <a:rPr lang="zh-CN" altLang="en-US" sz="2000">
                <a:ea typeface="等线"/>
                <a:sym typeface="Wingdings" pitchFamily="2" charset="2"/>
              </a:rPr>
              <a:t> </a:t>
            </a:r>
            <a:r>
              <a:rPr lang="en-US" altLang="zh-CN" sz="2000">
                <a:ea typeface="等线"/>
                <a:sym typeface="Wingdings" pitchFamily="2" charset="2"/>
              </a:rPr>
              <a:t>DOM</a:t>
            </a:r>
            <a:r>
              <a:rPr lang="zh-CN" altLang="en-US" sz="2000">
                <a:ea typeface="等线"/>
                <a:sym typeface="Wingdings" pitchFamily="2" charset="2"/>
              </a:rPr>
              <a:t> </a:t>
            </a:r>
            <a:r>
              <a:rPr lang="en-US" altLang="zh-CN" sz="2000">
                <a:ea typeface="等线"/>
                <a:cs typeface="Calibri"/>
              </a:rPr>
              <a:t>achieve this goal</a:t>
            </a: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Drawbacks</a:t>
            </a:r>
            <a:r>
              <a:rPr lang="zh-CN" altLang="en-US" sz="3600"/>
              <a:t> </a:t>
            </a:r>
            <a:r>
              <a:rPr lang="en-US" altLang="zh-CN" sz="3600"/>
              <a:t>of</a:t>
            </a:r>
            <a:r>
              <a:rPr lang="zh-CN" altLang="en-US" sz="3600"/>
              <a:t> </a:t>
            </a:r>
            <a:r>
              <a:rPr lang="en-US" altLang="zh-CN" sz="3600"/>
              <a:t>Prior</a:t>
            </a:r>
            <a:r>
              <a:rPr lang="zh-CN" altLang="en-US" sz="3600"/>
              <a:t> </a:t>
            </a:r>
            <a:r>
              <a:rPr lang="en-US" altLang="zh-CN" sz="3600"/>
              <a:t>Works</a:t>
            </a:r>
            <a:endParaRPr lang="en-US" sz="3600"/>
          </a:p>
        </p:txBody>
      </p:sp>
      <p:sp>
        <p:nvSpPr>
          <p:cNvPr id="3" name="Slide Number Placeholder 2">
            <a:extLst>
              <a:ext uri="{FF2B5EF4-FFF2-40B4-BE49-F238E27FC236}">
                <a16:creationId xmlns:a16="http://schemas.microsoft.com/office/drawing/2014/main" id="{B9EA5E99-FE00-0D70-F1CA-5F27A5D42957}"/>
              </a:ext>
            </a:extLst>
          </p:cNvPr>
          <p:cNvSpPr>
            <a:spLocks noGrp="1"/>
          </p:cNvSpPr>
          <p:nvPr>
            <p:ph type="sldNum" sz="quarter" idx="12"/>
          </p:nvPr>
        </p:nvSpPr>
        <p:spPr/>
        <p:txBody>
          <a:bodyPr/>
          <a:lstStyle/>
          <a:p>
            <a:fld id="{EA7EFB88-B2CB-3F42-A7FB-727E9E84A506}" type="slidenum">
              <a:rPr lang="en-US" smtClean="0"/>
              <a:t>42</a:t>
            </a:fld>
            <a:endParaRPr lang="en-US"/>
          </a:p>
        </p:txBody>
      </p:sp>
      <p:cxnSp>
        <p:nvCxnSpPr>
          <p:cNvPr id="2" name="Straight Arrow Connector 1">
            <a:extLst>
              <a:ext uri="{FF2B5EF4-FFF2-40B4-BE49-F238E27FC236}">
                <a16:creationId xmlns:a16="http://schemas.microsoft.com/office/drawing/2014/main" id="{7D1745E2-B0E5-CCE3-51DC-0684CE117C12}"/>
              </a:ext>
            </a:extLst>
          </p:cNvPr>
          <p:cNvCxnSpPr>
            <a:cxnSpLocks/>
          </p:cNvCxnSpPr>
          <p:nvPr/>
        </p:nvCxnSpPr>
        <p:spPr>
          <a:xfrm flipV="1">
            <a:off x="4168621" y="1526833"/>
            <a:ext cx="0" cy="24742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5AB39B2-BBB4-FC00-62FC-50DE6345CCAB}"/>
              </a:ext>
            </a:extLst>
          </p:cNvPr>
          <p:cNvCxnSpPr>
            <a:cxnSpLocks/>
          </p:cNvCxnSpPr>
          <p:nvPr/>
        </p:nvCxnSpPr>
        <p:spPr>
          <a:xfrm>
            <a:off x="4168621" y="4001092"/>
            <a:ext cx="340658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23D67F6-8BB7-97EE-0B56-151703898C9C}"/>
              </a:ext>
            </a:extLst>
          </p:cNvPr>
          <p:cNvSpPr txBox="1"/>
          <p:nvPr/>
        </p:nvSpPr>
        <p:spPr>
          <a:xfrm>
            <a:off x="2776765" y="1478761"/>
            <a:ext cx="1391856" cy="369332"/>
          </a:xfrm>
          <a:prstGeom prst="rect">
            <a:avLst/>
          </a:prstGeom>
          <a:noFill/>
        </p:spPr>
        <p:txBody>
          <a:bodyPr wrap="none" rtlCol="0">
            <a:spAutoFit/>
          </a:bodyPr>
          <a:lstStyle/>
          <a:p>
            <a:r>
              <a:rPr lang="en-US" altLang="zh-CN">
                <a:solidFill>
                  <a:schemeClr val="accent1"/>
                </a:solidFill>
              </a:rPr>
              <a:t>Performance</a:t>
            </a:r>
            <a:endParaRPr lang="en-CN">
              <a:solidFill>
                <a:schemeClr val="accent1"/>
              </a:solidFill>
            </a:endParaRPr>
          </a:p>
        </p:txBody>
      </p:sp>
      <p:sp>
        <p:nvSpPr>
          <p:cNvPr id="8" name="TextBox 7">
            <a:extLst>
              <a:ext uri="{FF2B5EF4-FFF2-40B4-BE49-F238E27FC236}">
                <a16:creationId xmlns:a16="http://schemas.microsoft.com/office/drawing/2014/main" id="{7E6D35E9-F419-6DDC-186F-8883340A110A}"/>
              </a:ext>
            </a:extLst>
          </p:cNvPr>
          <p:cNvSpPr txBox="1"/>
          <p:nvPr/>
        </p:nvSpPr>
        <p:spPr>
          <a:xfrm>
            <a:off x="6786257" y="4094992"/>
            <a:ext cx="1797159" cy="369332"/>
          </a:xfrm>
          <a:prstGeom prst="rect">
            <a:avLst/>
          </a:prstGeom>
          <a:noFill/>
        </p:spPr>
        <p:txBody>
          <a:bodyPr wrap="none" rtlCol="0">
            <a:spAutoFit/>
          </a:bodyPr>
          <a:lstStyle/>
          <a:p>
            <a:r>
              <a:rPr lang="en-US" altLang="zh-CN">
                <a:solidFill>
                  <a:schemeClr val="accent1"/>
                </a:solidFill>
              </a:rPr>
              <a:t>Network</a:t>
            </a:r>
            <a:r>
              <a:rPr lang="zh-CN" altLang="en-US">
                <a:solidFill>
                  <a:schemeClr val="accent1"/>
                </a:solidFill>
              </a:rPr>
              <a:t> </a:t>
            </a:r>
            <a:r>
              <a:rPr lang="en-US" altLang="zh-CN">
                <a:solidFill>
                  <a:schemeClr val="accent1"/>
                </a:solidFill>
              </a:rPr>
              <a:t>Support</a:t>
            </a:r>
            <a:endParaRPr lang="en-CN">
              <a:solidFill>
                <a:schemeClr val="accent1"/>
              </a:solidFill>
            </a:endParaRPr>
          </a:p>
        </p:txBody>
      </p:sp>
      <p:sp>
        <p:nvSpPr>
          <p:cNvPr id="9" name="4-Point Star 8">
            <a:extLst>
              <a:ext uri="{FF2B5EF4-FFF2-40B4-BE49-F238E27FC236}">
                <a16:creationId xmlns:a16="http://schemas.microsoft.com/office/drawing/2014/main" id="{54431C2D-FF3F-589B-D194-11A5CD2D345B}"/>
              </a:ext>
            </a:extLst>
          </p:cNvPr>
          <p:cNvSpPr/>
          <p:nvPr/>
        </p:nvSpPr>
        <p:spPr>
          <a:xfrm>
            <a:off x="6297741" y="2060779"/>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0" name="4-Point Star 9">
            <a:extLst>
              <a:ext uri="{FF2B5EF4-FFF2-40B4-BE49-F238E27FC236}">
                <a16:creationId xmlns:a16="http://schemas.microsoft.com/office/drawing/2014/main" id="{4EE5F4D6-0A7B-3D6D-A5E9-4D32B49F6917}"/>
              </a:ext>
            </a:extLst>
          </p:cNvPr>
          <p:cNvSpPr/>
          <p:nvPr/>
        </p:nvSpPr>
        <p:spPr>
          <a:xfrm>
            <a:off x="6144225" y="2345293"/>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1" name="TextBox 10">
            <a:extLst>
              <a:ext uri="{FF2B5EF4-FFF2-40B4-BE49-F238E27FC236}">
                <a16:creationId xmlns:a16="http://schemas.microsoft.com/office/drawing/2014/main" id="{A91BD3A1-DD11-72FC-869A-F736900F9DE3}"/>
              </a:ext>
            </a:extLst>
          </p:cNvPr>
          <p:cNvSpPr txBox="1"/>
          <p:nvPr/>
        </p:nvSpPr>
        <p:spPr>
          <a:xfrm>
            <a:off x="6633917" y="2060779"/>
            <a:ext cx="1012970" cy="369332"/>
          </a:xfrm>
          <a:prstGeom prst="rect">
            <a:avLst/>
          </a:prstGeom>
          <a:noFill/>
        </p:spPr>
        <p:txBody>
          <a:bodyPr wrap="none" rtlCol="0">
            <a:spAutoFit/>
          </a:bodyPr>
          <a:lstStyle/>
          <a:p>
            <a:r>
              <a:rPr lang="en-US" altLang="zh-CN" err="1">
                <a:solidFill>
                  <a:schemeClr val="accent1"/>
                </a:solidFill>
              </a:rPr>
              <a:t>NOPaxos</a:t>
            </a:r>
            <a:endParaRPr lang="en-CN">
              <a:solidFill>
                <a:schemeClr val="accent1"/>
              </a:solidFill>
            </a:endParaRPr>
          </a:p>
        </p:txBody>
      </p:sp>
      <p:sp>
        <p:nvSpPr>
          <p:cNvPr id="12" name="4-Point Star 11">
            <a:extLst>
              <a:ext uri="{FF2B5EF4-FFF2-40B4-BE49-F238E27FC236}">
                <a16:creationId xmlns:a16="http://schemas.microsoft.com/office/drawing/2014/main" id="{1C4B7A19-C269-4AF5-74FB-D88835358714}"/>
              </a:ext>
            </a:extLst>
          </p:cNvPr>
          <p:cNvSpPr/>
          <p:nvPr/>
        </p:nvSpPr>
        <p:spPr>
          <a:xfrm>
            <a:off x="6598058" y="1799148"/>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3" name="TextBox 12">
            <a:extLst>
              <a:ext uri="{FF2B5EF4-FFF2-40B4-BE49-F238E27FC236}">
                <a16:creationId xmlns:a16="http://schemas.microsoft.com/office/drawing/2014/main" id="{9F3039A1-946D-01ED-5DC4-D60FA7A1D2B2}"/>
              </a:ext>
            </a:extLst>
          </p:cNvPr>
          <p:cNvSpPr txBox="1"/>
          <p:nvPr/>
        </p:nvSpPr>
        <p:spPr>
          <a:xfrm>
            <a:off x="6934234" y="1799148"/>
            <a:ext cx="1055482" cy="369332"/>
          </a:xfrm>
          <a:prstGeom prst="rect">
            <a:avLst/>
          </a:prstGeom>
          <a:noFill/>
        </p:spPr>
        <p:txBody>
          <a:bodyPr wrap="none" rtlCol="0">
            <a:spAutoFit/>
          </a:bodyPr>
          <a:lstStyle/>
          <a:p>
            <a:r>
              <a:rPr lang="en-US" altLang="zh-CN" err="1">
                <a:solidFill>
                  <a:schemeClr val="accent1"/>
                </a:solidFill>
              </a:rPr>
              <a:t>NetChain</a:t>
            </a:r>
            <a:endParaRPr lang="en-CN">
              <a:solidFill>
                <a:schemeClr val="accent1"/>
              </a:solidFill>
            </a:endParaRPr>
          </a:p>
        </p:txBody>
      </p:sp>
      <p:sp>
        <p:nvSpPr>
          <p:cNvPr id="14" name="TextBox 13">
            <a:extLst>
              <a:ext uri="{FF2B5EF4-FFF2-40B4-BE49-F238E27FC236}">
                <a16:creationId xmlns:a16="http://schemas.microsoft.com/office/drawing/2014/main" id="{F85D56E8-A05F-92BF-48AA-043E6324B372}"/>
              </a:ext>
            </a:extLst>
          </p:cNvPr>
          <p:cNvSpPr txBox="1"/>
          <p:nvPr/>
        </p:nvSpPr>
        <p:spPr>
          <a:xfrm>
            <a:off x="6480401" y="2356937"/>
            <a:ext cx="2130199" cy="369332"/>
          </a:xfrm>
          <a:prstGeom prst="rect">
            <a:avLst/>
          </a:prstGeom>
          <a:noFill/>
        </p:spPr>
        <p:txBody>
          <a:bodyPr wrap="none" rtlCol="0">
            <a:spAutoFit/>
          </a:bodyPr>
          <a:lstStyle/>
          <a:p>
            <a:r>
              <a:rPr lang="en-US" altLang="zh-CN" err="1">
                <a:solidFill>
                  <a:schemeClr val="accent1"/>
                </a:solidFill>
              </a:rPr>
              <a:t>SpecPaxos</a:t>
            </a:r>
            <a:r>
              <a:rPr lang="en-US" altLang="zh-CN">
                <a:solidFill>
                  <a:schemeClr val="accent1"/>
                </a:solidFill>
              </a:rPr>
              <a:t>,</a:t>
            </a:r>
            <a:r>
              <a:rPr lang="zh-CN" altLang="en-US">
                <a:solidFill>
                  <a:schemeClr val="accent1"/>
                </a:solidFill>
              </a:rPr>
              <a:t> </a:t>
            </a:r>
            <a:r>
              <a:rPr lang="en-US" altLang="zh-CN" err="1">
                <a:solidFill>
                  <a:schemeClr val="accent1"/>
                </a:solidFill>
              </a:rPr>
              <a:t>NetPaxos</a:t>
            </a:r>
            <a:endParaRPr lang="en-CN">
              <a:solidFill>
                <a:schemeClr val="accent1"/>
              </a:solidFill>
            </a:endParaRPr>
          </a:p>
        </p:txBody>
      </p:sp>
      <p:sp>
        <p:nvSpPr>
          <p:cNvPr id="15" name="4-Point Star 14">
            <a:extLst>
              <a:ext uri="{FF2B5EF4-FFF2-40B4-BE49-F238E27FC236}">
                <a16:creationId xmlns:a16="http://schemas.microsoft.com/office/drawing/2014/main" id="{DDD4FE00-1886-97FF-9C34-6691112482A9}"/>
              </a:ext>
            </a:extLst>
          </p:cNvPr>
          <p:cNvSpPr/>
          <p:nvPr/>
        </p:nvSpPr>
        <p:spPr>
          <a:xfrm>
            <a:off x="4350341" y="3431067"/>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6" name="TextBox 15">
            <a:extLst>
              <a:ext uri="{FF2B5EF4-FFF2-40B4-BE49-F238E27FC236}">
                <a16:creationId xmlns:a16="http://schemas.microsoft.com/office/drawing/2014/main" id="{44032A9F-5D94-B5F1-79FF-0A3899B89EBF}"/>
              </a:ext>
            </a:extLst>
          </p:cNvPr>
          <p:cNvSpPr txBox="1"/>
          <p:nvPr/>
        </p:nvSpPr>
        <p:spPr>
          <a:xfrm>
            <a:off x="4188320" y="3627377"/>
            <a:ext cx="1203984" cy="369332"/>
          </a:xfrm>
          <a:prstGeom prst="rect">
            <a:avLst/>
          </a:prstGeom>
          <a:noFill/>
        </p:spPr>
        <p:txBody>
          <a:bodyPr wrap="none" rtlCol="0">
            <a:spAutoFit/>
          </a:bodyPr>
          <a:lstStyle/>
          <a:p>
            <a:r>
              <a:rPr lang="en-US" altLang="zh-CN" err="1">
                <a:solidFill>
                  <a:schemeClr val="accent1"/>
                </a:solidFill>
              </a:rPr>
              <a:t>Paxos</a:t>
            </a:r>
            <a:r>
              <a:rPr lang="en-US" altLang="zh-CN">
                <a:solidFill>
                  <a:schemeClr val="accent1"/>
                </a:solidFill>
              </a:rPr>
              <a:t>,</a:t>
            </a:r>
            <a:r>
              <a:rPr lang="zh-CN" altLang="en-US">
                <a:solidFill>
                  <a:schemeClr val="accent1"/>
                </a:solidFill>
              </a:rPr>
              <a:t> </a:t>
            </a:r>
            <a:r>
              <a:rPr lang="en-US" altLang="zh-CN">
                <a:solidFill>
                  <a:schemeClr val="accent1"/>
                </a:solidFill>
              </a:rPr>
              <a:t>Raft</a:t>
            </a:r>
            <a:endParaRPr lang="en-CN">
              <a:solidFill>
                <a:schemeClr val="accent1"/>
              </a:solidFill>
            </a:endParaRPr>
          </a:p>
        </p:txBody>
      </p:sp>
      <p:sp>
        <p:nvSpPr>
          <p:cNvPr id="17" name="5-Point Star 16">
            <a:extLst>
              <a:ext uri="{FF2B5EF4-FFF2-40B4-BE49-F238E27FC236}">
                <a16:creationId xmlns:a16="http://schemas.microsoft.com/office/drawing/2014/main" id="{C71E1971-80A1-95F8-F2B1-19E2C8F872A6}"/>
              </a:ext>
            </a:extLst>
          </p:cNvPr>
          <p:cNvSpPr/>
          <p:nvPr/>
        </p:nvSpPr>
        <p:spPr>
          <a:xfrm>
            <a:off x="4282921" y="1769051"/>
            <a:ext cx="336176" cy="308889"/>
          </a:xfrm>
          <a:prstGeom prst="star5">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8" name="TextBox 17">
            <a:extLst>
              <a:ext uri="{FF2B5EF4-FFF2-40B4-BE49-F238E27FC236}">
                <a16:creationId xmlns:a16="http://schemas.microsoft.com/office/drawing/2014/main" id="{820DC9AA-B452-8DB8-44B8-86E6EC5AA533}"/>
              </a:ext>
            </a:extLst>
          </p:cNvPr>
          <p:cNvSpPr txBox="1"/>
          <p:nvPr/>
        </p:nvSpPr>
        <p:spPr>
          <a:xfrm>
            <a:off x="4635721" y="1745622"/>
            <a:ext cx="770724" cy="369332"/>
          </a:xfrm>
          <a:prstGeom prst="rect">
            <a:avLst/>
          </a:prstGeom>
          <a:noFill/>
        </p:spPr>
        <p:txBody>
          <a:bodyPr wrap="none" rtlCol="0">
            <a:spAutoFit/>
          </a:bodyPr>
          <a:lstStyle/>
          <a:p>
            <a:r>
              <a:rPr lang="en-US" altLang="zh-CN" err="1">
                <a:solidFill>
                  <a:srgbClr val="FF0000"/>
                </a:solidFill>
              </a:rPr>
              <a:t>Nezha</a:t>
            </a:r>
            <a:endParaRPr lang="en-CN">
              <a:solidFill>
                <a:srgbClr val="FF0000"/>
              </a:solidFill>
            </a:endParaRPr>
          </a:p>
        </p:txBody>
      </p:sp>
      <p:sp>
        <p:nvSpPr>
          <p:cNvPr id="19" name="4-Point Star 18">
            <a:extLst>
              <a:ext uri="{FF2B5EF4-FFF2-40B4-BE49-F238E27FC236}">
                <a16:creationId xmlns:a16="http://schemas.microsoft.com/office/drawing/2014/main" id="{12BF1165-58CB-7979-E8B4-040E9F1077A0}"/>
              </a:ext>
            </a:extLst>
          </p:cNvPr>
          <p:cNvSpPr/>
          <p:nvPr/>
        </p:nvSpPr>
        <p:spPr>
          <a:xfrm>
            <a:off x="6934194" y="1574241"/>
            <a:ext cx="336176" cy="304800"/>
          </a:xfrm>
          <a:prstGeom prst="star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0" name="TextBox 19">
            <a:extLst>
              <a:ext uri="{FF2B5EF4-FFF2-40B4-BE49-F238E27FC236}">
                <a16:creationId xmlns:a16="http://schemas.microsoft.com/office/drawing/2014/main" id="{DD0BB435-6CEE-9A84-B073-964F7F2F7662}"/>
              </a:ext>
            </a:extLst>
          </p:cNvPr>
          <p:cNvSpPr txBox="1"/>
          <p:nvPr/>
        </p:nvSpPr>
        <p:spPr>
          <a:xfrm>
            <a:off x="7270370" y="1574241"/>
            <a:ext cx="738279" cy="369332"/>
          </a:xfrm>
          <a:prstGeom prst="rect">
            <a:avLst/>
          </a:prstGeom>
          <a:noFill/>
        </p:spPr>
        <p:txBody>
          <a:bodyPr wrap="none" rtlCol="0">
            <a:spAutoFit/>
          </a:bodyPr>
          <a:lstStyle/>
          <a:p>
            <a:r>
              <a:rPr lang="en-US" altLang="zh-CN">
                <a:solidFill>
                  <a:schemeClr val="accent1"/>
                </a:solidFill>
              </a:rPr>
              <a:t>Hydra</a:t>
            </a:r>
            <a:endParaRPr lang="en-CN">
              <a:solidFill>
                <a:schemeClr val="accent1"/>
              </a:solidFill>
            </a:endParaRPr>
          </a:p>
        </p:txBody>
      </p:sp>
    </p:spTree>
    <p:extLst>
      <p:ext uri="{BB962C8B-B14F-4D97-AF65-F5344CB8AC3E}">
        <p14:creationId xmlns:p14="http://schemas.microsoft.com/office/powerpoint/2010/main" val="2489282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t>DOM:</a:t>
            </a:r>
            <a:r>
              <a:rPr lang="zh-CN" altLang="en-US" sz="3600"/>
              <a:t> </a:t>
            </a:r>
            <a:r>
              <a:rPr lang="en-US" altLang="zh-CN" sz="3600"/>
              <a:t>Reduce</a:t>
            </a:r>
            <a:r>
              <a:rPr lang="zh-CN" altLang="en-US" sz="3600"/>
              <a:t> </a:t>
            </a:r>
            <a:r>
              <a:rPr lang="en-US" altLang="zh-CN" sz="3600"/>
              <a:t>Reordering</a:t>
            </a:r>
            <a:endParaRPr lang="en-US" sz="3600"/>
          </a:p>
        </p:txBody>
      </p:sp>
      <p:cxnSp>
        <p:nvCxnSpPr>
          <p:cNvPr id="4" name="Straight Connector 3">
            <a:extLst>
              <a:ext uri="{FF2B5EF4-FFF2-40B4-BE49-F238E27FC236}">
                <a16:creationId xmlns:a16="http://schemas.microsoft.com/office/drawing/2014/main" id="{3E0ECB7F-B964-AA40-AFB6-0991B34EA226}"/>
              </a:ext>
            </a:extLst>
          </p:cNvPr>
          <p:cNvCxnSpPr/>
          <p:nvPr/>
        </p:nvCxnSpPr>
        <p:spPr>
          <a:xfrm>
            <a:off x="3285685" y="2859324"/>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8FEB383-B79D-7842-8226-3D2FD2CDD30E}"/>
              </a:ext>
            </a:extLst>
          </p:cNvPr>
          <p:cNvCxnSpPr/>
          <p:nvPr/>
        </p:nvCxnSpPr>
        <p:spPr>
          <a:xfrm>
            <a:off x="3285685" y="3789996"/>
            <a:ext cx="6698974" cy="0"/>
          </a:xfrm>
          <a:prstGeom prst="line">
            <a:avLst/>
          </a:prstGeom>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0E5D256D-55AF-9947-9EE2-FC31B3F1637E}"/>
              </a:ext>
            </a:extLst>
          </p:cNvPr>
          <p:cNvSpPr txBox="1"/>
          <p:nvPr/>
        </p:nvSpPr>
        <p:spPr>
          <a:xfrm>
            <a:off x="1101583" y="2671849"/>
            <a:ext cx="1492909" cy="461665"/>
          </a:xfrm>
          <a:prstGeom prst="rect">
            <a:avLst/>
          </a:prstGeom>
          <a:noFill/>
        </p:spPr>
        <p:txBody>
          <a:bodyPr wrap="none" rtlCol="0">
            <a:spAutoFit/>
          </a:bodyPr>
          <a:lstStyle/>
          <a:p>
            <a:r>
              <a:rPr lang="en-US" altLang="zh-CN" sz="2400"/>
              <a:t>Receiver-1</a:t>
            </a:r>
            <a:endParaRPr lang="en-US" sz="2400"/>
          </a:p>
        </p:txBody>
      </p:sp>
      <p:sp>
        <p:nvSpPr>
          <p:cNvPr id="8" name="TextBox 7">
            <a:extLst>
              <a:ext uri="{FF2B5EF4-FFF2-40B4-BE49-F238E27FC236}">
                <a16:creationId xmlns:a16="http://schemas.microsoft.com/office/drawing/2014/main" id="{95CC7107-C82F-6544-9E54-8226689D0638}"/>
              </a:ext>
            </a:extLst>
          </p:cNvPr>
          <p:cNvSpPr txBox="1"/>
          <p:nvPr/>
        </p:nvSpPr>
        <p:spPr>
          <a:xfrm>
            <a:off x="1101584" y="3559164"/>
            <a:ext cx="1587436" cy="461665"/>
          </a:xfrm>
          <a:prstGeom prst="rect">
            <a:avLst/>
          </a:prstGeom>
          <a:noFill/>
        </p:spPr>
        <p:txBody>
          <a:bodyPr wrap="square" rtlCol="0">
            <a:spAutoFit/>
          </a:bodyPr>
          <a:lstStyle/>
          <a:p>
            <a:r>
              <a:rPr lang="en-US" altLang="zh-CN" sz="2400"/>
              <a:t>Receiver-2</a:t>
            </a:r>
            <a:endParaRPr lang="en-US" sz="2400"/>
          </a:p>
        </p:txBody>
      </p:sp>
      <p:cxnSp>
        <p:nvCxnSpPr>
          <p:cNvPr id="9" name="Straight Connector 8">
            <a:extLst>
              <a:ext uri="{FF2B5EF4-FFF2-40B4-BE49-F238E27FC236}">
                <a16:creationId xmlns:a16="http://schemas.microsoft.com/office/drawing/2014/main" id="{181C111A-5CE9-974D-8496-7D754A43146D}"/>
              </a:ext>
            </a:extLst>
          </p:cNvPr>
          <p:cNvCxnSpPr/>
          <p:nvPr/>
        </p:nvCxnSpPr>
        <p:spPr>
          <a:xfrm>
            <a:off x="3286607" y="4693600"/>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22CFA25-A8AA-8741-BA91-111303835C13}"/>
              </a:ext>
            </a:extLst>
          </p:cNvPr>
          <p:cNvCxnSpPr/>
          <p:nvPr/>
        </p:nvCxnSpPr>
        <p:spPr>
          <a:xfrm>
            <a:off x="3286607" y="2026608"/>
            <a:ext cx="6698974"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4DC5F404-4FAB-F043-B90F-244CFFA93556}"/>
              </a:ext>
            </a:extLst>
          </p:cNvPr>
          <p:cNvSpPr txBox="1"/>
          <p:nvPr/>
        </p:nvSpPr>
        <p:spPr>
          <a:xfrm>
            <a:off x="865063" y="1784535"/>
            <a:ext cx="1937288" cy="461665"/>
          </a:xfrm>
          <a:prstGeom prst="rect">
            <a:avLst/>
          </a:prstGeom>
          <a:noFill/>
        </p:spPr>
        <p:txBody>
          <a:bodyPr wrap="square" rtlCol="0">
            <a:spAutoFit/>
          </a:bodyPr>
          <a:lstStyle/>
          <a:p>
            <a:pPr algn="ctr"/>
            <a:r>
              <a:rPr lang="en-US" altLang="zh-CN" sz="2400">
                <a:solidFill>
                  <a:schemeClr val="accent1"/>
                </a:solidFill>
              </a:rPr>
              <a:t>Sender-1</a:t>
            </a:r>
            <a:endParaRPr lang="en-US" sz="2400">
              <a:solidFill>
                <a:schemeClr val="accent1"/>
              </a:solidFill>
            </a:endParaRPr>
          </a:p>
        </p:txBody>
      </p:sp>
      <p:sp>
        <p:nvSpPr>
          <p:cNvPr id="12" name="TextBox 11">
            <a:extLst>
              <a:ext uri="{FF2B5EF4-FFF2-40B4-BE49-F238E27FC236}">
                <a16:creationId xmlns:a16="http://schemas.microsoft.com/office/drawing/2014/main" id="{C6D524E5-B11C-E942-8CE4-CA9470BF0A1F}"/>
              </a:ext>
            </a:extLst>
          </p:cNvPr>
          <p:cNvSpPr txBox="1"/>
          <p:nvPr/>
        </p:nvSpPr>
        <p:spPr>
          <a:xfrm>
            <a:off x="811946" y="4486240"/>
            <a:ext cx="2092271" cy="461665"/>
          </a:xfrm>
          <a:prstGeom prst="rect">
            <a:avLst/>
          </a:prstGeom>
          <a:noFill/>
        </p:spPr>
        <p:txBody>
          <a:bodyPr wrap="square" rtlCol="0">
            <a:spAutoFit/>
          </a:bodyPr>
          <a:lstStyle/>
          <a:p>
            <a:pPr algn="ctr"/>
            <a:r>
              <a:rPr lang="en-US" altLang="zh-CN" sz="2400">
                <a:solidFill>
                  <a:schemeClr val="accent2"/>
                </a:solidFill>
              </a:rPr>
              <a:t>Sender</a:t>
            </a:r>
            <a:r>
              <a:rPr lang="zh-CN" altLang="en-US" sz="2400">
                <a:solidFill>
                  <a:schemeClr val="accent2"/>
                </a:solidFill>
              </a:rPr>
              <a:t> </a:t>
            </a:r>
            <a:r>
              <a:rPr lang="en-US" altLang="zh-CN" sz="2400">
                <a:solidFill>
                  <a:schemeClr val="accent2"/>
                </a:solidFill>
              </a:rPr>
              <a:t>-2</a:t>
            </a:r>
          </a:p>
        </p:txBody>
      </p:sp>
      <p:cxnSp>
        <p:nvCxnSpPr>
          <p:cNvPr id="13" name="Straight Arrow Connector 12">
            <a:extLst>
              <a:ext uri="{FF2B5EF4-FFF2-40B4-BE49-F238E27FC236}">
                <a16:creationId xmlns:a16="http://schemas.microsoft.com/office/drawing/2014/main" id="{ED1ABEE1-5E9B-6A4D-843D-637C123BC817}"/>
              </a:ext>
            </a:extLst>
          </p:cNvPr>
          <p:cNvCxnSpPr>
            <a:cxnSpLocks/>
          </p:cNvCxnSpPr>
          <p:nvPr/>
        </p:nvCxnSpPr>
        <p:spPr>
          <a:xfrm>
            <a:off x="3828570" y="2038156"/>
            <a:ext cx="989858" cy="821168"/>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13AB7E6-85E4-044F-855B-B9A94900BF79}"/>
              </a:ext>
            </a:extLst>
          </p:cNvPr>
          <p:cNvCxnSpPr>
            <a:cxnSpLocks/>
          </p:cNvCxnSpPr>
          <p:nvPr/>
        </p:nvCxnSpPr>
        <p:spPr>
          <a:xfrm>
            <a:off x="3813118" y="2037673"/>
            <a:ext cx="949493" cy="1742826"/>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B69934-4CCB-1E4A-BBB7-2C5E6308771E}"/>
              </a:ext>
            </a:extLst>
          </p:cNvPr>
          <p:cNvCxnSpPr>
            <a:cxnSpLocks/>
          </p:cNvCxnSpPr>
          <p:nvPr/>
        </p:nvCxnSpPr>
        <p:spPr>
          <a:xfrm flipV="1">
            <a:off x="3894980" y="3771016"/>
            <a:ext cx="406844" cy="945885"/>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A5DD79C1-4BE3-CF44-8E95-E74419136FA3}"/>
              </a:ext>
            </a:extLst>
          </p:cNvPr>
          <p:cNvCxnSpPr>
            <a:cxnSpLocks/>
          </p:cNvCxnSpPr>
          <p:nvPr/>
        </p:nvCxnSpPr>
        <p:spPr>
          <a:xfrm flipV="1">
            <a:off x="3882315" y="2904479"/>
            <a:ext cx="1840208" cy="1765652"/>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9BFA20E8-0A3C-094F-A5A4-043AD5CD8E3B}"/>
              </a:ext>
            </a:extLst>
          </p:cNvPr>
          <p:cNvSpPr txBox="1"/>
          <p:nvPr/>
        </p:nvSpPr>
        <p:spPr>
          <a:xfrm>
            <a:off x="2948921" y="1322186"/>
            <a:ext cx="1937288" cy="646331"/>
          </a:xfrm>
          <a:prstGeom prst="rect">
            <a:avLst/>
          </a:prstGeom>
          <a:noFill/>
        </p:spPr>
        <p:txBody>
          <a:bodyPr wrap="square" rtlCol="0">
            <a:spAutoFit/>
          </a:bodyPr>
          <a:lstStyle/>
          <a:p>
            <a:pPr algn="ctr"/>
            <a:r>
              <a:rPr lang="en-US" altLang="zh-CN">
                <a:solidFill>
                  <a:schemeClr val="accent1"/>
                </a:solidFill>
              </a:rPr>
              <a:t>Set a deadline</a:t>
            </a:r>
            <a:r>
              <a:rPr lang="zh-CN" altLang="en-US">
                <a:solidFill>
                  <a:schemeClr val="accent1"/>
                </a:solidFill>
              </a:rPr>
              <a:t> </a:t>
            </a:r>
            <a:r>
              <a:rPr lang="en-US" altLang="zh-CN" err="1">
                <a:solidFill>
                  <a:schemeClr val="accent1"/>
                </a:solidFill>
              </a:rPr>
              <a:t>ddl</a:t>
            </a:r>
            <a:r>
              <a:rPr lang="en-US" altLang="zh-CN">
                <a:solidFill>
                  <a:schemeClr val="accent1"/>
                </a:solidFill>
              </a:rPr>
              <a:t>=10</a:t>
            </a:r>
            <a:endParaRPr lang="en-US">
              <a:solidFill>
                <a:schemeClr val="accent1"/>
              </a:solidFill>
            </a:endParaRPr>
          </a:p>
        </p:txBody>
      </p:sp>
      <p:sp>
        <p:nvSpPr>
          <p:cNvPr id="28" name="TextBox 27">
            <a:extLst>
              <a:ext uri="{FF2B5EF4-FFF2-40B4-BE49-F238E27FC236}">
                <a16:creationId xmlns:a16="http://schemas.microsoft.com/office/drawing/2014/main" id="{0BAD630B-A759-DA4E-BB4E-1D605A3EAFCE}"/>
              </a:ext>
            </a:extLst>
          </p:cNvPr>
          <p:cNvSpPr txBox="1"/>
          <p:nvPr/>
        </p:nvSpPr>
        <p:spPr>
          <a:xfrm>
            <a:off x="2926336" y="4806009"/>
            <a:ext cx="1937288" cy="646331"/>
          </a:xfrm>
          <a:prstGeom prst="rect">
            <a:avLst/>
          </a:prstGeom>
          <a:noFill/>
        </p:spPr>
        <p:txBody>
          <a:bodyPr wrap="square" rtlCol="0">
            <a:spAutoFit/>
          </a:bodyPr>
          <a:lstStyle/>
          <a:p>
            <a:pPr algn="ctr"/>
            <a:r>
              <a:rPr lang="en-US" altLang="zh-CN">
                <a:solidFill>
                  <a:schemeClr val="accent2"/>
                </a:solidFill>
              </a:rPr>
              <a:t>Set a deadline</a:t>
            </a:r>
          </a:p>
          <a:p>
            <a:pPr algn="ctr"/>
            <a:r>
              <a:rPr lang="en-US" altLang="zh-CN" err="1">
                <a:solidFill>
                  <a:schemeClr val="accent2"/>
                </a:solidFill>
              </a:rPr>
              <a:t>ddl</a:t>
            </a:r>
            <a:r>
              <a:rPr lang="en-US" altLang="zh-CN">
                <a:solidFill>
                  <a:schemeClr val="accent2"/>
                </a:solidFill>
              </a:rPr>
              <a:t>=12</a:t>
            </a:r>
            <a:endParaRPr lang="en-US">
              <a:solidFill>
                <a:schemeClr val="accent2"/>
              </a:solidFill>
            </a:endParaRPr>
          </a:p>
        </p:txBody>
      </p:sp>
      <p:cxnSp>
        <p:nvCxnSpPr>
          <p:cNvPr id="30" name="Straight Arrow Connector 29">
            <a:extLst>
              <a:ext uri="{FF2B5EF4-FFF2-40B4-BE49-F238E27FC236}">
                <a16:creationId xmlns:a16="http://schemas.microsoft.com/office/drawing/2014/main" id="{279E9955-4261-2549-AD36-75C57E059521}"/>
              </a:ext>
            </a:extLst>
          </p:cNvPr>
          <p:cNvCxnSpPr>
            <a:cxnSpLocks/>
          </p:cNvCxnSpPr>
          <p:nvPr/>
        </p:nvCxnSpPr>
        <p:spPr>
          <a:xfrm flipV="1">
            <a:off x="4818428" y="2021577"/>
            <a:ext cx="651890" cy="1765513"/>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A4BE140-2CD1-8940-9061-DFA4B504AC49}"/>
              </a:ext>
            </a:extLst>
          </p:cNvPr>
          <p:cNvCxnSpPr>
            <a:cxnSpLocks/>
          </p:cNvCxnSpPr>
          <p:nvPr/>
        </p:nvCxnSpPr>
        <p:spPr>
          <a:xfrm flipV="1">
            <a:off x="4736492" y="2026607"/>
            <a:ext cx="728608" cy="888921"/>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602188-C951-434B-AD25-343B0A4B19BB}"/>
              </a:ext>
            </a:extLst>
          </p:cNvPr>
          <p:cNvCxnSpPr>
            <a:cxnSpLocks/>
          </p:cNvCxnSpPr>
          <p:nvPr/>
        </p:nvCxnSpPr>
        <p:spPr>
          <a:xfrm>
            <a:off x="5753374" y="2885631"/>
            <a:ext cx="615729" cy="1831441"/>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60" name="Straight Arrow Connector 59">
            <a:extLst>
              <a:ext uri="{FF2B5EF4-FFF2-40B4-BE49-F238E27FC236}">
                <a16:creationId xmlns:a16="http://schemas.microsoft.com/office/drawing/2014/main" id="{97E21A4E-23B7-0145-B9B7-F6913E39B53B}"/>
              </a:ext>
            </a:extLst>
          </p:cNvPr>
          <p:cNvCxnSpPr>
            <a:cxnSpLocks/>
          </p:cNvCxnSpPr>
          <p:nvPr/>
        </p:nvCxnSpPr>
        <p:spPr>
          <a:xfrm>
            <a:off x="5724434" y="3848476"/>
            <a:ext cx="540519" cy="86978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63BDA2E-3190-1949-95FC-779ACF767CAD}"/>
              </a:ext>
            </a:extLst>
          </p:cNvPr>
          <p:cNvSpPr txBox="1"/>
          <p:nvPr/>
        </p:nvSpPr>
        <p:spPr>
          <a:xfrm>
            <a:off x="5772437" y="5252798"/>
            <a:ext cx="4367478" cy="400110"/>
          </a:xfrm>
          <a:prstGeom prst="rect">
            <a:avLst/>
          </a:prstGeom>
          <a:noFill/>
        </p:spPr>
        <p:txBody>
          <a:bodyPr wrap="none" rtlCol="0">
            <a:spAutoFit/>
          </a:bodyPr>
          <a:lstStyle/>
          <a:p>
            <a:r>
              <a:rPr lang="en-CN" altLang="zh-CN" sz="2000"/>
              <a:t>Hold</a:t>
            </a:r>
            <a:r>
              <a:rPr lang="zh-CN" altLang="en-US" sz="2000"/>
              <a:t> </a:t>
            </a:r>
            <a:r>
              <a:rPr lang="en-US" altLang="zh-CN" sz="2000"/>
              <a:t>the</a:t>
            </a:r>
            <a:r>
              <a:rPr lang="zh-CN" altLang="en-US" sz="2000"/>
              <a:t> </a:t>
            </a:r>
            <a:r>
              <a:rPr lang="en-US" altLang="zh-CN" sz="2000"/>
              <a:t>early-coming</a:t>
            </a:r>
            <a:r>
              <a:rPr lang="zh-CN" altLang="en-US" sz="2000"/>
              <a:t> </a:t>
            </a:r>
            <a:r>
              <a:rPr lang="en-US" altLang="zh-CN" sz="2000"/>
              <a:t>message</a:t>
            </a:r>
            <a:r>
              <a:rPr lang="zh-CN" altLang="en-US" sz="2000"/>
              <a:t> </a:t>
            </a:r>
            <a:r>
              <a:rPr lang="en-US" altLang="zh-CN" sz="2000"/>
              <a:t>until</a:t>
            </a:r>
            <a:r>
              <a:rPr lang="zh-CN" altLang="en-US" sz="2000"/>
              <a:t> </a:t>
            </a:r>
            <a:r>
              <a:rPr lang="en-US" altLang="zh-CN" sz="2000" err="1"/>
              <a:t>ddl</a:t>
            </a:r>
            <a:endParaRPr lang="en-US" sz="2000"/>
          </a:p>
        </p:txBody>
      </p:sp>
      <p:cxnSp>
        <p:nvCxnSpPr>
          <p:cNvPr id="19" name="Straight Connector 18">
            <a:extLst>
              <a:ext uri="{FF2B5EF4-FFF2-40B4-BE49-F238E27FC236}">
                <a16:creationId xmlns:a16="http://schemas.microsoft.com/office/drawing/2014/main" id="{79C50C7A-40D9-A809-63C7-C4BB332FFAF6}"/>
              </a:ext>
            </a:extLst>
          </p:cNvPr>
          <p:cNvCxnSpPr>
            <a:cxnSpLocks/>
          </p:cNvCxnSpPr>
          <p:nvPr/>
        </p:nvCxnSpPr>
        <p:spPr>
          <a:xfrm>
            <a:off x="4301824" y="3806576"/>
            <a:ext cx="1422610" cy="915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7818E027-C795-61F4-1866-77021D87CF0F}"/>
              </a:ext>
            </a:extLst>
          </p:cNvPr>
          <p:cNvSpPr txBox="1"/>
          <p:nvPr/>
        </p:nvSpPr>
        <p:spPr>
          <a:xfrm>
            <a:off x="4536277" y="2833017"/>
            <a:ext cx="756744" cy="369332"/>
          </a:xfrm>
          <a:prstGeom prst="rect">
            <a:avLst/>
          </a:prstGeom>
          <a:noFill/>
        </p:spPr>
        <p:txBody>
          <a:bodyPr wrap="square" rtlCol="0">
            <a:spAutoFit/>
          </a:bodyPr>
          <a:lstStyle/>
          <a:p>
            <a:pPr algn="ctr"/>
            <a:r>
              <a:rPr lang="en-US" altLang="zh-CN">
                <a:solidFill>
                  <a:schemeClr val="accent1"/>
                </a:solidFill>
              </a:rPr>
              <a:t>t=10</a:t>
            </a:r>
            <a:endParaRPr lang="en-US">
              <a:solidFill>
                <a:schemeClr val="accent1"/>
              </a:solidFill>
            </a:endParaRPr>
          </a:p>
        </p:txBody>
      </p:sp>
      <p:sp>
        <p:nvSpPr>
          <p:cNvPr id="25" name="TextBox 24">
            <a:extLst>
              <a:ext uri="{FF2B5EF4-FFF2-40B4-BE49-F238E27FC236}">
                <a16:creationId xmlns:a16="http://schemas.microsoft.com/office/drawing/2014/main" id="{9EE8058D-4736-3BAB-0E3B-EF9590FF2EE4}"/>
              </a:ext>
            </a:extLst>
          </p:cNvPr>
          <p:cNvSpPr txBox="1"/>
          <p:nvPr/>
        </p:nvSpPr>
        <p:spPr>
          <a:xfrm>
            <a:off x="5569072" y="2834000"/>
            <a:ext cx="985031" cy="369332"/>
          </a:xfrm>
          <a:prstGeom prst="rect">
            <a:avLst/>
          </a:prstGeom>
          <a:noFill/>
        </p:spPr>
        <p:txBody>
          <a:bodyPr wrap="square" rtlCol="0">
            <a:spAutoFit/>
          </a:bodyPr>
          <a:lstStyle/>
          <a:p>
            <a:pPr algn="ctr"/>
            <a:r>
              <a:rPr lang="en-US" altLang="zh-CN">
                <a:solidFill>
                  <a:schemeClr val="accent2"/>
                </a:solidFill>
              </a:rPr>
              <a:t>t=12</a:t>
            </a:r>
            <a:endParaRPr lang="en-US">
              <a:solidFill>
                <a:schemeClr val="accent2"/>
              </a:solidFill>
            </a:endParaRPr>
          </a:p>
        </p:txBody>
      </p:sp>
      <p:cxnSp>
        <p:nvCxnSpPr>
          <p:cNvPr id="40" name="Curved Connector 39">
            <a:extLst>
              <a:ext uri="{FF2B5EF4-FFF2-40B4-BE49-F238E27FC236}">
                <a16:creationId xmlns:a16="http://schemas.microsoft.com/office/drawing/2014/main" id="{93B18340-58E3-B838-F255-4383295A9C3C}"/>
              </a:ext>
            </a:extLst>
          </p:cNvPr>
          <p:cNvCxnSpPr>
            <a:endCxn id="3" idx="1"/>
          </p:cNvCxnSpPr>
          <p:nvPr/>
        </p:nvCxnSpPr>
        <p:spPr>
          <a:xfrm rot="16200000" flipH="1">
            <a:off x="4613311" y="4293726"/>
            <a:ext cx="1432025" cy="886228"/>
          </a:xfrm>
          <a:prstGeom prst="curvedConnector2">
            <a:avLst/>
          </a:prstGeom>
          <a:ln>
            <a:solidFill>
              <a:schemeClr val="bg2">
                <a:lumMod val="75000"/>
              </a:schemeClr>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14" name="Slide Number Placeholder 13">
            <a:extLst>
              <a:ext uri="{FF2B5EF4-FFF2-40B4-BE49-F238E27FC236}">
                <a16:creationId xmlns:a16="http://schemas.microsoft.com/office/drawing/2014/main" id="{9C0A1C97-0F4F-5EBB-3BB7-EA9129A6BE05}"/>
              </a:ext>
            </a:extLst>
          </p:cNvPr>
          <p:cNvSpPr>
            <a:spLocks noGrp="1"/>
          </p:cNvSpPr>
          <p:nvPr>
            <p:ph type="sldNum" sz="quarter" idx="12"/>
          </p:nvPr>
        </p:nvSpPr>
        <p:spPr/>
        <p:txBody>
          <a:bodyPr/>
          <a:lstStyle/>
          <a:p>
            <a:fld id="{EA7EFB88-B2CB-3F42-A7FB-727E9E84A506}" type="slidenum">
              <a:rPr lang="en-US" smtClean="0"/>
              <a:t>43</a:t>
            </a:fld>
            <a:endParaRPr lang="en-US"/>
          </a:p>
        </p:txBody>
      </p:sp>
    </p:spTree>
    <p:extLst>
      <p:ext uri="{BB962C8B-B14F-4D97-AF65-F5344CB8AC3E}">
        <p14:creationId xmlns:p14="http://schemas.microsoft.com/office/powerpoint/2010/main" val="417191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30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par>
                                <p:cTn id="12" presetID="22" presetClass="entr" presetSubtype="1"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up)">
                                      <p:cBhvr>
                                        <p:cTn id="14" dur="500"/>
                                        <p:tgtEl>
                                          <p:spTgt spid="15"/>
                                        </p:tgtEl>
                                      </p:cBhvr>
                                    </p:animEffect>
                                  </p:childTnLst>
                                </p:cTn>
                              </p:par>
                            </p:childTnLst>
                          </p:cTn>
                        </p:par>
                        <p:par>
                          <p:cTn id="15" fill="hold">
                            <p:stCondLst>
                              <p:cond delay="1300"/>
                            </p:stCondLst>
                            <p:childTnLst>
                              <p:par>
                                <p:cTn id="16" presetID="9"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dissolve">
                                      <p:cBhvr>
                                        <p:cTn id="18" dur="500"/>
                                        <p:tgtEl>
                                          <p:spTgt spid="22"/>
                                        </p:tgtEl>
                                      </p:cBhvr>
                                    </p:animEffect>
                                  </p:childTnLst>
                                </p:cTn>
                              </p:par>
                              <p:par>
                                <p:cTn id="19" presetID="22" presetClass="entr" presetSubtype="4"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down)">
                                      <p:cBhvr>
                                        <p:cTn id="21" dur="500"/>
                                        <p:tgtEl>
                                          <p:spTgt spid="32"/>
                                        </p:tgtEl>
                                      </p:cBhvr>
                                    </p:animEffect>
                                  </p:childTnLst>
                                </p:cTn>
                              </p:par>
                              <p:par>
                                <p:cTn id="22" presetID="22" presetClass="entr" presetSubtype="4" fill="hold" nodeType="with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down)">
                                      <p:cBhvr>
                                        <p:cTn id="24" dur="500"/>
                                        <p:tgtEl>
                                          <p:spTgt spid="3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2" presetClass="entr" presetSubtype="4"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up)">
                                      <p:cBhvr>
                                        <p:cTn id="41" dur="500"/>
                                        <p:tgtEl>
                                          <p:spTgt spid="40"/>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par>
                          <p:cTn id="45" fill="hold">
                            <p:stCondLst>
                              <p:cond delay="500"/>
                            </p:stCondLst>
                            <p:childTnLst>
                              <p:par>
                                <p:cTn id="46" presetID="22" presetClass="entr" presetSubtype="1" fill="hold" nodeType="afterEffect">
                                  <p:stCondLst>
                                    <p:cond delay="100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500"/>
                                        <p:tgtEl>
                                          <p:spTgt spid="38"/>
                                        </p:tgtEl>
                                      </p:cBhvr>
                                    </p:animEffect>
                                  </p:childTnLst>
                                </p:cTn>
                              </p:par>
                              <p:par>
                                <p:cTn id="49" presetID="22" presetClass="entr" presetSubtype="1" fill="hold" nodeType="withEffect">
                                  <p:stCondLst>
                                    <p:cond delay="1000"/>
                                  </p:stCondLst>
                                  <p:childTnLst>
                                    <p:set>
                                      <p:cBhvr>
                                        <p:cTn id="50" dur="1" fill="hold">
                                          <p:stCondLst>
                                            <p:cond delay="0"/>
                                          </p:stCondLst>
                                        </p:cTn>
                                        <p:tgtEl>
                                          <p:spTgt spid="60"/>
                                        </p:tgtEl>
                                        <p:attrNameLst>
                                          <p:attrName>style.visibility</p:attrName>
                                        </p:attrNameLst>
                                      </p:cBhvr>
                                      <p:to>
                                        <p:strVal val="visible"/>
                                      </p:to>
                                    </p:set>
                                    <p:animEffect transition="in" filter="wipe(up)">
                                      <p:cBhvr>
                                        <p:cTn id="5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P spid="25" grpId="0"/>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5F83-E64C-1C40-9601-5A8DE3C10A9E}"/>
              </a:ext>
            </a:extLst>
          </p:cNvPr>
          <p:cNvSpPr>
            <a:spLocks noGrp="1"/>
          </p:cNvSpPr>
          <p:nvPr>
            <p:ph type="title"/>
          </p:nvPr>
        </p:nvSpPr>
        <p:spPr>
          <a:xfrm>
            <a:off x="636318" y="0"/>
            <a:ext cx="11555681" cy="1113508"/>
          </a:xfrm>
        </p:spPr>
        <p:txBody>
          <a:bodyPr>
            <a:normAutofit/>
          </a:bodyPr>
          <a:lstStyle/>
          <a:p>
            <a:r>
              <a:rPr lang="en-US" altLang="zh-CN" sz="3600"/>
              <a:t>DOM:</a:t>
            </a:r>
            <a:r>
              <a:rPr lang="zh-CN" altLang="en-US" sz="3600"/>
              <a:t> </a:t>
            </a:r>
            <a:r>
              <a:rPr lang="en-US" altLang="zh-CN" sz="3600"/>
              <a:t>Reduce</a:t>
            </a:r>
            <a:r>
              <a:rPr lang="zh-CN" altLang="en-US" sz="3600"/>
              <a:t> </a:t>
            </a:r>
            <a:r>
              <a:rPr lang="en-US" altLang="zh-CN" sz="3600"/>
              <a:t>Reordering</a:t>
            </a:r>
            <a:r>
              <a:rPr lang="zh-CN" altLang="en-US" sz="3600"/>
              <a:t> </a:t>
            </a:r>
            <a:r>
              <a:rPr lang="en-US" altLang="zh-CN" sz="3600"/>
              <a:t>in</a:t>
            </a:r>
            <a:r>
              <a:rPr lang="zh-CN" altLang="en-US" sz="3600"/>
              <a:t> </a:t>
            </a:r>
            <a:r>
              <a:rPr lang="en-US" altLang="zh-CN" sz="3600"/>
              <a:t>Best</a:t>
            </a:r>
            <a:r>
              <a:rPr lang="zh-CN" altLang="en-US" sz="3600"/>
              <a:t> </a:t>
            </a:r>
            <a:r>
              <a:rPr lang="en-US" altLang="zh-CN" sz="3600"/>
              <a:t>Effort</a:t>
            </a:r>
            <a:endParaRPr lang="en-US" sz="3600"/>
          </a:p>
        </p:txBody>
      </p:sp>
      <p:cxnSp>
        <p:nvCxnSpPr>
          <p:cNvPr id="4" name="Straight Connector 3">
            <a:extLst>
              <a:ext uri="{FF2B5EF4-FFF2-40B4-BE49-F238E27FC236}">
                <a16:creationId xmlns:a16="http://schemas.microsoft.com/office/drawing/2014/main" id="{3E0ECB7F-B964-AA40-AFB6-0991B34EA226}"/>
              </a:ext>
            </a:extLst>
          </p:cNvPr>
          <p:cNvCxnSpPr/>
          <p:nvPr/>
        </p:nvCxnSpPr>
        <p:spPr>
          <a:xfrm>
            <a:off x="3285685" y="2859324"/>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8FEB383-B79D-7842-8226-3D2FD2CDD30E}"/>
              </a:ext>
            </a:extLst>
          </p:cNvPr>
          <p:cNvCxnSpPr/>
          <p:nvPr/>
        </p:nvCxnSpPr>
        <p:spPr>
          <a:xfrm>
            <a:off x="3285685" y="3789996"/>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81C111A-5CE9-974D-8496-7D754A43146D}"/>
              </a:ext>
            </a:extLst>
          </p:cNvPr>
          <p:cNvCxnSpPr/>
          <p:nvPr/>
        </p:nvCxnSpPr>
        <p:spPr>
          <a:xfrm>
            <a:off x="3286607" y="4693600"/>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22CFA25-A8AA-8741-BA91-111303835C13}"/>
              </a:ext>
            </a:extLst>
          </p:cNvPr>
          <p:cNvCxnSpPr/>
          <p:nvPr/>
        </p:nvCxnSpPr>
        <p:spPr>
          <a:xfrm>
            <a:off x="3286607" y="2026608"/>
            <a:ext cx="6698974"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ED1ABEE1-5E9B-6A4D-843D-637C123BC817}"/>
              </a:ext>
            </a:extLst>
          </p:cNvPr>
          <p:cNvCxnSpPr>
            <a:cxnSpLocks/>
            <a:endCxn id="22" idx="0"/>
          </p:cNvCxnSpPr>
          <p:nvPr/>
        </p:nvCxnSpPr>
        <p:spPr>
          <a:xfrm>
            <a:off x="3828570" y="2038156"/>
            <a:ext cx="1086079" cy="794861"/>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4B69934-4CCB-1E4A-BBB7-2C5E6308771E}"/>
              </a:ext>
            </a:extLst>
          </p:cNvPr>
          <p:cNvCxnSpPr>
            <a:cxnSpLocks/>
          </p:cNvCxnSpPr>
          <p:nvPr/>
        </p:nvCxnSpPr>
        <p:spPr>
          <a:xfrm flipV="1">
            <a:off x="3894980" y="3771016"/>
            <a:ext cx="406844" cy="945885"/>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A5DD79C1-4BE3-CF44-8E95-E74419136FA3}"/>
              </a:ext>
            </a:extLst>
          </p:cNvPr>
          <p:cNvCxnSpPr>
            <a:cxnSpLocks/>
          </p:cNvCxnSpPr>
          <p:nvPr/>
        </p:nvCxnSpPr>
        <p:spPr>
          <a:xfrm flipV="1">
            <a:off x="3882315" y="2904479"/>
            <a:ext cx="1840208" cy="1765652"/>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9BFA20E8-0A3C-094F-A5A4-043AD5CD8E3B}"/>
              </a:ext>
            </a:extLst>
          </p:cNvPr>
          <p:cNvSpPr txBox="1"/>
          <p:nvPr/>
        </p:nvSpPr>
        <p:spPr>
          <a:xfrm>
            <a:off x="2948921" y="1322186"/>
            <a:ext cx="1937288" cy="646331"/>
          </a:xfrm>
          <a:prstGeom prst="rect">
            <a:avLst/>
          </a:prstGeom>
          <a:noFill/>
        </p:spPr>
        <p:txBody>
          <a:bodyPr wrap="square" rtlCol="0">
            <a:spAutoFit/>
          </a:bodyPr>
          <a:lstStyle/>
          <a:p>
            <a:pPr algn="ctr"/>
            <a:r>
              <a:rPr lang="en-US" altLang="zh-CN">
                <a:solidFill>
                  <a:schemeClr val="accent1"/>
                </a:solidFill>
              </a:rPr>
              <a:t>Set a deadline</a:t>
            </a:r>
            <a:r>
              <a:rPr lang="zh-CN" altLang="en-US">
                <a:solidFill>
                  <a:schemeClr val="accent1"/>
                </a:solidFill>
              </a:rPr>
              <a:t> </a:t>
            </a:r>
            <a:r>
              <a:rPr lang="en-US" altLang="zh-CN" err="1">
                <a:solidFill>
                  <a:schemeClr val="accent1"/>
                </a:solidFill>
              </a:rPr>
              <a:t>ddl</a:t>
            </a:r>
            <a:r>
              <a:rPr lang="en-US" altLang="zh-CN">
                <a:solidFill>
                  <a:schemeClr val="accent1"/>
                </a:solidFill>
              </a:rPr>
              <a:t>=10</a:t>
            </a:r>
            <a:endParaRPr lang="en-US">
              <a:solidFill>
                <a:schemeClr val="accent1"/>
              </a:solidFill>
            </a:endParaRPr>
          </a:p>
        </p:txBody>
      </p:sp>
      <p:sp>
        <p:nvSpPr>
          <p:cNvPr id="28" name="TextBox 27">
            <a:extLst>
              <a:ext uri="{FF2B5EF4-FFF2-40B4-BE49-F238E27FC236}">
                <a16:creationId xmlns:a16="http://schemas.microsoft.com/office/drawing/2014/main" id="{0BAD630B-A759-DA4E-BB4E-1D605A3EAFCE}"/>
              </a:ext>
            </a:extLst>
          </p:cNvPr>
          <p:cNvSpPr txBox="1"/>
          <p:nvPr/>
        </p:nvSpPr>
        <p:spPr>
          <a:xfrm>
            <a:off x="2926336" y="4806009"/>
            <a:ext cx="1937288" cy="646331"/>
          </a:xfrm>
          <a:prstGeom prst="rect">
            <a:avLst/>
          </a:prstGeom>
          <a:noFill/>
        </p:spPr>
        <p:txBody>
          <a:bodyPr wrap="square" rtlCol="0">
            <a:spAutoFit/>
          </a:bodyPr>
          <a:lstStyle/>
          <a:p>
            <a:pPr algn="ctr"/>
            <a:r>
              <a:rPr lang="en-US" altLang="zh-CN">
                <a:solidFill>
                  <a:schemeClr val="accent2"/>
                </a:solidFill>
              </a:rPr>
              <a:t>Set a deadline</a:t>
            </a:r>
          </a:p>
          <a:p>
            <a:pPr algn="ctr"/>
            <a:r>
              <a:rPr lang="en-US" altLang="zh-CN" err="1">
                <a:solidFill>
                  <a:schemeClr val="accent2"/>
                </a:solidFill>
              </a:rPr>
              <a:t>ddl</a:t>
            </a:r>
            <a:r>
              <a:rPr lang="en-US" altLang="zh-CN">
                <a:solidFill>
                  <a:schemeClr val="accent2"/>
                </a:solidFill>
              </a:rPr>
              <a:t>=12</a:t>
            </a:r>
            <a:endParaRPr lang="en-US">
              <a:solidFill>
                <a:schemeClr val="accent2"/>
              </a:solidFill>
            </a:endParaRPr>
          </a:p>
        </p:txBody>
      </p:sp>
      <p:cxnSp>
        <p:nvCxnSpPr>
          <p:cNvPr id="32" name="Straight Arrow Connector 31">
            <a:extLst>
              <a:ext uri="{FF2B5EF4-FFF2-40B4-BE49-F238E27FC236}">
                <a16:creationId xmlns:a16="http://schemas.microsoft.com/office/drawing/2014/main" id="{8A4BE140-2CD1-8940-9061-DFA4B504AC49}"/>
              </a:ext>
            </a:extLst>
          </p:cNvPr>
          <p:cNvCxnSpPr>
            <a:cxnSpLocks/>
          </p:cNvCxnSpPr>
          <p:nvPr/>
        </p:nvCxnSpPr>
        <p:spPr>
          <a:xfrm flipV="1">
            <a:off x="4900342" y="1991378"/>
            <a:ext cx="728608" cy="888921"/>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1602188-C951-434B-AD25-343B0A4B19BB}"/>
              </a:ext>
            </a:extLst>
          </p:cNvPr>
          <p:cNvCxnSpPr>
            <a:cxnSpLocks/>
          </p:cNvCxnSpPr>
          <p:nvPr/>
        </p:nvCxnSpPr>
        <p:spPr>
          <a:xfrm>
            <a:off x="5753374" y="2885631"/>
            <a:ext cx="615729" cy="1831441"/>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cxnSp>
        <p:nvCxnSpPr>
          <p:cNvPr id="60" name="Straight Arrow Connector 59">
            <a:extLst>
              <a:ext uri="{FF2B5EF4-FFF2-40B4-BE49-F238E27FC236}">
                <a16:creationId xmlns:a16="http://schemas.microsoft.com/office/drawing/2014/main" id="{97E21A4E-23B7-0145-B9B7-F6913E39B53B}"/>
              </a:ext>
            </a:extLst>
          </p:cNvPr>
          <p:cNvCxnSpPr>
            <a:cxnSpLocks/>
          </p:cNvCxnSpPr>
          <p:nvPr/>
        </p:nvCxnSpPr>
        <p:spPr>
          <a:xfrm>
            <a:off x="5724434" y="3848476"/>
            <a:ext cx="540519" cy="869784"/>
          </a:xfrm>
          <a:prstGeom prst="straightConnector1">
            <a:avLst/>
          </a:prstGeom>
          <a:ln>
            <a:tailEnd type="triangle" w="lg" len="med"/>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63BDA2E-3190-1949-95FC-779ACF767CAD}"/>
              </a:ext>
            </a:extLst>
          </p:cNvPr>
          <p:cNvSpPr txBox="1"/>
          <p:nvPr/>
        </p:nvSpPr>
        <p:spPr>
          <a:xfrm>
            <a:off x="7122041" y="5162242"/>
            <a:ext cx="4547592" cy="400110"/>
          </a:xfrm>
          <a:prstGeom prst="rect">
            <a:avLst/>
          </a:prstGeom>
          <a:noFill/>
        </p:spPr>
        <p:txBody>
          <a:bodyPr wrap="none" rtlCol="0">
            <a:spAutoFit/>
          </a:bodyPr>
          <a:lstStyle/>
          <a:p>
            <a:r>
              <a:rPr lang="en-US" altLang="zh-CN" sz="2000"/>
              <a:t>DOM</a:t>
            </a:r>
            <a:r>
              <a:rPr lang="zh-CN" altLang="en-US" sz="2000"/>
              <a:t> </a:t>
            </a:r>
            <a:r>
              <a:rPr lang="en-US" altLang="zh-CN" sz="2000"/>
              <a:t>cannot</a:t>
            </a:r>
            <a:r>
              <a:rPr lang="zh-CN" altLang="en-US" sz="2000"/>
              <a:t> </a:t>
            </a:r>
            <a:r>
              <a:rPr lang="en-US" altLang="zh-CN" sz="2000"/>
              <a:t>rectify</a:t>
            </a:r>
            <a:r>
              <a:rPr lang="zh-CN" altLang="en-US" sz="2000"/>
              <a:t> </a:t>
            </a:r>
            <a:r>
              <a:rPr lang="en-US" altLang="zh-CN" sz="2000"/>
              <a:t>such</a:t>
            </a:r>
            <a:r>
              <a:rPr lang="zh-CN" altLang="en-US" sz="2000"/>
              <a:t> </a:t>
            </a:r>
            <a:r>
              <a:rPr lang="en-US" altLang="zh-CN" sz="2000"/>
              <a:t>reordering</a:t>
            </a:r>
            <a:r>
              <a:rPr lang="zh-CN" altLang="en-US" sz="2000"/>
              <a:t> </a:t>
            </a:r>
            <a:r>
              <a:rPr lang="en-US" altLang="zh-CN" sz="2000"/>
              <a:t>cases</a:t>
            </a:r>
            <a:endParaRPr lang="en-US" sz="2000"/>
          </a:p>
        </p:txBody>
      </p:sp>
      <p:cxnSp>
        <p:nvCxnSpPr>
          <p:cNvPr id="19" name="Straight Connector 18">
            <a:extLst>
              <a:ext uri="{FF2B5EF4-FFF2-40B4-BE49-F238E27FC236}">
                <a16:creationId xmlns:a16="http://schemas.microsoft.com/office/drawing/2014/main" id="{79C50C7A-40D9-A809-63C7-C4BB332FFAF6}"/>
              </a:ext>
            </a:extLst>
          </p:cNvPr>
          <p:cNvCxnSpPr>
            <a:cxnSpLocks/>
          </p:cNvCxnSpPr>
          <p:nvPr/>
        </p:nvCxnSpPr>
        <p:spPr>
          <a:xfrm>
            <a:off x="4301824" y="3806576"/>
            <a:ext cx="1422610" cy="915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7818E027-C795-61F4-1866-77021D87CF0F}"/>
              </a:ext>
            </a:extLst>
          </p:cNvPr>
          <p:cNvSpPr txBox="1"/>
          <p:nvPr/>
        </p:nvSpPr>
        <p:spPr>
          <a:xfrm>
            <a:off x="4536277" y="2833017"/>
            <a:ext cx="756744" cy="369332"/>
          </a:xfrm>
          <a:prstGeom prst="rect">
            <a:avLst/>
          </a:prstGeom>
          <a:noFill/>
        </p:spPr>
        <p:txBody>
          <a:bodyPr wrap="square" rtlCol="0">
            <a:spAutoFit/>
          </a:bodyPr>
          <a:lstStyle/>
          <a:p>
            <a:pPr algn="ctr"/>
            <a:r>
              <a:rPr lang="en-US" altLang="zh-CN">
                <a:solidFill>
                  <a:schemeClr val="accent1"/>
                </a:solidFill>
              </a:rPr>
              <a:t>t=10</a:t>
            </a:r>
            <a:endParaRPr lang="en-US">
              <a:solidFill>
                <a:schemeClr val="accent1"/>
              </a:solidFill>
            </a:endParaRPr>
          </a:p>
        </p:txBody>
      </p:sp>
      <p:sp>
        <p:nvSpPr>
          <p:cNvPr id="25" name="TextBox 24">
            <a:extLst>
              <a:ext uri="{FF2B5EF4-FFF2-40B4-BE49-F238E27FC236}">
                <a16:creationId xmlns:a16="http://schemas.microsoft.com/office/drawing/2014/main" id="{9EE8058D-4736-3BAB-0E3B-EF9590FF2EE4}"/>
              </a:ext>
            </a:extLst>
          </p:cNvPr>
          <p:cNvSpPr txBox="1"/>
          <p:nvPr/>
        </p:nvSpPr>
        <p:spPr>
          <a:xfrm>
            <a:off x="5569072" y="2834000"/>
            <a:ext cx="985031" cy="369332"/>
          </a:xfrm>
          <a:prstGeom prst="rect">
            <a:avLst/>
          </a:prstGeom>
          <a:noFill/>
        </p:spPr>
        <p:txBody>
          <a:bodyPr wrap="square" rtlCol="0">
            <a:spAutoFit/>
          </a:bodyPr>
          <a:lstStyle/>
          <a:p>
            <a:pPr algn="ctr"/>
            <a:r>
              <a:rPr lang="en-US" altLang="zh-CN">
                <a:solidFill>
                  <a:schemeClr val="accent2"/>
                </a:solidFill>
              </a:rPr>
              <a:t>t=12</a:t>
            </a:r>
            <a:endParaRPr lang="en-US">
              <a:solidFill>
                <a:schemeClr val="accent2"/>
              </a:solidFill>
            </a:endParaRPr>
          </a:p>
        </p:txBody>
      </p:sp>
      <p:cxnSp>
        <p:nvCxnSpPr>
          <p:cNvPr id="40" name="Curved Connector 39">
            <a:extLst>
              <a:ext uri="{FF2B5EF4-FFF2-40B4-BE49-F238E27FC236}">
                <a16:creationId xmlns:a16="http://schemas.microsoft.com/office/drawing/2014/main" id="{93B18340-58E3-B838-F255-4383295A9C3C}"/>
              </a:ext>
            </a:extLst>
          </p:cNvPr>
          <p:cNvCxnSpPr>
            <a:cxnSpLocks/>
          </p:cNvCxnSpPr>
          <p:nvPr/>
        </p:nvCxnSpPr>
        <p:spPr>
          <a:xfrm rot="16200000" flipH="1">
            <a:off x="6824762" y="4023990"/>
            <a:ext cx="1432026" cy="886228"/>
          </a:xfrm>
          <a:prstGeom prst="curvedConnector2">
            <a:avLst/>
          </a:prstGeom>
          <a:ln>
            <a:solidFill>
              <a:schemeClr val="bg2">
                <a:lumMod val="75000"/>
              </a:schemeClr>
            </a:solidFill>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4B2CB7A-C002-9340-A23E-5CE49FB4629C}"/>
              </a:ext>
            </a:extLst>
          </p:cNvPr>
          <p:cNvCxnSpPr>
            <a:cxnSpLocks/>
          </p:cNvCxnSpPr>
          <p:nvPr/>
        </p:nvCxnSpPr>
        <p:spPr>
          <a:xfrm>
            <a:off x="3909113" y="2084700"/>
            <a:ext cx="3277442" cy="1685128"/>
          </a:xfrm>
          <a:prstGeom prst="straightConnector1">
            <a:avLst/>
          </a:prstGeom>
          <a:ln>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DFC6E51-D043-C1C0-7675-2AEF8BDC5040}"/>
              </a:ext>
            </a:extLst>
          </p:cNvPr>
          <p:cNvSpPr txBox="1"/>
          <p:nvPr/>
        </p:nvSpPr>
        <p:spPr>
          <a:xfrm>
            <a:off x="1101583" y="2671849"/>
            <a:ext cx="1492909" cy="461665"/>
          </a:xfrm>
          <a:prstGeom prst="rect">
            <a:avLst/>
          </a:prstGeom>
          <a:noFill/>
        </p:spPr>
        <p:txBody>
          <a:bodyPr wrap="none" rtlCol="0">
            <a:spAutoFit/>
          </a:bodyPr>
          <a:lstStyle/>
          <a:p>
            <a:r>
              <a:rPr lang="en-US" altLang="zh-CN" sz="2400"/>
              <a:t>Receiver-1</a:t>
            </a:r>
            <a:endParaRPr lang="en-US" sz="2400"/>
          </a:p>
        </p:txBody>
      </p:sp>
      <p:sp>
        <p:nvSpPr>
          <p:cNvPr id="27" name="TextBox 26">
            <a:extLst>
              <a:ext uri="{FF2B5EF4-FFF2-40B4-BE49-F238E27FC236}">
                <a16:creationId xmlns:a16="http://schemas.microsoft.com/office/drawing/2014/main" id="{D4DDB890-07CB-0BCC-7ED8-2624DB5657C7}"/>
              </a:ext>
            </a:extLst>
          </p:cNvPr>
          <p:cNvSpPr txBox="1"/>
          <p:nvPr/>
        </p:nvSpPr>
        <p:spPr>
          <a:xfrm>
            <a:off x="1101584" y="3559164"/>
            <a:ext cx="1587436" cy="461665"/>
          </a:xfrm>
          <a:prstGeom prst="rect">
            <a:avLst/>
          </a:prstGeom>
          <a:noFill/>
        </p:spPr>
        <p:txBody>
          <a:bodyPr wrap="square" rtlCol="0">
            <a:spAutoFit/>
          </a:bodyPr>
          <a:lstStyle/>
          <a:p>
            <a:r>
              <a:rPr lang="en-US" altLang="zh-CN" sz="2400"/>
              <a:t>Receiver-2</a:t>
            </a:r>
            <a:endParaRPr lang="en-US" sz="2400"/>
          </a:p>
        </p:txBody>
      </p:sp>
      <p:sp>
        <p:nvSpPr>
          <p:cNvPr id="29" name="TextBox 28">
            <a:extLst>
              <a:ext uri="{FF2B5EF4-FFF2-40B4-BE49-F238E27FC236}">
                <a16:creationId xmlns:a16="http://schemas.microsoft.com/office/drawing/2014/main" id="{EBA62E58-CF34-48DB-C348-7FE4D41A6C92}"/>
              </a:ext>
            </a:extLst>
          </p:cNvPr>
          <p:cNvSpPr txBox="1"/>
          <p:nvPr/>
        </p:nvSpPr>
        <p:spPr>
          <a:xfrm>
            <a:off x="865063" y="1784535"/>
            <a:ext cx="1937288" cy="461665"/>
          </a:xfrm>
          <a:prstGeom prst="rect">
            <a:avLst/>
          </a:prstGeom>
          <a:noFill/>
        </p:spPr>
        <p:txBody>
          <a:bodyPr wrap="square" rtlCol="0">
            <a:spAutoFit/>
          </a:bodyPr>
          <a:lstStyle/>
          <a:p>
            <a:pPr algn="ctr"/>
            <a:r>
              <a:rPr lang="en-US" altLang="zh-CN" sz="2400">
                <a:solidFill>
                  <a:schemeClr val="accent1"/>
                </a:solidFill>
              </a:rPr>
              <a:t>Sender-1</a:t>
            </a:r>
            <a:endParaRPr lang="en-US" sz="2400">
              <a:solidFill>
                <a:schemeClr val="accent1"/>
              </a:solidFill>
            </a:endParaRPr>
          </a:p>
        </p:txBody>
      </p:sp>
      <p:sp>
        <p:nvSpPr>
          <p:cNvPr id="31" name="TextBox 30">
            <a:extLst>
              <a:ext uri="{FF2B5EF4-FFF2-40B4-BE49-F238E27FC236}">
                <a16:creationId xmlns:a16="http://schemas.microsoft.com/office/drawing/2014/main" id="{AB5755A1-FA79-DA9A-9BAF-3B771BFE9B67}"/>
              </a:ext>
            </a:extLst>
          </p:cNvPr>
          <p:cNvSpPr txBox="1"/>
          <p:nvPr/>
        </p:nvSpPr>
        <p:spPr>
          <a:xfrm>
            <a:off x="811946" y="4486240"/>
            <a:ext cx="2092271" cy="461665"/>
          </a:xfrm>
          <a:prstGeom prst="rect">
            <a:avLst/>
          </a:prstGeom>
          <a:noFill/>
        </p:spPr>
        <p:txBody>
          <a:bodyPr wrap="square" rtlCol="0">
            <a:spAutoFit/>
          </a:bodyPr>
          <a:lstStyle/>
          <a:p>
            <a:pPr algn="ctr"/>
            <a:r>
              <a:rPr lang="en-US" altLang="zh-CN" sz="2400">
                <a:solidFill>
                  <a:schemeClr val="accent2"/>
                </a:solidFill>
              </a:rPr>
              <a:t>Sender</a:t>
            </a:r>
            <a:r>
              <a:rPr lang="zh-CN" altLang="en-US" sz="2400">
                <a:solidFill>
                  <a:schemeClr val="accent2"/>
                </a:solidFill>
              </a:rPr>
              <a:t> </a:t>
            </a:r>
            <a:r>
              <a:rPr lang="en-US" altLang="zh-CN" sz="2400">
                <a:solidFill>
                  <a:schemeClr val="accent2"/>
                </a:solidFill>
              </a:rPr>
              <a:t>-2</a:t>
            </a:r>
          </a:p>
        </p:txBody>
      </p:sp>
      <p:sp>
        <p:nvSpPr>
          <p:cNvPr id="7" name="Slide Number Placeholder 6">
            <a:extLst>
              <a:ext uri="{FF2B5EF4-FFF2-40B4-BE49-F238E27FC236}">
                <a16:creationId xmlns:a16="http://schemas.microsoft.com/office/drawing/2014/main" id="{3EF515FC-EAF9-E7E2-C5B3-5EB75595E953}"/>
              </a:ext>
            </a:extLst>
          </p:cNvPr>
          <p:cNvSpPr>
            <a:spLocks noGrp="1"/>
          </p:cNvSpPr>
          <p:nvPr>
            <p:ph type="sldNum" sz="quarter" idx="12"/>
          </p:nvPr>
        </p:nvSpPr>
        <p:spPr/>
        <p:txBody>
          <a:bodyPr/>
          <a:lstStyle/>
          <a:p>
            <a:fld id="{EA7EFB88-B2CB-3F42-A7FB-727E9E84A506}" type="slidenum">
              <a:rPr lang="en-US" smtClean="0"/>
              <a:t>44</a:t>
            </a:fld>
            <a:endParaRPr lang="en-US"/>
          </a:p>
        </p:txBody>
      </p:sp>
      <p:sp>
        <p:nvSpPr>
          <p:cNvPr id="8" name="TextBox 7">
            <a:extLst>
              <a:ext uri="{FF2B5EF4-FFF2-40B4-BE49-F238E27FC236}">
                <a16:creationId xmlns:a16="http://schemas.microsoft.com/office/drawing/2014/main" id="{76EF1B5B-CFB3-DF62-A3E6-23A84A8BF5AC}"/>
              </a:ext>
            </a:extLst>
          </p:cNvPr>
          <p:cNvSpPr txBox="1"/>
          <p:nvPr/>
        </p:nvSpPr>
        <p:spPr>
          <a:xfrm>
            <a:off x="7186555" y="3479144"/>
            <a:ext cx="999504" cy="369332"/>
          </a:xfrm>
          <a:prstGeom prst="rect">
            <a:avLst/>
          </a:prstGeom>
          <a:noFill/>
        </p:spPr>
        <p:txBody>
          <a:bodyPr wrap="none" rtlCol="0">
            <a:spAutoFit/>
          </a:bodyPr>
          <a:lstStyle/>
          <a:p>
            <a:r>
              <a:rPr lang="en-US" altLang="zh-CN">
                <a:solidFill>
                  <a:schemeClr val="accent1"/>
                </a:solidFill>
              </a:rPr>
              <a:t>Too</a:t>
            </a:r>
            <a:r>
              <a:rPr lang="zh-CN" altLang="en-US">
                <a:solidFill>
                  <a:schemeClr val="accent1"/>
                </a:solidFill>
              </a:rPr>
              <a:t> </a:t>
            </a:r>
            <a:r>
              <a:rPr lang="en-US" altLang="zh-CN">
                <a:solidFill>
                  <a:schemeClr val="accent1"/>
                </a:solidFill>
              </a:rPr>
              <a:t>late!</a:t>
            </a:r>
            <a:endParaRPr lang="en-CN">
              <a:solidFill>
                <a:schemeClr val="accent1"/>
              </a:solidFill>
            </a:endParaRPr>
          </a:p>
        </p:txBody>
      </p:sp>
    </p:spTree>
    <p:extLst>
      <p:ext uri="{BB962C8B-B14F-4D97-AF65-F5344CB8AC3E}">
        <p14:creationId xmlns:p14="http://schemas.microsoft.com/office/powerpoint/2010/main" val="196607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10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100"/>
                            </p:stCondLst>
                            <p:childTnLst>
                              <p:par>
                                <p:cTn id="13" presetID="9"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dissolve">
                                      <p:cBhvr>
                                        <p:cTn id="15" dur="500"/>
                                        <p:tgtEl>
                                          <p:spTgt spid="22"/>
                                        </p:tgtEl>
                                      </p:cBhvr>
                                    </p:animEffect>
                                  </p:childTnLst>
                                </p:cTn>
                              </p:par>
                              <p:par>
                                <p:cTn id="16" presetID="22" presetClass="entr" presetSubtype="4"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down)">
                                      <p:cBhvr>
                                        <p:cTn id="18" dur="500"/>
                                        <p:tgtEl>
                                          <p:spTgt spid="32"/>
                                        </p:tgtEl>
                                      </p:cBhvr>
                                    </p:animEffect>
                                  </p:childTnLst>
                                </p:cTn>
                              </p:par>
                              <p:par>
                                <p:cTn id="19" presetID="22" presetClass="entr" presetSubtype="8"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par>
                                <p:cTn id="22" presetID="2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childTnLst>
                          </p:cTn>
                        </p:par>
                        <p:par>
                          <p:cTn id="25" fill="hold">
                            <p:stCondLst>
                              <p:cond delay="1600"/>
                            </p:stCondLst>
                            <p:childTnLst>
                              <p:par>
                                <p:cTn id="26" presetID="9" presetClass="entr" presetSubtype="0"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dissolve">
                                      <p:cBhvr>
                                        <p:cTn id="28" dur="500"/>
                                        <p:tgtEl>
                                          <p:spTgt spid="25"/>
                                        </p:tgtEl>
                                      </p:cBhvr>
                                    </p:animEffect>
                                  </p:childTnLst>
                                </p:cTn>
                              </p:par>
                              <p:par>
                                <p:cTn id="29" presetID="22" presetClass="entr" presetSubtype="1" fill="hold" nodeType="with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up)">
                                      <p:cBhvr>
                                        <p:cTn id="31" dur="500"/>
                                        <p:tgtEl>
                                          <p:spTgt spid="60"/>
                                        </p:tgtEl>
                                      </p:cBhvr>
                                    </p:animEffect>
                                  </p:childTnLst>
                                </p:cTn>
                              </p:par>
                              <p:par>
                                <p:cTn id="32" presetID="22" presetClass="entr" presetSubtype="1" fill="hold"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wipe(up)">
                                      <p:cBhvr>
                                        <p:cTn id="48" dur="500"/>
                                        <p:tgtEl>
                                          <p:spTgt spid="40"/>
                                        </p:tgtEl>
                                      </p:cBhvr>
                                    </p:animEffect>
                                  </p:childTnLst>
                                </p:cTn>
                              </p:par>
                            </p:childTnLst>
                          </p:cTn>
                        </p:par>
                        <p:par>
                          <p:cTn id="49" fill="hold">
                            <p:stCondLst>
                              <p:cond delay="500"/>
                            </p:stCondLst>
                            <p:childTnLst>
                              <p:par>
                                <p:cTn id="50" presetID="1" presetClass="entr" presetSubtype="0"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P spid="25"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Object 104" hidden="1">
            <a:extLst>
              <a:ext uri="{FF2B5EF4-FFF2-40B4-BE49-F238E27FC236}">
                <a16:creationId xmlns:a16="http://schemas.microsoft.com/office/drawing/2014/main" id="{27043BC4-3D66-4B32-8F58-55FD3DA065B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05" name="Object 104" hidden="1">
                        <a:extLst>
                          <a:ext uri="{FF2B5EF4-FFF2-40B4-BE49-F238E27FC236}">
                            <a16:creationId xmlns:a16="http://schemas.microsoft.com/office/drawing/2014/main" id="{27043BC4-3D66-4B32-8F58-55FD3DA065B9}"/>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7" name="TitleTrackerAlpha 7">
            <a:extLst>
              <a:ext uri="{FF2B5EF4-FFF2-40B4-BE49-F238E27FC236}">
                <a16:creationId xmlns:a16="http://schemas.microsoft.com/office/drawing/2014/main" id="{88DA2C5B-5EC5-4E93-B30E-0F58E1617D83}"/>
              </a:ext>
            </a:extLst>
          </p:cNvPr>
          <p:cNvSpPr/>
          <p:nvPr>
            <p:custDataLst>
              <p:tags r:id="rId2"/>
            </p:custDataLst>
          </p:nvPr>
        </p:nvSpPr>
        <p:spPr>
          <a:xfrm>
            <a:off x="2485672" y="3446053"/>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S</a:t>
            </a:r>
          </a:p>
        </p:txBody>
      </p:sp>
      <p:sp>
        <p:nvSpPr>
          <p:cNvPr id="23" name="TitleTrackerAlpha 7">
            <a:extLst>
              <a:ext uri="{FF2B5EF4-FFF2-40B4-BE49-F238E27FC236}">
                <a16:creationId xmlns:a16="http://schemas.microsoft.com/office/drawing/2014/main" id="{3BE9A525-0916-403B-8576-B52985B0870B}"/>
              </a:ext>
            </a:extLst>
          </p:cNvPr>
          <p:cNvSpPr/>
          <p:nvPr>
            <p:custDataLst>
              <p:tags r:id="rId3"/>
            </p:custDataLst>
          </p:nvPr>
        </p:nvSpPr>
        <p:spPr>
          <a:xfrm>
            <a:off x="838200" y="5065767"/>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R1</a:t>
            </a:r>
          </a:p>
        </p:txBody>
      </p:sp>
      <p:sp>
        <p:nvSpPr>
          <p:cNvPr id="24" name="TitleTrackerAlpha 7">
            <a:extLst>
              <a:ext uri="{FF2B5EF4-FFF2-40B4-BE49-F238E27FC236}">
                <a16:creationId xmlns:a16="http://schemas.microsoft.com/office/drawing/2014/main" id="{BCA1BAD7-747E-4148-934B-F990C0308435}"/>
              </a:ext>
            </a:extLst>
          </p:cNvPr>
          <p:cNvSpPr/>
          <p:nvPr>
            <p:custDataLst>
              <p:tags r:id="rId4"/>
            </p:custDataLst>
          </p:nvPr>
        </p:nvSpPr>
        <p:spPr>
          <a:xfrm>
            <a:off x="2485672" y="5065767"/>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R2</a:t>
            </a:r>
          </a:p>
        </p:txBody>
      </p:sp>
      <p:sp>
        <p:nvSpPr>
          <p:cNvPr id="26" name="TitleTrackerAlpha 7">
            <a:extLst>
              <a:ext uri="{FF2B5EF4-FFF2-40B4-BE49-F238E27FC236}">
                <a16:creationId xmlns:a16="http://schemas.microsoft.com/office/drawing/2014/main" id="{9E10F5D4-39FA-4721-8707-5C83F363FCFB}"/>
              </a:ext>
            </a:extLst>
          </p:cNvPr>
          <p:cNvSpPr/>
          <p:nvPr>
            <p:custDataLst>
              <p:tags r:id="rId5"/>
            </p:custDataLst>
          </p:nvPr>
        </p:nvSpPr>
        <p:spPr>
          <a:xfrm>
            <a:off x="4299615" y="5100863"/>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Rn</a:t>
            </a:r>
          </a:p>
        </p:txBody>
      </p:sp>
      <p:sp>
        <p:nvSpPr>
          <p:cNvPr id="41" name="Body1 19">
            <a:extLst>
              <a:ext uri="{FF2B5EF4-FFF2-40B4-BE49-F238E27FC236}">
                <a16:creationId xmlns:a16="http://schemas.microsoft.com/office/drawing/2014/main" id="{B9D13198-CB8F-4886-A99B-3F466E25925A}"/>
              </a:ext>
            </a:extLst>
          </p:cNvPr>
          <p:cNvSpPr txBox="1"/>
          <p:nvPr>
            <p:custDataLst>
              <p:tags r:id="rId6"/>
            </p:custDataLst>
          </p:nvPr>
        </p:nvSpPr>
        <p:spPr>
          <a:xfrm>
            <a:off x="3246108" y="4949937"/>
            <a:ext cx="804041" cy="535531"/>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3200"/>
              <a:t>. . . </a:t>
            </a:r>
          </a:p>
        </p:txBody>
      </p:sp>
      <p:pic>
        <p:nvPicPr>
          <p:cNvPr id="106" name="CustomIcon">
            <a:extLst>
              <a:ext uri="{FF2B5EF4-FFF2-40B4-BE49-F238E27FC236}">
                <a16:creationId xmlns:a16="http://schemas.microsoft.com/office/drawing/2014/main" id="{8C923341-E015-4735-8072-39775818A947}"/>
              </a:ext>
            </a:extLst>
          </p:cNvPr>
          <p:cNvPicPr>
            <a:picLocks noChangeAspect="1"/>
          </p:cNvPicPr>
          <p:nvPr>
            <p:custDataLst>
              <p:tags r:id="rId7"/>
            </p:custDataLst>
          </p:nvPr>
        </p:nvPicPr>
        <p:blipFill>
          <a:blip r:embed="rId15">
            <a:extLst>
              <a:ext uri="{96DAC541-7B7A-43D3-8B79-37D633B846F1}">
                <asvg:svgBlip xmlns:asvg="http://schemas.microsoft.com/office/drawing/2016/SVG/main" r:embed="rId16"/>
              </a:ext>
            </a:extLst>
          </a:blip>
          <a:stretch>
            <a:fillRect/>
          </a:stretch>
        </p:blipFill>
        <p:spPr>
          <a:xfrm>
            <a:off x="963130" y="5831119"/>
            <a:ext cx="344104" cy="344104"/>
          </a:xfrm>
          <a:prstGeom prst="rect">
            <a:avLst/>
          </a:prstGeom>
        </p:spPr>
      </p:pic>
      <p:pic>
        <p:nvPicPr>
          <p:cNvPr id="107" name="CustomIcon">
            <a:extLst>
              <a:ext uri="{FF2B5EF4-FFF2-40B4-BE49-F238E27FC236}">
                <a16:creationId xmlns:a16="http://schemas.microsoft.com/office/drawing/2014/main" id="{84525F40-65CA-42EE-BE88-0F4492A0603F}"/>
              </a:ext>
            </a:extLst>
          </p:cNvPr>
          <p:cNvPicPr>
            <a:picLocks noChangeAspect="1"/>
          </p:cNvPicPr>
          <p:nvPr>
            <p:custDataLst>
              <p:tags r:id="rId8"/>
            </p:custDataLst>
          </p:nvPr>
        </p:nvPicPr>
        <p:blipFill>
          <a:blip r:embed="rId15">
            <a:extLst>
              <a:ext uri="{96DAC541-7B7A-43D3-8B79-37D633B846F1}">
                <asvg:svgBlip xmlns:asvg="http://schemas.microsoft.com/office/drawing/2016/SVG/main" r:embed="rId16"/>
              </a:ext>
            </a:extLst>
          </a:blip>
          <a:stretch>
            <a:fillRect/>
          </a:stretch>
        </p:blipFill>
        <p:spPr>
          <a:xfrm>
            <a:off x="2635217" y="5831119"/>
            <a:ext cx="344104" cy="344104"/>
          </a:xfrm>
          <a:prstGeom prst="rect">
            <a:avLst/>
          </a:prstGeom>
        </p:spPr>
      </p:pic>
      <p:pic>
        <p:nvPicPr>
          <p:cNvPr id="110" name="CustomIcon">
            <a:extLst>
              <a:ext uri="{FF2B5EF4-FFF2-40B4-BE49-F238E27FC236}">
                <a16:creationId xmlns:a16="http://schemas.microsoft.com/office/drawing/2014/main" id="{E414E572-47C3-430D-A12D-244F941EC4BA}"/>
              </a:ext>
            </a:extLst>
          </p:cNvPr>
          <p:cNvPicPr>
            <a:picLocks noChangeAspect="1"/>
          </p:cNvPicPr>
          <p:nvPr>
            <p:custDataLst>
              <p:tags r:id="rId9"/>
            </p:custDataLst>
          </p:nvPr>
        </p:nvPicPr>
        <p:blipFill>
          <a:blip r:embed="rId15">
            <a:extLst>
              <a:ext uri="{96DAC541-7B7A-43D3-8B79-37D633B846F1}">
                <asvg:svgBlip xmlns:asvg="http://schemas.microsoft.com/office/drawing/2016/SVG/main" r:embed="rId16"/>
              </a:ext>
            </a:extLst>
          </a:blip>
          <a:stretch>
            <a:fillRect/>
          </a:stretch>
        </p:blipFill>
        <p:spPr>
          <a:xfrm>
            <a:off x="4424545" y="5831119"/>
            <a:ext cx="344104" cy="344104"/>
          </a:xfrm>
          <a:prstGeom prst="rect">
            <a:avLst/>
          </a:prstGeom>
        </p:spPr>
      </p:pic>
      <p:cxnSp>
        <p:nvCxnSpPr>
          <p:cNvPr id="126" name="Straight Arrow Connector 125">
            <a:extLst>
              <a:ext uri="{FF2B5EF4-FFF2-40B4-BE49-F238E27FC236}">
                <a16:creationId xmlns:a16="http://schemas.microsoft.com/office/drawing/2014/main" id="{9F2D89A3-DE2A-4FFB-85B9-03131C03E64D}"/>
              </a:ext>
            </a:extLst>
          </p:cNvPr>
          <p:cNvCxnSpPr>
            <a:cxnSpLocks/>
            <a:stCxn id="7" idx="3"/>
            <a:endCxn id="23" idx="0"/>
          </p:cNvCxnSpPr>
          <p:nvPr/>
        </p:nvCxnSpPr>
        <p:spPr>
          <a:xfrm flipH="1">
            <a:off x="1135183" y="3953034"/>
            <a:ext cx="1437473" cy="1112733"/>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8EBDDFCE-5B33-294C-7D71-E8DF303E7804}"/>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N" altLang="zh-CN" sz="3600"/>
              <a:t>DOM</a:t>
            </a:r>
            <a:r>
              <a:rPr lang="en-US" altLang="zh-CN" sz="3600"/>
              <a:t>-deadline</a:t>
            </a:r>
            <a:r>
              <a:rPr lang="zh-CN" altLang="en-US" sz="3600"/>
              <a:t> </a:t>
            </a:r>
            <a:r>
              <a:rPr lang="en-US" altLang="zh-CN" sz="3600"/>
              <a:t>estimation</a:t>
            </a:r>
            <a:endParaRPr lang="en-US" sz="3600"/>
          </a:p>
        </p:txBody>
      </p:sp>
      <p:sp>
        <p:nvSpPr>
          <p:cNvPr id="2" name="Slide Number Placeholder 1">
            <a:extLst>
              <a:ext uri="{FF2B5EF4-FFF2-40B4-BE49-F238E27FC236}">
                <a16:creationId xmlns:a16="http://schemas.microsoft.com/office/drawing/2014/main" id="{FD007714-7B79-A46F-74D2-2E34C2128F84}"/>
              </a:ext>
            </a:extLst>
          </p:cNvPr>
          <p:cNvSpPr>
            <a:spLocks noGrp="1"/>
          </p:cNvSpPr>
          <p:nvPr>
            <p:ph type="sldNum" sz="quarter" idx="12"/>
          </p:nvPr>
        </p:nvSpPr>
        <p:spPr/>
        <p:txBody>
          <a:bodyPr/>
          <a:lstStyle/>
          <a:p>
            <a:fld id="{EA7EFB88-B2CB-3F42-A7FB-727E9E84A506}" type="slidenum">
              <a:rPr lang="en-US" smtClean="0"/>
              <a:t>45</a:t>
            </a:fld>
            <a:endParaRPr lang="en-US"/>
          </a:p>
        </p:txBody>
      </p:sp>
      <p:pic>
        <p:nvPicPr>
          <p:cNvPr id="6" name="CustomIcon">
            <a:extLst>
              <a:ext uri="{FF2B5EF4-FFF2-40B4-BE49-F238E27FC236}">
                <a16:creationId xmlns:a16="http://schemas.microsoft.com/office/drawing/2014/main" id="{C5F6A74B-DF80-880D-F55C-7B8DBF2CFA2A}"/>
              </a:ext>
            </a:extLst>
          </p:cNvPr>
          <p:cNvPicPr>
            <a:picLocks noChangeAspect="1"/>
          </p:cNvPicPr>
          <p:nvPr>
            <p:custDataLst>
              <p:tags r:id="rId10"/>
            </p:custDataLst>
          </p:nvPr>
        </p:nvPicPr>
        <p:blipFill>
          <a:blip r:embed="rId15">
            <a:extLst>
              <a:ext uri="{96DAC541-7B7A-43D3-8B79-37D633B846F1}">
                <asvg:svgBlip xmlns:asvg="http://schemas.microsoft.com/office/drawing/2016/SVG/main" r:embed="rId16"/>
              </a:ext>
            </a:extLst>
          </a:blip>
          <a:stretch>
            <a:fillRect/>
          </a:stretch>
        </p:blipFill>
        <p:spPr>
          <a:xfrm>
            <a:off x="2623783" y="2996162"/>
            <a:ext cx="344104" cy="344104"/>
          </a:xfrm>
          <a:prstGeom prst="rect">
            <a:avLst/>
          </a:prstGeom>
        </p:spPr>
      </p:pic>
      <p:cxnSp>
        <p:nvCxnSpPr>
          <p:cNvPr id="8" name="Straight Arrow Connector 7">
            <a:extLst>
              <a:ext uri="{FF2B5EF4-FFF2-40B4-BE49-F238E27FC236}">
                <a16:creationId xmlns:a16="http://schemas.microsoft.com/office/drawing/2014/main" id="{584422EF-90A8-A966-A62F-343ED4A6109F}"/>
              </a:ext>
            </a:extLst>
          </p:cNvPr>
          <p:cNvCxnSpPr>
            <a:cxnSpLocks/>
            <a:stCxn id="7" idx="4"/>
            <a:endCxn id="24" idx="1"/>
          </p:cNvCxnSpPr>
          <p:nvPr/>
        </p:nvCxnSpPr>
        <p:spPr>
          <a:xfrm flipH="1">
            <a:off x="2572656" y="4040018"/>
            <a:ext cx="209999" cy="1112733"/>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F7D8951-D6DC-8A65-200D-EDEAF7D3EABF}"/>
              </a:ext>
            </a:extLst>
          </p:cNvPr>
          <p:cNvCxnSpPr>
            <a:cxnSpLocks/>
            <a:stCxn id="7" idx="5"/>
            <a:endCxn id="26" idx="1"/>
          </p:cNvCxnSpPr>
          <p:nvPr/>
        </p:nvCxnSpPr>
        <p:spPr>
          <a:xfrm>
            <a:off x="2992653" y="3953034"/>
            <a:ext cx="1393946" cy="1234813"/>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AA99E4-097F-A024-260F-2C9017A80E66}"/>
              </a:ext>
            </a:extLst>
          </p:cNvPr>
          <p:cNvCxnSpPr>
            <a:cxnSpLocks/>
            <a:stCxn id="26" idx="0"/>
            <a:endCxn id="7" idx="5"/>
          </p:cNvCxnSpPr>
          <p:nvPr/>
        </p:nvCxnSpPr>
        <p:spPr>
          <a:xfrm flipH="1" flipV="1">
            <a:off x="2992653" y="3953034"/>
            <a:ext cx="1603945" cy="1147829"/>
          </a:xfrm>
          <a:prstGeom prst="straightConnector1">
            <a:avLst/>
          </a:prstGeom>
          <a:ln>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00C5E63-62CF-20DA-A0D6-E3D303ADFFB4}"/>
              </a:ext>
            </a:extLst>
          </p:cNvPr>
          <p:cNvCxnSpPr>
            <a:cxnSpLocks/>
            <a:stCxn id="24" idx="7"/>
          </p:cNvCxnSpPr>
          <p:nvPr/>
        </p:nvCxnSpPr>
        <p:spPr>
          <a:xfrm flipH="1" flipV="1">
            <a:off x="2838933" y="4004646"/>
            <a:ext cx="153720" cy="1148105"/>
          </a:xfrm>
          <a:prstGeom prst="straightConnector1">
            <a:avLst/>
          </a:prstGeom>
          <a:ln>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65774A9-9920-4287-DCB3-AAA1FD14FCE7}"/>
              </a:ext>
            </a:extLst>
          </p:cNvPr>
          <p:cNvCxnSpPr>
            <a:cxnSpLocks/>
            <a:stCxn id="23" idx="7"/>
            <a:endCxn id="7" idx="3"/>
          </p:cNvCxnSpPr>
          <p:nvPr/>
        </p:nvCxnSpPr>
        <p:spPr>
          <a:xfrm flipV="1">
            <a:off x="1345181" y="3953034"/>
            <a:ext cx="1227475" cy="1199717"/>
          </a:xfrm>
          <a:prstGeom prst="straightConnector1">
            <a:avLst/>
          </a:prstGeom>
          <a:ln>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Content Placeholder 2">
            <a:extLst>
              <a:ext uri="{FF2B5EF4-FFF2-40B4-BE49-F238E27FC236}">
                <a16:creationId xmlns:a16="http://schemas.microsoft.com/office/drawing/2014/main" id="{8F786559-233F-8F9C-EE67-8FF203661167}"/>
              </a:ext>
            </a:extLst>
          </p:cNvPr>
          <p:cNvSpPr>
            <a:spLocks noGrp="1"/>
          </p:cNvSpPr>
          <p:nvPr>
            <p:ph idx="1"/>
          </p:nvPr>
        </p:nvSpPr>
        <p:spPr>
          <a:xfrm>
            <a:off x="551652" y="1055855"/>
            <a:ext cx="11004030" cy="1337854"/>
          </a:xfrm>
        </p:spPr>
        <p:txBody>
          <a:bodyPr vert="horz" lIns="91440" tIns="45720" rIns="91440" bIns="45720" rtlCol="0" anchor="t">
            <a:noAutofit/>
          </a:bodyPr>
          <a:lstStyle/>
          <a:p>
            <a:r>
              <a:rPr lang="en-US" altLang="zh-CN" sz="2400">
                <a:ea typeface="等线"/>
              </a:rPr>
              <a:t>Use probe</a:t>
            </a:r>
            <a:r>
              <a:rPr lang="zh-CN" altLang="en-US" sz="2400">
                <a:ea typeface="等线"/>
              </a:rPr>
              <a:t> </a:t>
            </a:r>
            <a:r>
              <a:rPr lang="en-US" altLang="zh-CN" sz="2400">
                <a:ea typeface="等线"/>
              </a:rPr>
              <a:t>packets</a:t>
            </a:r>
            <a:r>
              <a:rPr lang="zh-CN" altLang="en-US" sz="2400">
                <a:ea typeface="等线"/>
              </a:rPr>
              <a:t> </a:t>
            </a:r>
            <a:r>
              <a:rPr lang="en-US" altLang="zh-CN" sz="2400">
                <a:ea typeface="等线"/>
              </a:rPr>
              <a:t>to</a:t>
            </a:r>
            <a:r>
              <a:rPr lang="zh-CN" altLang="en-US" sz="2400">
                <a:ea typeface="等线"/>
              </a:rPr>
              <a:t> </a:t>
            </a:r>
            <a:r>
              <a:rPr lang="en-US" altLang="zh-CN" sz="2400">
                <a:ea typeface="等线"/>
              </a:rPr>
              <a:t>estimate</a:t>
            </a:r>
            <a:r>
              <a:rPr lang="zh-CN" altLang="en-US" sz="2400">
                <a:ea typeface="等线"/>
              </a:rPr>
              <a:t> </a:t>
            </a:r>
            <a:r>
              <a:rPr lang="en-US" altLang="zh-CN" sz="2400">
                <a:ea typeface="等线"/>
              </a:rPr>
              <a:t>the</a:t>
            </a:r>
            <a:r>
              <a:rPr lang="zh-CN" altLang="en-US" sz="2400">
                <a:ea typeface="等线"/>
              </a:rPr>
              <a:t> </a:t>
            </a:r>
            <a:r>
              <a:rPr lang="en-US" altLang="zh-CN" sz="2400">
                <a:ea typeface="等线"/>
              </a:rPr>
              <a:t>one-way</a:t>
            </a:r>
            <a:r>
              <a:rPr lang="zh-CN" altLang="en-US" sz="2400">
                <a:ea typeface="等线"/>
              </a:rPr>
              <a:t> </a:t>
            </a:r>
            <a:r>
              <a:rPr lang="en-US" altLang="zh-CN" sz="2400">
                <a:ea typeface="等线"/>
              </a:rPr>
              <a:t>delay</a:t>
            </a:r>
            <a:r>
              <a:rPr lang="zh-CN" altLang="en-US" sz="2400">
                <a:ea typeface="等线"/>
              </a:rPr>
              <a:t> </a:t>
            </a:r>
            <a:r>
              <a:rPr lang="en-US" altLang="zh-CN" sz="2400">
                <a:ea typeface="等线"/>
              </a:rPr>
              <a:t>(OWD)</a:t>
            </a:r>
            <a:r>
              <a:rPr lang="zh-CN" altLang="en-US" sz="2400">
                <a:ea typeface="等线"/>
              </a:rPr>
              <a:t> </a:t>
            </a:r>
            <a:r>
              <a:rPr lang="en-US" altLang="zh-CN" sz="2400">
                <a:ea typeface="等线"/>
              </a:rPr>
              <a:t>between</a:t>
            </a:r>
            <a:r>
              <a:rPr lang="zh-CN" altLang="en-US" sz="2400">
                <a:ea typeface="等线"/>
              </a:rPr>
              <a:t> </a:t>
            </a:r>
            <a:r>
              <a:rPr lang="en-US" altLang="zh-CN" sz="2400">
                <a:ea typeface="等线"/>
              </a:rPr>
              <a:t>the</a:t>
            </a:r>
            <a:r>
              <a:rPr lang="zh-CN" altLang="en-US" sz="2400">
                <a:ea typeface="等线"/>
              </a:rPr>
              <a:t> </a:t>
            </a:r>
            <a:r>
              <a:rPr lang="en-US" altLang="zh-CN" sz="2400">
                <a:ea typeface="等线"/>
              </a:rPr>
              <a:t>sender</a:t>
            </a:r>
            <a:r>
              <a:rPr lang="zh-CN" altLang="en-US" sz="2400">
                <a:ea typeface="等线"/>
              </a:rPr>
              <a:t> </a:t>
            </a:r>
            <a:r>
              <a:rPr lang="en-US" altLang="zh-CN" sz="2400">
                <a:ea typeface="等线"/>
              </a:rPr>
              <a:t>and</a:t>
            </a:r>
            <a:r>
              <a:rPr lang="zh-CN" altLang="en-US" sz="2400">
                <a:ea typeface="等线"/>
              </a:rPr>
              <a:t> </a:t>
            </a:r>
            <a:r>
              <a:rPr lang="en-US" altLang="zh-CN" sz="2400">
                <a:ea typeface="等线"/>
              </a:rPr>
              <a:t>receivers</a:t>
            </a:r>
            <a:r>
              <a:rPr lang="en-US" altLang="zh-CN">
                <a:ea typeface="等线"/>
              </a:rPr>
              <a:t>.</a:t>
            </a:r>
          </a:p>
          <a:p>
            <a:r>
              <a:rPr lang="en-US" altLang="zh-CN" sz="2400">
                <a:ea typeface="等线"/>
              </a:rPr>
              <a:t>The</a:t>
            </a:r>
            <a:r>
              <a:rPr lang="zh-CN" altLang="en-US" sz="2400">
                <a:ea typeface="等线"/>
              </a:rPr>
              <a:t> </a:t>
            </a:r>
            <a:r>
              <a:rPr lang="en-US" altLang="zh-CN" sz="2400">
                <a:ea typeface="等线"/>
              </a:rPr>
              <a:t>sender</a:t>
            </a:r>
            <a:r>
              <a:rPr lang="zh-CN" altLang="en-US" sz="2400">
                <a:ea typeface="等线"/>
              </a:rPr>
              <a:t> </a:t>
            </a:r>
            <a:r>
              <a:rPr lang="en-US" altLang="zh-CN" sz="2400">
                <a:ea typeface="等线"/>
              </a:rPr>
              <a:t>collects</a:t>
            </a:r>
            <a:r>
              <a:rPr lang="zh-CN" altLang="en-US" sz="2400">
                <a:ea typeface="等线"/>
              </a:rPr>
              <a:t> </a:t>
            </a:r>
            <a:r>
              <a:rPr lang="en-US" altLang="zh-CN" sz="2400">
                <a:ea typeface="等线"/>
              </a:rPr>
              <a:t>many</a:t>
            </a:r>
            <a:r>
              <a:rPr lang="zh-CN" altLang="en-US" sz="2400">
                <a:ea typeface="等线"/>
              </a:rPr>
              <a:t> </a:t>
            </a:r>
            <a:r>
              <a:rPr lang="en-US" altLang="zh-CN" sz="2400">
                <a:ea typeface="等线"/>
              </a:rPr>
              <a:t>OWD</a:t>
            </a:r>
            <a:r>
              <a:rPr lang="zh-CN" altLang="en-US" sz="2400">
                <a:ea typeface="等线"/>
              </a:rPr>
              <a:t> </a:t>
            </a:r>
            <a:r>
              <a:rPr lang="en-US" altLang="zh-CN" sz="2400">
                <a:ea typeface="等线"/>
              </a:rPr>
              <a:t>samples,</a:t>
            </a:r>
            <a:r>
              <a:rPr lang="zh-CN" altLang="en-US" sz="2400">
                <a:ea typeface="等线"/>
              </a:rPr>
              <a:t> </a:t>
            </a:r>
            <a:r>
              <a:rPr lang="en-US" altLang="zh-CN" sz="2400">
                <a:ea typeface="等线"/>
              </a:rPr>
              <a:t>and</a:t>
            </a:r>
            <a:r>
              <a:rPr lang="zh-CN" altLang="en-US" sz="2400">
                <a:ea typeface="等线"/>
              </a:rPr>
              <a:t> </a:t>
            </a:r>
            <a:r>
              <a:rPr lang="en-US" altLang="zh-CN" sz="2400">
                <a:ea typeface="等线"/>
              </a:rPr>
              <a:t>use</a:t>
            </a:r>
            <a:r>
              <a:rPr lang="zh-CN" altLang="en-US" sz="2400">
                <a:ea typeface="等线"/>
              </a:rPr>
              <a:t> </a:t>
            </a:r>
            <a:r>
              <a:rPr lang="en-US" altLang="zh-CN" sz="2400">
                <a:ea typeface="等线"/>
              </a:rPr>
              <a:t>a</a:t>
            </a:r>
            <a:r>
              <a:rPr lang="zh-CN" altLang="en-US" sz="2400">
                <a:ea typeface="等线"/>
              </a:rPr>
              <a:t> </a:t>
            </a:r>
            <a:r>
              <a:rPr lang="en-US" altLang="zh-CN" sz="2400">
                <a:ea typeface="等线"/>
              </a:rPr>
              <a:t>sliding-window</a:t>
            </a:r>
            <a:r>
              <a:rPr lang="zh-CN" altLang="en-US" sz="2400">
                <a:ea typeface="等线"/>
              </a:rPr>
              <a:t> </a:t>
            </a:r>
            <a:r>
              <a:rPr lang="en-US" altLang="zh-CN" sz="2400">
                <a:ea typeface="等线"/>
              </a:rPr>
              <a:t>approach</a:t>
            </a:r>
            <a:r>
              <a:rPr lang="zh-CN" altLang="en-US" sz="2400">
                <a:ea typeface="等线"/>
              </a:rPr>
              <a:t>  </a:t>
            </a:r>
            <a:r>
              <a:rPr lang="en-US" altLang="zh-CN" sz="2400">
                <a:ea typeface="等线"/>
              </a:rPr>
              <a:t>to</a:t>
            </a:r>
            <a:r>
              <a:rPr lang="zh-CN" altLang="en-US" sz="2400">
                <a:ea typeface="等线"/>
              </a:rPr>
              <a:t> </a:t>
            </a:r>
            <a:r>
              <a:rPr lang="en-US" altLang="zh-CN" sz="2400">
                <a:ea typeface="等线"/>
              </a:rPr>
              <a:t>calculate</a:t>
            </a:r>
            <a:r>
              <a:rPr lang="zh-CN" altLang="en-US" sz="2400">
                <a:ea typeface="等线"/>
              </a:rPr>
              <a:t> </a:t>
            </a:r>
            <a:r>
              <a:rPr lang="en-US" altLang="zh-CN" sz="2400">
                <a:ea typeface="等线"/>
              </a:rPr>
              <a:t>the</a:t>
            </a:r>
            <a:r>
              <a:rPr lang="zh-CN" altLang="en-US" sz="2400">
                <a:ea typeface="等线"/>
              </a:rPr>
              <a:t> </a:t>
            </a:r>
            <a:r>
              <a:rPr lang="en-US" altLang="zh-CN" sz="2400">
                <a:ea typeface="等线"/>
              </a:rPr>
              <a:t>estimated</a:t>
            </a:r>
            <a:r>
              <a:rPr lang="zh-CN" altLang="en-US" sz="2400">
                <a:ea typeface="等线"/>
              </a:rPr>
              <a:t> </a:t>
            </a:r>
            <a:r>
              <a:rPr lang="en-US" altLang="zh-CN" sz="2400">
                <a:ea typeface="等线"/>
              </a:rPr>
              <a:t>OWD</a:t>
            </a:r>
            <a:r>
              <a:rPr lang="zh-CN" altLang="en-US" sz="2400">
                <a:ea typeface="等线"/>
              </a:rPr>
              <a:t> </a:t>
            </a:r>
            <a:endParaRPr lang="en-US" altLang="zh-CN" sz="2400">
              <a:ea typeface="等线"/>
            </a:endParaRPr>
          </a:p>
        </p:txBody>
      </p:sp>
      <p:grpSp>
        <p:nvGrpSpPr>
          <p:cNvPr id="80" name="Group 79">
            <a:extLst>
              <a:ext uri="{FF2B5EF4-FFF2-40B4-BE49-F238E27FC236}">
                <a16:creationId xmlns:a16="http://schemas.microsoft.com/office/drawing/2014/main" id="{233C8300-00C3-F5BF-C5CB-554980F97123}"/>
              </a:ext>
            </a:extLst>
          </p:cNvPr>
          <p:cNvGrpSpPr/>
          <p:nvPr/>
        </p:nvGrpSpPr>
        <p:grpSpPr>
          <a:xfrm>
            <a:off x="5945425" y="4084206"/>
            <a:ext cx="4548497" cy="623937"/>
            <a:chOff x="5898447" y="4155361"/>
            <a:chExt cx="4548497" cy="623937"/>
          </a:xfrm>
        </p:grpSpPr>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33379339-0257-5718-D73E-793AA745144E}"/>
                    </a:ext>
                  </a:extLst>
                </p:cNvPr>
                <p:cNvSpPr txBox="1"/>
                <p:nvPr/>
              </p:nvSpPr>
              <p:spPr>
                <a:xfrm>
                  <a:off x="5898447" y="4155361"/>
                  <a:ext cx="2712153" cy="6178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CN" i="1" smtClean="0">
                                <a:latin typeface="Cambria Math" panose="02040503050406030204" pitchFamily="18" charset="0"/>
                              </a:rPr>
                            </m:ctrlPr>
                          </m:accPr>
                          <m:e>
                            <m:sSub>
                              <m:sSubPr>
                                <m:ctrlPr>
                                  <a:rPr lang="en-CN" i="1">
                                    <a:latin typeface="Cambria Math" panose="02040503050406030204" pitchFamily="18" charset="0"/>
                                  </a:rPr>
                                </m:ctrlPr>
                              </m:sSubPr>
                              <m:e>
                                <m:r>
                                  <a:rPr lang="en-US" altLang="zh-CN" i="1">
                                    <a:latin typeface="Cambria Math" panose="02040503050406030204" pitchFamily="18" charset="0"/>
                                  </a:rPr>
                                  <m:t>𝑂𝑊𝐷</m:t>
                                </m:r>
                              </m:e>
                              <m:sub>
                                <m:r>
                                  <a:rPr lang="en-US" altLang="zh-CN" i="1">
                                    <a:latin typeface="Cambria Math" panose="02040503050406030204" pitchFamily="18" charset="0"/>
                                  </a:rPr>
                                  <m:t>𝑖</m:t>
                                </m:r>
                              </m:sub>
                            </m:sSub>
                            <m:r>
                              <m:rPr>
                                <m:nor/>
                              </m:rPr>
                              <a:rPr lang="en-CN" dirty="0"/>
                              <m:t> </m:t>
                            </m:r>
                          </m:e>
                        </m:acc>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eqArr>
                              <m:eqArrPr>
                                <m:ctrlPr>
                                  <a:rPr lang="en-US" altLang="zh-CN" b="0" i="1" smtClean="0">
                                    <a:latin typeface="Cambria Math" panose="02040503050406030204" pitchFamily="18" charset="0"/>
                                  </a:rPr>
                                </m:ctrlPr>
                              </m:eqArrPr>
                              <m:e>
                                <m:r>
                                  <a:rPr lang="en-US" altLang="zh-CN" b="0" i="1" smtClean="0">
                                    <a:latin typeface="Cambria Math" panose="02040503050406030204" pitchFamily="18" charset="0"/>
                                  </a:rPr>
                                  <m:t>𝑃</m:t>
                                </m:r>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𝛽</m:t>
                                </m:r>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𝜎</m:t>
                                    </m:r>
                                  </m:e>
                                  <m:sub>
                                    <m:r>
                                      <a:rPr lang="en-US" altLang="zh-CN" b="0" i="1" smtClean="0">
                                        <a:latin typeface="Cambria Math" panose="02040503050406030204" pitchFamily="18" charset="0"/>
                                        <a:ea typeface="Cambria Math" panose="02040503050406030204" pitchFamily="18" charset="0"/>
                                      </a:rPr>
                                      <m:t>𝑆</m:t>
                                    </m:r>
                                  </m:sub>
                                </m:sSub>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𝜎</m:t>
                                    </m:r>
                                  </m:e>
                                  <m:sub>
                                    <m:r>
                                      <a:rPr lang="en-US" altLang="zh-CN" b="0" i="1" smtClean="0">
                                        <a:latin typeface="Cambria Math" panose="02040503050406030204" pitchFamily="18" charset="0"/>
                                        <a:ea typeface="Cambria Math" panose="02040503050406030204" pitchFamily="18" charset="0"/>
                                      </a:rPr>
                                      <m:t>𝑅</m:t>
                                    </m:r>
                                  </m:sub>
                                </m:sSub>
                                <m:r>
                                  <a:rPr lang="en-US" altLang="zh-CN" b="0" i="1" smtClean="0">
                                    <a:latin typeface="Cambria Math" panose="02040503050406030204" pitchFamily="18" charset="0"/>
                                    <a:ea typeface="Cambria Math" panose="02040503050406030204" pitchFamily="18" charset="0"/>
                                  </a:rPr>
                                  <m:t>)</m:t>
                                </m:r>
                              </m:e>
                              <m:e>
                                <m:r>
                                  <a:rPr lang="en-US" altLang="zh-CN" b="0" i="1" smtClean="0">
                                    <a:latin typeface="Cambria Math" panose="02040503050406030204" pitchFamily="18" charset="0"/>
                                  </a:rPr>
                                  <m:t>𝐷</m:t>
                                </m:r>
                              </m:e>
                            </m:eqArr>
                          </m:e>
                        </m:d>
                      </m:oMath>
                    </m:oMathPara>
                  </a14:m>
                  <a:endParaRPr lang="en-US" altLang="zh-CN" b="0"/>
                </a:p>
              </p:txBody>
            </p:sp>
          </mc:Choice>
          <mc:Fallback xmlns="">
            <p:sp>
              <p:nvSpPr>
                <p:cNvPr id="54" name="TextBox 53">
                  <a:extLst>
                    <a:ext uri="{FF2B5EF4-FFF2-40B4-BE49-F238E27FC236}">
                      <a16:creationId xmlns:a16="http://schemas.microsoft.com/office/drawing/2014/main" id="{33379339-0257-5718-D73E-793AA745144E}"/>
                    </a:ext>
                  </a:extLst>
                </p:cNvPr>
                <p:cNvSpPr txBox="1">
                  <a:spLocks noRot="1" noChangeAspect="1" noMove="1" noResize="1" noEditPoints="1" noAdjustHandles="1" noChangeArrowheads="1" noChangeShapeType="1" noTextEdit="1"/>
                </p:cNvSpPr>
                <p:nvPr/>
              </p:nvSpPr>
              <p:spPr>
                <a:xfrm>
                  <a:off x="5898447" y="4155361"/>
                  <a:ext cx="2712153" cy="617861"/>
                </a:xfrm>
                <a:prstGeom prst="rect">
                  <a:avLst/>
                </a:prstGeom>
                <a:blipFill>
                  <a:blip r:embed="rId18"/>
                  <a:stretch>
                    <a:fillRect b="-9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3DB3C0E8-C618-4ED7-18B6-9F23DD821B00}"/>
                    </a:ext>
                  </a:extLst>
                </p:cNvPr>
                <p:cNvSpPr txBox="1"/>
                <p:nvPr/>
              </p:nvSpPr>
              <p:spPr>
                <a:xfrm>
                  <a:off x="8899533" y="4197037"/>
                  <a:ext cx="1547411" cy="2873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0&lt;</m:t>
                        </m:r>
                        <m:acc>
                          <m:accPr>
                            <m:chr m:val="̃"/>
                            <m:ctrlPr>
                              <a:rPr lang="en-US" altLang="zh-CN" b="0" i="1" smtClean="0">
                                <a:latin typeface="Cambria Math" panose="02040503050406030204" pitchFamily="18" charset="0"/>
                              </a:rPr>
                            </m:ctrlPr>
                          </m:accPr>
                          <m:e>
                            <m:sSub>
                              <m:sSubPr>
                                <m:ctrlPr>
                                  <a:rPr lang="en-CN" i="1">
                                    <a:latin typeface="Cambria Math" panose="02040503050406030204" pitchFamily="18" charset="0"/>
                                  </a:rPr>
                                </m:ctrlPr>
                              </m:sSubPr>
                              <m:e>
                                <m:r>
                                  <a:rPr lang="en-US" altLang="zh-CN" i="1">
                                    <a:latin typeface="Cambria Math" panose="02040503050406030204" pitchFamily="18" charset="0"/>
                                  </a:rPr>
                                  <m:t>𝑂𝑊𝐷</m:t>
                                </m:r>
                              </m:e>
                              <m:sub>
                                <m:r>
                                  <a:rPr lang="en-US" altLang="zh-CN" i="1">
                                    <a:latin typeface="Cambria Math" panose="02040503050406030204" pitchFamily="18" charset="0"/>
                                  </a:rPr>
                                  <m:t>𝑖</m:t>
                                </m:r>
                              </m:sub>
                            </m:sSub>
                          </m:e>
                        </m:acc>
                        <m:r>
                          <a:rPr lang="en-US" altLang="zh-CN" b="0" i="1" smtClean="0">
                            <a:latin typeface="Cambria Math" panose="02040503050406030204" pitchFamily="18" charset="0"/>
                          </a:rPr>
                          <m:t>&lt;</m:t>
                        </m:r>
                        <m:r>
                          <a:rPr lang="en-US" altLang="zh-CN" b="0" i="1" smtClean="0">
                            <a:latin typeface="Cambria Math" panose="02040503050406030204" pitchFamily="18" charset="0"/>
                          </a:rPr>
                          <m:t>𝐷</m:t>
                        </m:r>
                      </m:oMath>
                    </m:oMathPara>
                  </a14:m>
                  <a:endParaRPr lang="en-CN"/>
                </a:p>
              </p:txBody>
            </p:sp>
          </mc:Choice>
          <mc:Fallback xmlns="">
            <p:sp>
              <p:nvSpPr>
                <p:cNvPr id="55" name="TextBox 54">
                  <a:extLst>
                    <a:ext uri="{FF2B5EF4-FFF2-40B4-BE49-F238E27FC236}">
                      <a16:creationId xmlns:a16="http://schemas.microsoft.com/office/drawing/2014/main" id="{3DB3C0E8-C618-4ED7-18B6-9F23DD821B00}"/>
                    </a:ext>
                  </a:extLst>
                </p:cNvPr>
                <p:cNvSpPr txBox="1">
                  <a:spLocks noRot="1" noChangeAspect="1" noMove="1" noResize="1" noEditPoints="1" noAdjustHandles="1" noChangeArrowheads="1" noChangeShapeType="1" noTextEdit="1"/>
                </p:cNvSpPr>
                <p:nvPr/>
              </p:nvSpPr>
              <p:spPr>
                <a:xfrm>
                  <a:off x="8899533" y="4197037"/>
                  <a:ext cx="1547411" cy="287386"/>
                </a:xfrm>
                <a:prstGeom prst="rect">
                  <a:avLst/>
                </a:prstGeom>
                <a:blipFill>
                  <a:blip r:embed="rId19"/>
                  <a:stretch>
                    <a:fillRect l="-3557" t="-21277" r="-39921" b="-170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489D26A4-9C89-6649-C5A7-962A266790DE}"/>
                    </a:ext>
                  </a:extLst>
                </p:cNvPr>
                <p:cNvSpPr txBox="1"/>
                <p:nvPr/>
              </p:nvSpPr>
              <p:spPr>
                <a:xfrm>
                  <a:off x="8888629" y="4502299"/>
                  <a:ext cx="108869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𝑜𝑡h𝑒𝑟𝑤𝑖𝑠𝑒</m:t>
                        </m:r>
                      </m:oMath>
                    </m:oMathPara>
                  </a14:m>
                  <a:endParaRPr lang="en-CN"/>
                </a:p>
              </p:txBody>
            </p:sp>
          </mc:Choice>
          <mc:Fallback xmlns="">
            <p:sp>
              <p:nvSpPr>
                <p:cNvPr id="66" name="TextBox 65">
                  <a:extLst>
                    <a:ext uri="{FF2B5EF4-FFF2-40B4-BE49-F238E27FC236}">
                      <a16:creationId xmlns:a16="http://schemas.microsoft.com/office/drawing/2014/main" id="{489D26A4-9C89-6649-C5A7-962A266790DE}"/>
                    </a:ext>
                  </a:extLst>
                </p:cNvPr>
                <p:cNvSpPr txBox="1">
                  <a:spLocks noRot="1" noChangeAspect="1" noMove="1" noResize="1" noEditPoints="1" noAdjustHandles="1" noChangeArrowheads="1" noChangeShapeType="1" noTextEdit="1"/>
                </p:cNvSpPr>
                <p:nvPr/>
              </p:nvSpPr>
              <p:spPr>
                <a:xfrm>
                  <a:off x="8888629" y="4502299"/>
                  <a:ext cx="1088696" cy="276999"/>
                </a:xfrm>
                <a:prstGeom prst="rect">
                  <a:avLst/>
                </a:prstGeom>
                <a:blipFill>
                  <a:blip r:embed="rId20"/>
                  <a:stretch>
                    <a:fillRect l="-5056" r="-5618" b="-8889"/>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78" name="TextBox 77">
                <a:extLst>
                  <a:ext uri="{FF2B5EF4-FFF2-40B4-BE49-F238E27FC236}">
                    <a16:creationId xmlns:a16="http://schemas.microsoft.com/office/drawing/2014/main" id="{C0261535-52FF-BF1B-3C47-30F1FCC6C6D0}"/>
                  </a:ext>
                </a:extLst>
              </p:cNvPr>
              <p:cNvSpPr txBox="1"/>
              <p:nvPr/>
            </p:nvSpPr>
            <p:spPr>
              <a:xfrm>
                <a:off x="5820437" y="5162075"/>
                <a:ext cx="5070263" cy="47153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𝑑𝑒𝑎𝑑𝑙𝑖𝑛𝑒</m:t>
                      </m:r>
                      <m:r>
                        <a:rPr lang="en-US" altLang="zh-CN" b="0" i="1" smtClean="0">
                          <a:latin typeface="Cambria Math" panose="02040503050406030204" pitchFamily="18" charset="0"/>
                        </a:rPr>
                        <m:t>=</m:t>
                      </m:r>
                      <m:r>
                        <a:rPr lang="en-US" altLang="zh-CN" b="0" i="1" smtClean="0">
                          <a:latin typeface="Cambria Math" panose="02040503050406030204" pitchFamily="18" charset="0"/>
                        </a:rPr>
                        <m:t>𝑠𝑒𝑛𝑑𝑖𝑛𝑔</m:t>
                      </m:r>
                      <m:r>
                        <a:rPr lang="zh-CN" altLang="en-US" b="0" i="1" smtClean="0">
                          <a:latin typeface="Cambria Math" panose="02040503050406030204" pitchFamily="18" charset="0"/>
                        </a:rPr>
                        <m:t> </m:t>
                      </m:r>
                      <m:r>
                        <a:rPr lang="en-US" altLang="zh-CN" b="0" i="1" smtClean="0">
                          <a:latin typeface="Cambria Math" panose="02040503050406030204" pitchFamily="18" charset="0"/>
                        </a:rPr>
                        <m:t>𝑡𝑖𝑚𝑒</m:t>
                      </m:r>
                      <m:r>
                        <a:rPr lang="en-US" altLang="zh-CN" b="0" i="1" smtClean="0">
                          <a:latin typeface="Cambria Math" panose="02040503050406030204" pitchFamily="18" charset="0"/>
                        </a:rPr>
                        <m:t>+</m:t>
                      </m:r>
                      <m:func>
                        <m:funcPr>
                          <m:ctrlPr>
                            <a:rPr lang="en-US" altLang="zh-CN" b="0" i="1" smtClean="0">
                              <a:latin typeface="Cambria Math" panose="02040503050406030204" pitchFamily="18" charset="0"/>
                            </a:rPr>
                          </m:ctrlPr>
                        </m:funcPr>
                        <m:fName>
                          <m:limLow>
                            <m:limLowPr>
                              <m:ctrlPr>
                                <a:rPr lang="en-US" altLang="zh-CN" b="0" i="1" smtClean="0">
                                  <a:latin typeface="Cambria Math" panose="02040503050406030204" pitchFamily="18" charset="0"/>
                                </a:rPr>
                              </m:ctrlPr>
                            </m:limLowPr>
                            <m:e>
                              <m:r>
                                <m:rPr>
                                  <m:sty m:val="p"/>
                                </m:rPr>
                                <a:rPr lang="en-US" altLang="zh-CN" b="0" i="0" smtClean="0">
                                  <a:latin typeface="Cambria Math" panose="02040503050406030204" pitchFamily="18" charset="0"/>
                                </a:rPr>
                                <m:t>max</m:t>
                              </m:r>
                            </m:e>
                            <m:lim>
                              <m:r>
                                <a:rPr lang="en-US" altLang="zh-CN" b="0" i="1" smtClean="0">
                                  <a:latin typeface="Cambria Math" panose="02040503050406030204" pitchFamily="18" charset="0"/>
                                </a:rPr>
                                <m:t>1</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𝑖</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𝑛</m:t>
                              </m:r>
                            </m:lim>
                          </m:limLow>
                        </m:fName>
                        <m:e>
                          <m:r>
                            <a:rPr lang="en-US" altLang="zh-CN" i="1">
                              <a:latin typeface="Cambria Math" panose="02040503050406030204" pitchFamily="18" charset="0"/>
                            </a:rPr>
                            <m:t>{</m:t>
                          </m:r>
                          <m:acc>
                            <m:accPr>
                              <m:chr m:val="̃"/>
                              <m:ctrlPr>
                                <a:rPr lang="en-CN" altLang="zh-CN" i="1" dirty="0">
                                  <a:latin typeface="Cambria Math" panose="02040503050406030204" pitchFamily="18" charset="0"/>
                                </a:rPr>
                              </m:ctrlPr>
                            </m:accPr>
                            <m:e>
                              <m:sSub>
                                <m:sSubPr>
                                  <m:ctrlPr>
                                    <a:rPr lang="en-CN" i="1">
                                      <a:latin typeface="Cambria Math" panose="02040503050406030204" pitchFamily="18" charset="0"/>
                                    </a:rPr>
                                  </m:ctrlPr>
                                </m:sSubPr>
                                <m:e>
                                  <m:r>
                                    <a:rPr lang="en-US" altLang="zh-CN" i="1">
                                      <a:latin typeface="Cambria Math" panose="02040503050406030204" pitchFamily="18" charset="0"/>
                                    </a:rPr>
                                    <m:t>𝑂𝑊𝐷</m:t>
                                  </m:r>
                                </m:e>
                                <m:sub>
                                  <m:r>
                                    <a:rPr lang="en-US" altLang="zh-CN" i="1">
                                      <a:latin typeface="Cambria Math" panose="02040503050406030204" pitchFamily="18" charset="0"/>
                                    </a:rPr>
                                    <m:t>𝑖</m:t>
                                  </m:r>
                                </m:sub>
                              </m:sSub>
                            </m:e>
                          </m:acc>
                          <m:r>
                            <a:rPr lang="en-US" altLang="zh-CN" i="1">
                              <a:latin typeface="Cambria Math" panose="02040503050406030204" pitchFamily="18" charset="0"/>
                            </a:rPr>
                            <m:t>}</m:t>
                          </m:r>
                        </m:e>
                      </m:func>
                      <m:r>
                        <a:rPr lang="en-US" altLang="zh-CN" b="0" i="1" smtClean="0">
                          <a:latin typeface="Cambria Math" panose="02040503050406030204" pitchFamily="18" charset="0"/>
                        </a:rPr>
                        <m:t>⁡</m:t>
                      </m:r>
                    </m:oMath>
                  </m:oMathPara>
                </a14:m>
                <a:endParaRPr lang="en-CN"/>
              </a:p>
            </p:txBody>
          </p:sp>
        </mc:Choice>
        <mc:Fallback xmlns="">
          <p:sp>
            <p:nvSpPr>
              <p:cNvPr id="78" name="TextBox 77">
                <a:extLst>
                  <a:ext uri="{FF2B5EF4-FFF2-40B4-BE49-F238E27FC236}">
                    <a16:creationId xmlns:a16="http://schemas.microsoft.com/office/drawing/2014/main" id="{C0261535-52FF-BF1B-3C47-30F1FCC6C6D0}"/>
                  </a:ext>
                </a:extLst>
              </p:cNvPr>
              <p:cNvSpPr txBox="1">
                <a:spLocks noRot="1" noChangeAspect="1" noMove="1" noResize="1" noEditPoints="1" noAdjustHandles="1" noChangeArrowheads="1" noChangeShapeType="1" noTextEdit="1"/>
              </p:cNvSpPr>
              <p:nvPr/>
            </p:nvSpPr>
            <p:spPr>
              <a:xfrm>
                <a:off x="5820437" y="5162075"/>
                <a:ext cx="5070263" cy="471539"/>
              </a:xfrm>
              <a:prstGeom prst="rect">
                <a:avLst/>
              </a:prstGeom>
              <a:blipFill>
                <a:blip r:embed="rId21"/>
                <a:stretch>
                  <a:fillRect t="-1299" r="-12019" b="-25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Content Placeholder 2">
                <a:extLst>
                  <a:ext uri="{FF2B5EF4-FFF2-40B4-BE49-F238E27FC236}">
                    <a16:creationId xmlns:a16="http://schemas.microsoft.com/office/drawing/2014/main" id="{E63D3A50-47A9-A517-CB01-7904A521D75C}"/>
                  </a:ext>
                </a:extLst>
              </p:cNvPr>
              <p:cNvSpPr txBox="1">
                <a:spLocks/>
              </p:cNvSpPr>
              <p:nvPr/>
            </p:nvSpPr>
            <p:spPr>
              <a:xfrm>
                <a:off x="5337566" y="2688004"/>
                <a:ext cx="6036006" cy="86357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Given</a:t>
                </a:r>
                <a:r>
                  <a:rPr lang="zh-CN" altLang="en-US" sz="2000">
                    <a:ea typeface="等线"/>
                  </a:rPr>
                  <a:t> </a:t>
                </a:r>
                <a:r>
                  <a:rPr lang="en-US" altLang="zh-CN" sz="2000">
                    <a:ea typeface="等线"/>
                  </a:rPr>
                  <a:t>a</a:t>
                </a:r>
                <a:r>
                  <a:rPr lang="zh-CN" altLang="en-US" sz="2000">
                    <a:ea typeface="等线"/>
                  </a:rPr>
                  <a:t> </a:t>
                </a:r>
                <a:r>
                  <a:rPr lang="en-US" altLang="zh-CN" sz="2000">
                    <a:ea typeface="等线"/>
                  </a:rPr>
                  <a:t>window</a:t>
                </a:r>
                <a:r>
                  <a:rPr lang="zh-CN" altLang="en-US" sz="2000">
                    <a:ea typeface="等线"/>
                  </a:rPr>
                  <a:t> </a:t>
                </a:r>
                <a:r>
                  <a:rPr lang="en-US" altLang="zh-CN" sz="2000">
                    <a:ea typeface="等线"/>
                  </a:rPr>
                  <a:t>with</a:t>
                </a:r>
                <a:r>
                  <a:rPr lang="zh-CN" altLang="en-US" sz="2000">
                    <a:ea typeface="等线"/>
                  </a:rPr>
                  <a:t> </a:t>
                </a:r>
                <a:r>
                  <a:rPr lang="en-US" altLang="zh-CN" sz="2000">
                    <a:ea typeface="等线"/>
                  </a:rPr>
                  <a:t>length</a:t>
                </a:r>
                <a:r>
                  <a:rPr lang="zh-CN" altLang="en-US" sz="2000">
                    <a:ea typeface="等线"/>
                  </a:rPr>
                  <a:t> </a:t>
                </a:r>
                <a14:m>
                  <m:oMath xmlns:m="http://schemas.openxmlformats.org/officeDocument/2006/math">
                    <m:r>
                      <a:rPr lang="en-US" altLang="zh-CN" sz="2000" b="0" i="1" smtClean="0">
                        <a:latin typeface="Cambria Math" panose="02040503050406030204" pitchFamily="18" charset="0"/>
                        <a:ea typeface="等线"/>
                      </a:rPr>
                      <m:t>𝐿</m:t>
                    </m:r>
                  </m:oMath>
                </a14:m>
                <a:r>
                  <a:rPr lang="zh-CN" altLang="en-US" sz="2000">
                    <a:ea typeface="等线"/>
                  </a:rPr>
                  <a:t> </a:t>
                </a:r>
                <a:r>
                  <a:rPr lang="en-US" altLang="zh-CN" sz="2000">
                    <a:ea typeface="等线"/>
                  </a:rPr>
                  <a:t>(e.g.,</a:t>
                </a:r>
                <a:r>
                  <a:rPr lang="zh-CN" altLang="en-US" sz="2000">
                    <a:ea typeface="等线"/>
                  </a:rPr>
                  <a:t> </a:t>
                </a:r>
                <a14:m>
                  <m:oMath xmlns:m="http://schemas.openxmlformats.org/officeDocument/2006/math">
                    <m:r>
                      <a:rPr lang="en-US" altLang="zh-CN" sz="2000" i="1">
                        <a:latin typeface="Cambria Math" panose="02040503050406030204" pitchFamily="18" charset="0"/>
                        <a:ea typeface="等线"/>
                      </a:rPr>
                      <m:t>𝐿</m:t>
                    </m:r>
                    <m:r>
                      <a:rPr lang="en-US" altLang="zh-CN" sz="2000" i="1">
                        <a:latin typeface="Cambria Math" panose="02040503050406030204" pitchFamily="18" charset="0"/>
                        <a:ea typeface="等线"/>
                      </a:rPr>
                      <m:t>=1000</m:t>
                    </m:r>
                  </m:oMath>
                </a14:m>
                <a:r>
                  <a:rPr lang="zh-CN" altLang="en-US" sz="2000">
                    <a:ea typeface="等线"/>
                  </a:rPr>
                  <a:t> </a:t>
                </a:r>
                <a:r>
                  <a:rPr lang="en-US" altLang="zh-CN" sz="2000">
                    <a:ea typeface="等线"/>
                  </a:rPr>
                  <a:t>),</a:t>
                </a:r>
                <a:r>
                  <a:rPr lang="zh-CN" altLang="en-US" sz="2000">
                    <a:ea typeface="等线"/>
                  </a:rPr>
                  <a:t> </a:t>
                </a:r>
                <a:r>
                  <a:rPr lang="en-US" altLang="zh-CN" sz="2000">
                    <a:ea typeface="等线"/>
                  </a:rPr>
                  <a:t>to</a:t>
                </a:r>
                <a:r>
                  <a:rPr lang="zh-CN" altLang="en-US" sz="2000">
                    <a:ea typeface="等线"/>
                  </a:rPr>
                  <a:t> </a:t>
                </a:r>
                <a:r>
                  <a:rPr lang="en-US" altLang="zh-CN" sz="2000">
                    <a:ea typeface="等线"/>
                  </a:rPr>
                  <a:t>estimate</a:t>
                </a:r>
                <a:r>
                  <a:rPr lang="zh-CN" altLang="en-US" sz="2000">
                    <a:ea typeface="等线"/>
                  </a:rPr>
                  <a:t> </a:t>
                </a:r>
                <a:r>
                  <a:rPr lang="en-US" altLang="zh-CN" sz="2000">
                    <a:ea typeface="等线"/>
                  </a:rPr>
                  <a:t>the</a:t>
                </a:r>
                <a:r>
                  <a:rPr lang="zh-CN" altLang="en-US" sz="2000">
                    <a:ea typeface="等线"/>
                  </a:rPr>
                  <a:t> </a:t>
                </a:r>
                <a:r>
                  <a:rPr lang="en-US" altLang="zh-CN" sz="2000">
                    <a:ea typeface="等线"/>
                  </a:rPr>
                  <a:t>OWD</a:t>
                </a:r>
                <a:r>
                  <a:rPr lang="zh-CN" altLang="en-US" sz="2000">
                    <a:ea typeface="等线"/>
                  </a:rPr>
                  <a:t> </a:t>
                </a:r>
                <a:r>
                  <a:rPr lang="en-US" altLang="zh-CN" sz="2000">
                    <a:ea typeface="等线"/>
                  </a:rPr>
                  <a:t>between</a:t>
                </a:r>
                <a:r>
                  <a:rPr lang="zh-CN" altLang="en-US" sz="2000">
                    <a:ea typeface="等线"/>
                  </a:rPr>
                  <a:t>  </a:t>
                </a:r>
                <a:r>
                  <a:rPr lang="en-US" altLang="zh-CN" sz="2000">
                    <a:ea typeface="等线"/>
                  </a:rPr>
                  <a:t>S</a:t>
                </a:r>
                <a:r>
                  <a:rPr lang="zh-CN" altLang="en-US" sz="2000">
                    <a:ea typeface="等线"/>
                  </a:rPr>
                  <a:t> </a:t>
                </a:r>
                <a:r>
                  <a:rPr lang="en-US" altLang="zh-CN" sz="2000">
                    <a:ea typeface="等线"/>
                  </a:rPr>
                  <a:t>and</a:t>
                </a:r>
                <a:r>
                  <a:rPr lang="zh-CN" altLang="en-US" sz="2000">
                    <a:ea typeface="等线"/>
                  </a:rPr>
                  <a:t> </a:t>
                </a:r>
                <a:r>
                  <a:rPr lang="en-US" altLang="zh-CN" sz="2000">
                    <a:ea typeface="等线"/>
                  </a:rPr>
                  <a:t>Ri,</a:t>
                </a:r>
                <a:r>
                  <a:rPr lang="zh-CN" altLang="en-US" sz="2000">
                    <a:ea typeface="等线"/>
                  </a:rPr>
                  <a:t> </a:t>
                </a:r>
                <a:r>
                  <a:rPr lang="en-US" altLang="zh-CN" sz="2000">
                    <a:ea typeface="等线"/>
                  </a:rPr>
                  <a:t>i.e.,</a:t>
                </a:r>
                <a:r>
                  <a:rPr lang="zh-CN" altLang="en-US" sz="2000">
                    <a:ea typeface="等线"/>
                  </a:rPr>
                  <a:t> </a:t>
                </a:r>
                <a14:m>
                  <m:oMath xmlns:m="http://schemas.openxmlformats.org/officeDocument/2006/math">
                    <m:acc>
                      <m:accPr>
                        <m:chr m:val="̃"/>
                        <m:ctrlPr>
                          <a:rPr lang="en-CN" sz="1400" i="1">
                            <a:latin typeface="Cambria Math" panose="02040503050406030204" pitchFamily="18" charset="0"/>
                          </a:rPr>
                        </m:ctrlPr>
                      </m:accPr>
                      <m:e>
                        <m:sSub>
                          <m:sSubPr>
                            <m:ctrlPr>
                              <a:rPr lang="en-CN" sz="1400" i="1">
                                <a:latin typeface="Cambria Math" panose="02040503050406030204" pitchFamily="18" charset="0"/>
                              </a:rPr>
                            </m:ctrlPr>
                          </m:sSubPr>
                          <m:e>
                            <m:r>
                              <a:rPr lang="en-US" altLang="zh-CN" sz="1400" i="1">
                                <a:latin typeface="Cambria Math" panose="02040503050406030204" pitchFamily="18" charset="0"/>
                              </a:rPr>
                              <m:t>𝑂𝑊𝐷</m:t>
                            </m:r>
                          </m:e>
                          <m:sub>
                            <m:r>
                              <a:rPr lang="en-US" altLang="zh-CN" sz="1400" i="1">
                                <a:latin typeface="Cambria Math" panose="02040503050406030204" pitchFamily="18" charset="0"/>
                              </a:rPr>
                              <m:t>𝑖</m:t>
                            </m:r>
                          </m:sub>
                        </m:sSub>
                        <m:r>
                          <m:rPr>
                            <m:nor/>
                          </m:rPr>
                          <a:rPr lang="en-CN" sz="1400" dirty="0"/>
                          <m:t> </m:t>
                        </m:r>
                      </m:e>
                    </m:acc>
                    <m:r>
                      <a:rPr lang="en-CN" sz="1400" i="1" dirty="0">
                        <a:latin typeface="Cambria Math" panose="02040503050406030204" pitchFamily="18" charset="0"/>
                      </a:rPr>
                      <m:t> </m:t>
                    </m:r>
                  </m:oMath>
                </a14:m>
                <a:r>
                  <a:rPr lang="en-US" altLang="zh-CN" sz="2000">
                    <a:ea typeface="等线"/>
                  </a:rPr>
                  <a:t>:</a:t>
                </a:r>
              </a:p>
              <a:p>
                <a:pPr marL="0" indent="0">
                  <a:buNone/>
                </a:pPr>
                <a:r>
                  <a:rPr lang="en-US" altLang="zh-CN" sz="2000">
                    <a:ea typeface="等线"/>
                  </a:rPr>
                  <a:t>Collect</a:t>
                </a:r>
                <a:r>
                  <a:rPr lang="zh-CN" altLang="en-US" sz="2000">
                    <a:ea typeface="等线"/>
                  </a:rPr>
                  <a:t> </a:t>
                </a:r>
                <a14:m>
                  <m:oMath xmlns:m="http://schemas.openxmlformats.org/officeDocument/2006/math">
                    <m:r>
                      <a:rPr lang="en-US" altLang="zh-CN" sz="2000" i="1">
                        <a:latin typeface="Cambria Math" panose="02040503050406030204" pitchFamily="18" charset="0"/>
                        <a:ea typeface="等线"/>
                      </a:rPr>
                      <m:t>𝐿</m:t>
                    </m:r>
                  </m:oMath>
                </a14:m>
                <a:r>
                  <a:rPr lang="zh-CN" altLang="en-US" sz="2000">
                    <a:ea typeface="等线"/>
                  </a:rPr>
                  <a:t> </a:t>
                </a:r>
                <a:r>
                  <a:rPr lang="en-US" altLang="zh-CN" sz="2000">
                    <a:ea typeface="等线"/>
                  </a:rPr>
                  <a:t>OWD</a:t>
                </a:r>
                <a:r>
                  <a:rPr lang="zh-CN" altLang="en-US" sz="2000">
                    <a:ea typeface="等线"/>
                  </a:rPr>
                  <a:t> </a:t>
                </a:r>
                <a:r>
                  <a:rPr lang="en-US" altLang="zh-CN" sz="2000">
                    <a:ea typeface="等线"/>
                  </a:rPr>
                  <a:t>samples.</a:t>
                </a:r>
                <a:r>
                  <a:rPr lang="zh-CN" altLang="en-US" sz="2000">
                    <a:ea typeface="等线"/>
                  </a:rPr>
                  <a:t> </a:t>
                </a:r>
                <a:r>
                  <a:rPr lang="en-US" altLang="zh-CN" sz="2000">
                    <a:ea typeface="等线"/>
                  </a:rPr>
                  <a:t>Pick</a:t>
                </a:r>
                <a:r>
                  <a:rPr lang="zh-CN" altLang="en-US" sz="2000">
                    <a:ea typeface="等线"/>
                  </a:rPr>
                  <a:t> </a:t>
                </a:r>
                <a:r>
                  <a:rPr lang="en-US" altLang="zh-CN" sz="2000">
                    <a:ea typeface="等线"/>
                  </a:rPr>
                  <a:t>the</a:t>
                </a:r>
                <a:r>
                  <a:rPr lang="zh-CN" altLang="en-US" sz="2000">
                    <a:ea typeface="等线"/>
                  </a:rPr>
                  <a:t> </a:t>
                </a:r>
                <a:r>
                  <a:rPr lang="en-US" altLang="zh-CN" sz="2000">
                    <a:solidFill>
                      <a:srgbClr val="FF0000"/>
                    </a:solidFill>
                    <a:ea typeface="等线"/>
                  </a:rPr>
                  <a:t>percentile</a:t>
                </a:r>
                <a:r>
                  <a:rPr lang="zh-CN" altLang="en-US" sz="2000">
                    <a:ea typeface="等线"/>
                  </a:rPr>
                  <a:t> </a:t>
                </a:r>
                <a:r>
                  <a:rPr lang="en-US" altLang="zh-CN" sz="2000">
                    <a:ea typeface="等线"/>
                  </a:rPr>
                  <a:t>value</a:t>
                </a:r>
                <a:r>
                  <a:rPr lang="zh-CN" altLang="en-US" sz="2000">
                    <a:ea typeface="等线"/>
                  </a:rPr>
                  <a:t> </a:t>
                </a:r>
                <a:r>
                  <a:rPr lang="en-US" altLang="zh-CN" sz="2000">
                    <a:ea typeface="等线"/>
                  </a:rPr>
                  <a:t>(e.g.,</a:t>
                </a:r>
                <a:r>
                  <a:rPr lang="zh-CN" altLang="en-US" sz="2000">
                    <a:ea typeface="等线"/>
                  </a:rPr>
                  <a:t> </a:t>
                </a:r>
                <a:r>
                  <a:rPr lang="en-US" altLang="zh-CN" sz="2000">
                    <a:ea typeface="等线"/>
                  </a:rPr>
                  <a:t>50%)</a:t>
                </a:r>
                <a:r>
                  <a:rPr lang="zh-CN" altLang="en-US" sz="2000">
                    <a:ea typeface="等线"/>
                  </a:rPr>
                  <a:t> </a:t>
                </a:r>
                <a:r>
                  <a:rPr lang="en-US" altLang="zh-CN" sz="2000">
                    <a:ea typeface="等线"/>
                  </a:rPr>
                  <a:t>as</a:t>
                </a:r>
                <a:r>
                  <a:rPr lang="zh-CN" altLang="en-US" sz="2000">
                    <a:ea typeface="等线"/>
                  </a:rPr>
                  <a:t> </a:t>
                </a:r>
                <a14:m>
                  <m:oMath xmlns:m="http://schemas.openxmlformats.org/officeDocument/2006/math">
                    <m:r>
                      <a:rPr lang="en-US" altLang="zh-CN" sz="2000" b="0" i="1" smtClean="0">
                        <a:latin typeface="Cambria Math" panose="02040503050406030204" pitchFamily="18" charset="0"/>
                        <a:ea typeface="等线"/>
                      </a:rPr>
                      <m:t>𝑃</m:t>
                    </m:r>
                  </m:oMath>
                </a14:m>
                <a:r>
                  <a:rPr lang="zh-CN" altLang="en-US" sz="2000">
                    <a:ea typeface="等线"/>
                  </a:rPr>
                  <a:t>   </a:t>
                </a:r>
                <a:endParaRPr lang="en-US" altLang="zh-CN" sz="2000">
                  <a:ea typeface="等线"/>
                </a:endParaRPr>
              </a:p>
            </p:txBody>
          </p:sp>
        </mc:Choice>
        <mc:Fallback xmlns="">
          <p:sp>
            <p:nvSpPr>
              <p:cNvPr id="79" name="Content Placeholder 2">
                <a:extLst>
                  <a:ext uri="{FF2B5EF4-FFF2-40B4-BE49-F238E27FC236}">
                    <a16:creationId xmlns:a16="http://schemas.microsoft.com/office/drawing/2014/main" id="{E63D3A50-47A9-A517-CB01-7904A521D75C}"/>
                  </a:ext>
                </a:extLst>
              </p:cNvPr>
              <p:cNvSpPr txBox="1">
                <a:spLocks noRot="1" noChangeAspect="1" noMove="1" noResize="1" noEditPoints="1" noAdjustHandles="1" noChangeArrowheads="1" noChangeShapeType="1" noTextEdit="1"/>
              </p:cNvSpPr>
              <p:nvPr/>
            </p:nvSpPr>
            <p:spPr>
              <a:xfrm>
                <a:off x="5337566" y="2688004"/>
                <a:ext cx="6036006" cy="863572"/>
              </a:xfrm>
              <a:prstGeom prst="rect">
                <a:avLst/>
              </a:prstGeom>
              <a:blipFill>
                <a:blip r:embed="rId22"/>
                <a:stretch>
                  <a:fillRect l="-1111" t="-7746" b="-64789"/>
                </a:stretch>
              </a:blipFill>
            </p:spPr>
            <p:txBody>
              <a:bodyPr/>
              <a:lstStyle/>
              <a:p>
                <a:r>
                  <a:rPr lang="en-US">
                    <a:noFill/>
                  </a:rPr>
                  <a:t> </a:t>
                </a:r>
              </a:p>
            </p:txBody>
          </p:sp>
        </mc:Fallback>
      </mc:AlternateContent>
      <p:sp>
        <p:nvSpPr>
          <p:cNvPr id="81" name="Content Placeholder 2">
            <a:extLst>
              <a:ext uri="{FF2B5EF4-FFF2-40B4-BE49-F238E27FC236}">
                <a16:creationId xmlns:a16="http://schemas.microsoft.com/office/drawing/2014/main" id="{85DF4AB4-5286-F753-8AA1-010C28E8AC7C}"/>
              </a:ext>
            </a:extLst>
          </p:cNvPr>
          <p:cNvSpPr txBox="1">
            <a:spLocks/>
          </p:cNvSpPr>
          <p:nvPr/>
        </p:nvSpPr>
        <p:spPr>
          <a:xfrm>
            <a:off x="5317794" y="4804938"/>
            <a:ext cx="6036006" cy="45770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000">
                <a:ea typeface="等线"/>
              </a:rPr>
              <a:t>When</a:t>
            </a:r>
            <a:r>
              <a:rPr lang="zh-CN" altLang="en-US" sz="2000">
                <a:ea typeface="等线"/>
              </a:rPr>
              <a:t> </a:t>
            </a:r>
            <a:r>
              <a:rPr lang="en-US" altLang="zh-CN" sz="2000">
                <a:ea typeface="等线"/>
              </a:rPr>
              <a:t>S</a:t>
            </a:r>
            <a:r>
              <a:rPr lang="zh-CN" altLang="en-US" sz="2000">
                <a:ea typeface="等线"/>
              </a:rPr>
              <a:t> </a:t>
            </a:r>
            <a:r>
              <a:rPr lang="en-US" altLang="zh-CN" sz="2000">
                <a:ea typeface="等线"/>
              </a:rPr>
              <a:t>multicasts</a:t>
            </a:r>
            <a:r>
              <a:rPr lang="zh-CN" altLang="en-US" sz="2000">
                <a:ea typeface="等线"/>
              </a:rPr>
              <a:t> </a:t>
            </a:r>
            <a:r>
              <a:rPr lang="en-US" altLang="zh-CN" sz="2000">
                <a:ea typeface="等线"/>
              </a:rPr>
              <a:t>to</a:t>
            </a:r>
            <a:r>
              <a:rPr lang="zh-CN" altLang="en-US" sz="2000">
                <a:ea typeface="等线"/>
              </a:rPr>
              <a:t> </a:t>
            </a:r>
            <a:r>
              <a:rPr lang="en-US" altLang="zh-CN" sz="2000">
                <a:ea typeface="等线"/>
              </a:rPr>
              <a:t>R1-Rn:</a:t>
            </a:r>
            <a:r>
              <a:rPr lang="zh-CN" altLang="en-US" sz="2000">
                <a:ea typeface="等线"/>
              </a:rPr>
              <a:t> </a:t>
            </a:r>
            <a:endParaRPr lang="en-US" altLang="zh-CN" sz="2000">
              <a:ea typeface="等线"/>
            </a:endParaRPr>
          </a:p>
        </p:txBody>
      </p:sp>
      <p:sp>
        <p:nvSpPr>
          <p:cNvPr id="82" name="TextBox 81">
            <a:extLst>
              <a:ext uri="{FF2B5EF4-FFF2-40B4-BE49-F238E27FC236}">
                <a16:creationId xmlns:a16="http://schemas.microsoft.com/office/drawing/2014/main" id="{7887B902-9FC3-BA60-37C2-1AB61628E801}"/>
              </a:ext>
            </a:extLst>
          </p:cNvPr>
          <p:cNvSpPr txBox="1"/>
          <p:nvPr/>
        </p:nvSpPr>
        <p:spPr>
          <a:xfrm>
            <a:off x="5337566" y="5619780"/>
            <a:ext cx="3927870" cy="400110"/>
          </a:xfrm>
          <a:prstGeom prst="rect">
            <a:avLst/>
          </a:prstGeom>
          <a:noFill/>
        </p:spPr>
        <p:txBody>
          <a:bodyPr wrap="none" rtlCol="0">
            <a:spAutoFit/>
          </a:bodyPr>
          <a:lstStyle/>
          <a:p>
            <a:r>
              <a:rPr lang="en-US" altLang="zh-CN" sz="2000">
                <a:solidFill>
                  <a:srgbClr val="FF0000"/>
                </a:solidFill>
              </a:rPr>
              <a:t>Larger</a:t>
            </a:r>
            <a:r>
              <a:rPr lang="zh-CN" altLang="en-US" sz="2000">
                <a:solidFill>
                  <a:srgbClr val="FF0000"/>
                </a:solidFill>
              </a:rPr>
              <a:t> </a:t>
            </a:r>
            <a:r>
              <a:rPr lang="en-US" altLang="zh-CN" sz="2000">
                <a:solidFill>
                  <a:srgbClr val="FF0000"/>
                </a:solidFill>
              </a:rPr>
              <a:t>percentile</a:t>
            </a:r>
            <a:r>
              <a:rPr lang="zh-CN" altLang="en-US" sz="2000">
                <a:solidFill>
                  <a:srgbClr val="FF0000"/>
                </a:solidFill>
              </a:rPr>
              <a:t> </a:t>
            </a:r>
            <a:r>
              <a:rPr lang="en-US" altLang="zh-CN" sz="2000">
                <a:solidFill>
                  <a:srgbClr val="FF0000"/>
                </a:solidFill>
                <a:sym typeface="Wingdings" pitchFamily="2" charset="2"/>
              </a:rPr>
              <a:t></a:t>
            </a:r>
            <a:r>
              <a:rPr lang="zh-CN" altLang="en-US" sz="2000">
                <a:solidFill>
                  <a:srgbClr val="FF0000"/>
                </a:solidFill>
                <a:sym typeface="Wingdings" pitchFamily="2" charset="2"/>
              </a:rPr>
              <a:t> </a:t>
            </a:r>
            <a:r>
              <a:rPr lang="en-US" altLang="zh-CN" sz="2000">
                <a:solidFill>
                  <a:srgbClr val="FF0000"/>
                </a:solidFill>
                <a:sym typeface="Wingdings" pitchFamily="2" charset="2"/>
              </a:rPr>
              <a:t>Larger</a:t>
            </a:r>
            <a:r>
              <a:rPr lang="zh-CN" altLang="en-US" sz="2000">
                <a:solidFill>
                  <a:srgbClr val="FF0000"/>
                </a:solidFill>
                <a:sym typeface="Wingdings" pitchFamily="2" charset="2"/>
              </a:rPr>
              <a:t> </a:t>
            </a:r>
            <a:r>
              <a:rPr lang="en-US" altLang="zh-CN" sz="2000">
                <a:solidFill>
                  <a:srgbClr val="FF0000"/>
                </a:solidFill>
                <a:sym typeface="Wingdings" pitchFamily="2" charset="2"/>
              </a:rPr>
              <a:t>deadline</a:t>
            </a:r>
            <a:endParaRPr lang="en-CN" sz="2000">
              <a:solidFill>
                <a:srgbClr val="FF0000"/>
              </a:solidFill>
            </a:endParaRPr>
          </a:p>
        </p:txBody>
      </p:sp>
    </p:spTree>
    <p:extLst>
      <p:ext uri="{BB962C8B-B14F-4D97-AF65-F5344CB8AC3E}">
        <p14:creationId xmlns:p14="http://schemas.microsoft.com/office/powerpoint/2010/main" val="302855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up)">
                                      <p:cBhvr>
                                        <p:cTn id="7" dur="500"/>
                                        <p:tgtEl>
                                          <p:spTgt spid="126"/>
                                        </p:tgtEl>
                                      </p:cBhvr>
                                    </p:animEffect>
                                  </p:childTnLst>
                                </p:cTn>
                              </p:par>
                              <p:par>
                                <p:cTn id="8" presetID="22" presetClass="entr" presetSubtype="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500"/>
                                        <p:tgtEl>
                                          <p:spTgt spid="20"/>
                                        </p:tgtEl>
                                      </p:cBhvr>
                                    </p:animEffect>
                                  </p:childTnLst>
                                </p:cTn>
                              </p:par>
                              <p:par>
                                <p:cTn id="18" presetID="22" presetClass="entr" presetSubtype="4"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par>
                                <p:cTn id="21" presetID="2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1000"/>
                            </p:stCondLst>
                            <p:childTnLst>
                              <p:par>
                                <p:cTn id="25" presetID="22" presetClass="entr" presetSubtype="1" fill="hold" nodeType="afterEffect">
                                  <p:stCondLst>
                                    <p:cond delay="0"/>
                                  </p:stCondLst>
                                  <p:childTnLst>
                                    <p:set>
                                      <p:cBhvr>
                                        <p:cTn id="26" dur="1" fill="hold">
                                          <p:stCondLst>
                                            <p:cond delay="0"/>
                                          </p:stCondLst>
                                        </p:cTn>
                                        <p:tgtEl>
                                          <p:spTgt spid="126"/>
                                        </p:tgtEl>
                                        <p:attrNameLst>
                                          <p:attrName>style.visibility</p:attrName>
                                        </p:attrNameLst>
                                      </p:cBhvr>
                                      <p:to>
                                        <p:strVal val="visible"/>
                                      </p:to>
                                    </p:set>
                                    <p:animEffect transition="in" filter="wipe(up)">
                                      <p:cBhvr>
                                        <p:cTn id="27" dur="500"/>
                                        <p:tgtEl>
                                          <p:spTgt spid="126"/>
                                        </p:tgtEl>
                                      </p:cBhvr>
                                    </p:animEffect>
                                  </p:childTnLst>
                                </p:cTn>
                              </p:par>
                              <p:par>
                                <p:cTn id="28" presetID="22" presetClass="entr" presetSubtype="1"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par>
                                <p:cTn id="31" presetID="22" presetClass="entr" presetSubtype="1"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childTnLst>
                          </p:cTn>
                        </p:par>
                        <p:par>
                          <p:cTn id="34" fill="hold">
                            <p:stCondLst>
                              <p:cond delay="1500"/>
                            </p:stCondLst>
                            <p:childTnLst>
                              <p:par>
                                <p:cTn id="35" presetID="22" presetClass="entr" presetSubtype="4"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par>
                                <p:cTn id="38" presetID="22" presetClass="entr" presetSubtype="4"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down)">
                                      <p:cBhvr>
                                        <p:cTn id="40" dur="500"/>
                                        <p:tgtEl>
                                          <p:spTgt spid="16"/>
                                        </p:tgtEl>
                                      </p:cBhvr>
                                    </p:animEffect>
                                  </p:childTnLst>
                                </p:cTn>
                              </p:par>
                              <p:par>
                                <p:cTn id="41" presetID="2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animEffect transition="in" filter="dissolve">
                                      <p:cBhvr>
                                        <p:cTn id="48" dur="500"/>
                                        <p:tgtEl>
                                          <p:spTgt spid="79"/>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80"/>
                                        </p:tgtEl>
                                        <p:attrNameLst>
                                          <p:attrName>style.visibility</p:attrName>
                                        </p:attrNameLst>
                                      </p:cBhvr>
                                      <p:to>
                                        <p:strVal val="visible"/>
                                      </p:to>
                                    </p:set>
                                    <p:animEffect transition="in" filter="dissolve">
                                      <p:cBhvr>
                                        <p:cTn id="53" dur="500"/>
                                        <p:tgtEl>
                                          <p:spTgt spid="80"/>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dissolve">
                                      <p:cBhvr>
                                        <p:cTn id="58" dur="500"/>
                                        <p:tgtEl>
                                          <p:spTgt spid="81"/>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78"/>
                                        </p:tgtEl>
                                        <p:attrNameLst>
                                          <p:attrName>style.visibility</p:attrName>
                                        </p:attrNameLst>
                                      </p:cBhvr>
                                      <p:to>
                                        <p:strVal val="visible"/>
                                      </p:to>
                                    </p:set>
                                    <p:animEffect transition="in" filter="dissolve">
                                      <p:cBhvr>
                                        <p:cTn id="61" dur="500"/>
                                        <p:tgtEl>
                                          <p:spTgt spid="78"/>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82"/>
                                        </p:tgtEl>
                                        <p:attrNameLst>
                                          <p:attrName>style.visibility</p:attrName>
                                        </p:attrNameLst>
                                      </p:cBhvr>
                                      <p:to>
                                        <p:strVal val="visible"/>
                                      </p:to>
                                    </p:set>
                                    <p:animEffect transition="in" filter="dissolve">
                                      <p:cBhvr>
                                        <p:cTn id="66"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P spid="81" grpId="0"/>
      <p:bldP spid="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5159DC-11FC-6E41-80F2-6CA7E7A5F28F}"/>
              </a:ext>
            </a:extLst>
          </p:cNvPr>
          <p:cNvSpPr>
            <a:spLocks noGrp="1"/>
          </p:cNvSpPr>
          <p:nvPr>
            <p:ph idx="1"/>
          </p:nvPr>
        </p:nvSpPr>
        <p:spPr>
          <a:xfrm>
            <a:off x="551652" y="1055855"/>
            <a:ext cx="11004030" cy="2736057"/>
          </a:xfrm>
        </p:spPr>
        <p:txBody>
          <a:bodyPr vert="horz" lIns="91440" tIns="45720" rIns="91440" bIns="45720" rtlCol="0" anchor="t">
            <a:noAutofit/>
          </a:bodyPr>
          <a:lstStyle/>
          <a:p>
            <a:r>
              <a:rPr lang="en-US" altLang="zh-CN" sz="2400">
                <a:ea typeface="等线"/>
              </a:rPr>
              <a:t>Goal of consensus: Establish</a:t>
            </a:r>
            <a:r>
              <a:rPr lang="zh-CN" altLang="en-US" sz="2400">
                <a:ea typeface="等线"/>
              </a:rPr>
              <a:t> </a:t>
            </a:r>
            <a:r>
              <a:rPr lang="en-US" altLang="zh-CN" sz="2400">
                <a:solidFill>
                  <a:srgbClr val="FF0000"/>
                </a:solidFill>
                <a:ea typeface="等线"/>
              </a:rPr>
              <a:t>a common ordering</a:t>
            </a:r>
            <a:r>
              <a:rPr lang="zh-CN" altLang="en-US" sz="2400">
                <a:solidFill>
                  <a:srgbClr val="FF0000"/>
                </a:solidFill>
                <a:ea typeface="等线"/>
              </a:rPr>
              <a:t> </a:t>
            </a:r>
            <a:r>
              <a:rPr lang="en-US" altLang="zh-CN" sz="2400">
                <a:solidFill>
                  <a:srgbClr val="FF0000"/>
                </a:solidFill>
                <a:ea typeface="等线"/>
              </a:rPr>
              <a:t>of</a:t>
            </a:r>
            <a:r>
              <a:rPr lang="zh-CN" altLang="en-US" sz="2400">
                <a:solidFill>
                  <a:srgbClr val="FF0000"/>
                </a:solidFill>
                <a:ea typeface="等线"/>
              </a:rPr>
              <a:t> </a:t>
            </a:r>
            <a:r>
              <a:rPr lang="en-US" altLang="zh-CN" sz="2400">
                <a:solidFill>
                  <a:srgbClr val="FF0000"/>
                </a:solidFill>
                <a:ea typeface="等线"/>
              </a:rPr>
              <a:t>client operations</a:t>
            </a:r>
            <a:r>
              <a:rPr lang="zh-CN" altLang="en-US" sz="2400">
                <a:solidFill>
                  <a:srgbClr val="FF0000"/>
                </a:solidFill>
                <a:ea typeface="等线"/>
              </a:rPr>
              <a:t> </a:t>
            </a:r>
            <a:r>
              <a:rPr lang="en-US" altLang="zh-CN" sz="2400">
                <a:ea typeface="等线"/>
              </a:rPr>
              <a:t>across</a:t>
            </a:r>
            <a:r>
              <a:rPr lang="zh-CN" altLang="en-US" sz="2400">
                <a:ea typeface="等线"/>
              </a:rPr>
              <a:t> </a:t>
            </a:r>
            <a:r>
              <a:rPr lang="en-US" altLang="zh-CN" sz="2400">
                <a:ea typeface="等线"/>
              </a:rPr>
              <a:t>multiple</a:t>
            </a:r>
            <a:r>
              <a:rPr lang="zh-CN" altLang="en-US" sz="2400">
                <a:ea typeface="等线"/>
              </a:rPr>
              <a:t> </a:t>
            </a:r>
            <a:r>
              <a:rPr lang="en-US" altLang="zh-CN" sz="2400">
                <a:ea typeface="等线"/>
              </a:rPr>
              <a:t>machines by maintaining a replicated ordered log of these operations.</a:t>
            </a:r>
          </a:p>
          <a:p>
            <a:r>
              <a:rPr lang="en-US" altLang="zh-CN" sz="2400">
                <a:ea typeface="等线"/>
              </a:rPr>
              <a:t>A better way: </a:t>
            </a:r>
            <a:r>
              <a:rPr lang="en-US" altLang="zh-CN" sz="2400" i="1">
                <a:ea typeface="等线"/>
              </a:rPr>
              <a:t>optimistic protocols</a:t>
            </a:r>
            <a:r>
              <a:rPr lang="en-US" altLang="zh-CN" sz="2400">
                <a:ea typeface="等线"/>
              </a:rPr>
              <a:t>:</a:t>
            </a:r>
          </a:p>
          <a:p>
            <a:pPr lvl="1"/>
            <a:r>
              <a:rPr lang="en-US" altLang="zh-CN">
                <a:ea typeface="等线"/>
              </a:rPr>
              <a:t>client</a:t>
            </a:r>
            <a:r>
              <a:rPr lang="zh-CN" altLang="en-US">
                <a:ea typeface="等线"/>
              </a:rPr>
              <a:t> </a:t>
            </a:r>
            <a:r>
              <a:rPr lang="en-US" altLang="zh-CN">
                <a:ea typeface="等线"/>
              </a:rPr>
              <a:t>(or</a:t>
            </a:r>
            <a:r>
              <a:rPr lang="zh-CN" altLang="en-US">
                <a:ea typeface="等线"/>
              </a:rPr>
              <a:t> </a:t>
            </a:r>
            <a:r>
              <a:rPr lang="en-US" altLang="zh-CN">
                <a:ea typeface="等线"/>
              </a:rPr>
              <a:t>proxy)</a:t>
            </a:r>
            <a:r>
              <a:rPr lang="zh-CN" altLang="en-US">
                <a:ea typeface="等线"/>
              </a:rPr>
              <a:t> </a:t>
            </a:r>
            <a:r>
              <a:rPr lang="en-US" altLang="zh-CN">
                <a:ea typeface="等线"/>
              </a:rPr>
              <a:t>multicasts operations</a:t>
            </a:r>
            <a:r>
              <a:rPr lang="zh-CN" altLang="en-US">
                <a:ea typeface="等线"/>
              </a:rPr>
              <a:t> </a:t>
            </a:r>
            <a:r>
              <a:rPr lang="en-US" altLang="zh-CN">
                <a:ea typeface="等线"/>
              </a:rPr>
              <a:t>to</a:t>
            </a:r>
            <a:r>
              <a:rPr lang="zh-CN" altLang="en-US">
                <a:ea typeface="等线"/>
              </a:rPr>
              <a:t> </a:t>
            </a:r>
            <a:r>
              <a:rPr lang="en-US" altLang="zh-CN">
                <a:ea typeface="等线"/>
              </a:rPr>
              <a:t>all</a:t>
            </a:r>
            <a:r>
              <a:rPr lang="zh-CN" altLang="en-US">
                <a:ea typeface="等线"/>
              </a:rPr>
              <a:t> </a:t>
            </a:r>
            <a:r>
              <a:rPr lang="en-US" altLang="zh-CN">
                <a:ea typeface="等线"/>
              </a:rPr>
              <a:t>replicas</a:t>
            </a:r>
            <a:r>
              <a:rPr lang="zh-CN" altLang="en-US">
                <a:ea typeface="等线"/>
              </a:rPr>
              <a:t> </a:t>
            </a:r>
            <a:r>
              <a:rPr lang="en-US" altLang="zh-CN">
                <a:ea typeface="等线"/>
              </a:rPr>
              <a:t>to</a:t>
            </a:r>
            <a:r>
              <a:rPr lang="zh-CN" altLang="en-US">
                <a:ea typeface="等线"/>
              </a:rPr>
              <a:t> </a:t>
            </a:r>
            <a:r>
              <a:rPr lang="en-US" altLang="zh-CN">
                <a:ea typeface="等线"/>
              </a:rPr>
              <a:t>spread</a:t>
            </a:r>
            <a:r>
              <a:rPr lang="zh-CN" altLang="en-US">
                <a:ea typeface="等线"/>
              </a:rPr>
              <a:t> </a:t>
            </a:r>
            <a:r>
              <a:rPr lang="en-US" altLang="zh-CN">
                <a:ea typeface="等线"/>
              </a:rPr>
              <a:t>the</a:t>
            </a:r>
            <a:r>
              <a:rPr lang="zh-CN" altLang="en-US">
                <a:ea typeface="等线"/>
              </a:rPr>
              <a:t> </a:t>
            </a:r>
            <a:r>
              <a:rPr lang="en-US" altLang="zh-CN">
                <a:ea typeface="等线"/>
              </a:rPr>
              <a:t>load</a:t>
            </a:r>
          </a:p>
          <a:p>
            <a:pPr lvl="1"/>
            <a:r>
              <a:rPr lang="en-US" altLang="zh-CN">
                <a:ea typeface="等线"/>
              </a:rPr>
              <a:t>If operations arrive in the same order at multiple replicas, ordering is achieved for free, and replicas respond directly to clients (</a:t>
            </a:r>
            <a:r>
              <a:rPr lang="en-US" altLang="zh-CN">
                <a:solidFill>
                  <a:srgbClr val="FF0000"/>
                </a:solidFill>
                <a:sym typeface="Wingdings" pitchFamily="2" charset="2"/>
              </a:rPr>
              <a:t>Fast</a:t>
            </a:r>
            <a:r>
              <a:rPr lang="zh-CN" altLang="en-US">
                <a:solidFill>
                  <a:srgbClr val="FF0000"/>
                </a:solidFill>
                <a:sym typeface="Wingdings" pitchFamily="2" charset="2"/>
              </a:rPr>
              <a:t> </a:t>
            </a:r>
            <a:r>
              <a:rPr lang="en-US" altLang="zh-CN">
                <a:solidFill>
                  <a:srgbClr val="FF0000"/>
                </a:solidFill>
                <a:sym typeface="Wingdings" pitchFamily="2" charset="2"/>
              </a:rPr>
              <a:t>Path</a:t>
            </a:r>
            <a:r>
              <a:rPr lang="en-US" altLang="zh-CN">
                <a:sym typeface="Wingdings" pitchFamily="2" charset="2"/>
              </a:rPr>
              <a:t>)</a:t>
            </a:r>
          </a:p>
          <a:p>
            <a:pPr lvl="1"/>
            <a:r>
              <a:rPr lang="en-US" altLang="zh-CN">
                <a:ea typeface="等线"/>
                <a:sym typeface="Wingdings" pitchFamily="2" charset="2"/>
              </a:rPr>
              <a:t>If not, use leader to decide order w/ extra message delays like </a:t>
            </a:r>
            <a:r>
              <a:rPr lang="en-US" altLang="zh-CN" err="1">
                <a:ea typeface="等线"/>
                <a:sym typeface="Wingdings" pitchFamily="2" charset="2"/>
              </a:rPr>
              <a:t>Paxos</a:t>
            </a:r>
            <a:r>
              <a:rPr lang="en-US" altLang="zh-CN">
                <a:ea typeface="等线"/>
                <a:sym typeface="Wingdings" pitchFamily="2" charset="2"/>
              </a:rPr>
              <a:t> (</a:t>
            </a:r>
            <a:r>
              <a:rPr lang="en-US" altLang="zh-CN">
                <a:solidFill>
                  <a:srgbClr val="FF0000"/>
                </a:solidFill>
                <a:sym typeface="Wingdings" pitchFamily="2" charset="2"/>
              </a:rPr>
              <a:t>Slow</a:t>
            </a:r>
            <a:r>
              <a:rPr lang="zh-CN" altLang="en-US">
                <a:solidFill>
                  <a:srgbClr val="FF0000"/>
                </a:solidFill>
                <a:sym typeface="Wingdings" pitchFamily="2" charset="2"/>
              </a:rPr>
              <a:t> </a:t>
            </a:r>
            <a:r>
              <a:rPr lang="en-US" altLang="zh-CN">
                <a:solidFill>
                  <a:srgbClr val="FF0000"/>
                </a:solidFill>
                <a:sym typeface="Wingdings" pitchFamily="2" charset="2"/>
              </a:rPr>
              <a:t>Path)</a:t>
            </a:r>
            <a:endParaRPr lang="en-US" altLang="zh-CN">
              <a:ea typeface="等线"/>
            </a:endParaRPr>
          </a:p>
        </p:txBody>
      </p:sp>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Fixing single-leader bottlenecks through optimistic protocols</a:t>
            </a:r>
            <a:endParaRPr lang="en-US" sz="3600"/>
          </a:p>
        </p:txBody>
      </p:sp>
      <p:cxnSp>
        <p:nvCxnSpPr>
          <p:cNvPr id="45" name="Curved Connector 44">
            <a:extLst>
              <a:ext uri="{FF2B5EF4-FFF2-40B4-BE49-F238E27FC236}">
                <a16:creationId xmlns:a16="http://schemas.microsoft.com/office/drawing/2014/main" id="{5C28F685-2FF6-B4DA-E726-D14CFACC4416}"/>
              </a:ext>
            </a:extLst>
          </p:cNvPr>
          <p:cNvCxnSpPr>
            <a:cxnSpLocks/>
            <a:endCxn id="4" idx="0"/>
          </p:cNvCxnSpPr>
          <p:nvPr/>
        </p:nvCxnSpPr>
        <p:spPr>
          <a:xfrm>
            <a:off x="2889145" y="4519671"/>
            <a:ext cx="1741113" cy="1403002"/>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45">
            <a:extLst>
              <a:ext uri="{FF2B5EF4-FFF2-40B4-BE49-F238E27FC236}">
                <a16:creationId xmlns:a16="http://schemas.microsoft.com/office/drawing/2014/main" id="{2B82EE4C-65BF-41D9-57DE-0E1A8F051805}"/>
              </a:ext>
            </a:extLst>
          </p:cNvPr>
          <p:cNvSpPr/>
          <p:nvPr/>
        </p:nvSpPr>
        <p:spPr>
          <a:xfrm>
            <a:off x="2458567" y="5948280"/>
            <a:ext cx="1104662" cy="54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cxnSp>
        <p:nvCxnSpPr>
          <p:cNvPr id="47" name="Curved Connector 46">
            <a:extLst>
              <a:ext uri="{FF2B5EF4-FFF2-40B4-BE49-F238E27FC236}">
                <a16:creationId xmlns:a16="http://schemas.microsoft.com/office/drawing/2014/main" id="{A7BD1C39-463F-A07B-31C2-1BEE44F7C684}"/>
              </a:ext>
            </a:extLst>
          </p:cNvPr>
          <p:cNvCxnSpPr>
            <a:cxnSpLocks/>
            <a:endCxn id="43" idx="0"/>
          </p:cNvCxnSpPr>
          <p:nvPr/>
        </p:nvCxnSpPr>
        <p:spPr>
          <a:xfrm rot="10800000" flipV="1">
            <a:off x="937936" y="4519671"/>
            <a:ext cx="1683292" cy="1403002"/>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9" name="Group 78">
            <a:extLst>
              <a:ext uri="{FF2B5EF4-FFF2-40B4-BE49-F238E27FC236}">
                <a16:creationId xmlns:a16="http://schemas.microsoft.com/office/drawing/2014/main" id="{1804635A-F292-A226-349A-75D7B20698CE}"/>
              </a:ext>
            </a:extLst>
          </p:cNvPr>
          <p:cNvGrpSpPr/>
          <p:nvPr/>
        </p:nvGrpSpPr>
        <p:grpSpPr>
          <a:xfrm>
            <a:off x="272185" y="3910015"/>
            <a:ext cx="5040000" cy="2964309"/>
            <a:chOff x="2973984" y="3249487"/>
            <a:chExt cx="5040000" cy="2964309"/>
          </a:xfrm>
        </p:grpSpPr>
        <p:grpSp>
          <p:nvGrpSpPr>
            <p:cNvPr id="3" name="Group 2">
              <a:extLst>
                <a:ext uri="{FF2B5EF4-FFF2-40B4-BE49-F238E27FC236}">
                  <a16:creationId xmlns:a16="http://schemas.microsoft.com/office/drawing/2014/main" id="{203AD764-9928-A876-555F-7768C1211DAB}"/>
                </a:ext>
              </a:extLst>
            </p:cNvPr>
            <p:cNvGrpSpPr/>
            <p:nvPr/>
          </p:nvGrpSpPr>
          <p:grpSpPr>
            <a:xfrm>
              <a:off x="6666306" y="5262145"/>
              <a:ext cx="1331501" cy="540000"/>
              <a:chOff x="5537328" y="4053000"/>
              <a:chExt cx="1440000" cy="540000"/>
            </a:xfrm>
          </p:grpSpPr>
          <p:sp>
            <p:nvSpPr>
              <p:cNvPr id="4" name="Rounded Rectangle 3">
                <a:extLst>
                  <a:ext uri="{FF2B5EF4-FFF2-40B4-BE49-F238E27FC236}">
                    <a16:creationId xmlns:a16="http://schemas.microsoft.com/office/drawing/2014/main" id="{0C5226B8-418A-0126-FC2C-21F9A219E2E5}"/>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 name="TextBox 4">
                <a:extLst>
                  <a:ext uri="{FF2B5EF4-FFF2-40B4-BE49-F238E27FC236}">
                    <a16:creationId xmlns:a16="http://schemas.microsoft.com/office/drawing/2014/main" id="{23EED4BD-725B-6F32-E76B-3E79D21F18F1}"/>
                  </a:ext>
                </a:extLst>
              </p:cNvPr>
              <p:cNvSpPr txBox="1"/>
              <p:nvPr/>
            </p:nvSpPr>
            <p:spPr>
              <a:xfrm>
                <a:off x="5763374" y="4171103"/>
                <a:ext cx="1053860" cy="338554"/>
              </a:xfrm>
              <a:prstGeom prst="rect">
                <a:avLst/>
              </a:prstGeom>
              <a:noFill/>
            </p:spPr>
            <p:txBody>
              <a:bodyPr wrap="square" rtlCol="0">
                <a:spAutoFit/>
              </a:bodyPr>
              <a:lstStyle/>
              <a:p>
                <a:r>
                  <a:rPr lang="en-US" altLang="zh-CN" sz="1600"/>
                  <a:t>Follower</a:t>
                </a:r>
                <a:endParaRPr lang="en-US" sz="1600"/>
              </a:p>
            </p:txBody>
          </p:sp>
        </p:grpSp>
        <p:grpSp>
          <p:nvGrpSpPr>
            <p:cNvPr id="9" name="Group 8">
              <a:extLst>
                <a:ext uri="{FF2B5EF4-FFF2-40B4-BE49-F238E27FC236}">
                  <a16:creationId xmlns:a16="http://schemas.microsoft.com/office/drawing/2014/main" id="{73225E6C-F6A7-1455-5C81-58CBB38F3093}"/>
                </a:ext>
              </a:extLst>
            </p:cNvPr>
            <p:cNvGrpSpPr/>
            <p:nvPr/>
          </p:nvGrpSpPr>
          <p:grpSpPr>
            <a:xfrm>
              <a:off x="4805220" y="3282145"/>
              <a:ext cx="1331501" cy="540000"/>
              <a:chOff x="5537328" y="4053000"/>
              <a:chExt cx="1440000" cy="540000"/>
            </a:xfrm>
          </p:grpSpPr>
          <p:sp>
            <p:nvSpPr>
              <p:cNvPr id="10" name="Rounded Rectangle 9">
                <a:extLst>
                  <a:ext uri="{FF2B5EF4-FFF2-40B4-BE49-F238E27FC236}">
                    <a16:creationId xmlns:a16="http://schemas.microsoft.com/office/drawing/2014/main" id="{C8607975-08DC-CFDB-FC32-255E3A36230C}"/>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TextBox 40">
                <a:extLst>
                  <a:ext uri="{FF2B5EF4-FFF2-40B4-BE49-F238E27FC236}">
                    <a16:creationId xmlns:a16="http://schemas.microsoft.com/office/drawing/2014/main" id="{FA337BED-2CEB-4F74-3D47-F142F2E899A2}"/>
                  </a:ext>
                </a:extLst>
              </p:cNvPr>
              <p:cNvSpPr txBox="1"/>
              <p:nvPr/>
            </p:nvSpPr>
            <p:spPr>
              <a:xfrm>
                <a:off x="5905202" y="4154604"/>
                <a:ext cx="966929" cy="338554"/>
              </a:xfrm>
              <a:prstGeom prst="rect">
                <a:avLst/>
              </a:prstGeom>
              <a:noFill/>
            </p:spPr>
            <p:txBody>
              <a:bodyPr wrap="square" rtlCol="0">
                <a:spAutoFit/>
              </a:bodyPr>
              <a:lstStyle/>
              <a:p>
                <a:r>
                  <a:rPr lang="en-US" altLang="zh-CN" sz="1600"/>
                  <a:t>Client</a:t>
                </a:r>
                <a:endParaRPr lang="en-US" sz="1600"/>
              </a:p>
            </p:txBody>
          </p:sp>
        </p:grpSp>
        <p:grpSp>
          <p:nvGrpSpPr>
            <p:cNvPr id="42" name="Group 41">
              <a:extLst>
                <a:ext uri="{FF2B5EF4-FFF2-40B4-BE49-F238E27FC236}">
                  <a16:creationId xmlns:a16="http://schemas.microsoft.com/office/drawing/2014/main" id="{DAD6DE8D-1798-4984-80DC-2A25500C3CBB}"/>
                </a:ext>
              </a:extLst>
            </p:cNvPr>
            <p:cNvGrpSpPr/>
            <p:nvPr/>
          </p:nvGrpSpPr>
          <p:grpSpPr>
            <a:xfrm>
              <a:off x="2973984" y="5262145"/>
              <a:ext cx="1331501" cy="540000"/>
              <a:chOff x="5537328" y="4053000"/>
              <a:chExt cx="1440000" cy="540000"/>
            </a:xfrm>
          </p:grpSpPr>
          <p:sp>
            <p:nvSpPr>
              <p:cNvPr id="43" name="Rounded Rectangle 42">
                <a:extLst>
                  <a:ext uri="{FF2B5EF4-FFF2-40B4-BE49-F238E27FC236}">
                    <a16:creationId xmlns:a16="http://schemas.microsoft.com/office/drawing/2014/main" id="{84AB6DA6-CF17-A0A2-589D-2CE578447290}"/>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4" name="TextBox 43">
                <a:extLst>
                  <a:ext uri="{FF2B5EF4-FFF2-40B4-BE49-F238E27FC236}">
                    <a16:creationId xmlns:a16="http://schemas.microsoft.com/office/drawing/2014/main" id="{111758E1-3CB3-C031-7D53-B255A86972B7}"/>
                  </a:ext>
                </a:extLst>
              </p:cNvPr>
              <p:cNvSpPr txBox="1"/>
              <p:nvPr/>
            </p:nvSpPr>
            <p:spPr>
              <a:xfrm>
                <a:off x="5760282" y="4160211"/>
                <a:ext cx="1149729" cy="338554"/>
              </a:xfrm>
              <a:prstGeom prst="rect">
                <a:avLst/>
              </a:prstGeom>
              <a:noFill/>
            </p:spPr>
            <p:txBody>
              <a:bodyPr wrap="square" rtlCol="0">
                <a:spAutoFit/>
              </a:bodyPr>
              <a:lstStyle/>
              <a:p>
                <a:r>
                  <a:rPr lang="en-US" altLang="zh-CN" sz="1600"/>
                  <a:t>Follower</a:t>
                </a:r>
                <a:endParaRPr lang="en-US" sz="1600"/>
              </a:p>
            </p:txBody>
          </p:sp>
        </p:grpSp>
        <p:grpSp>
          <p:nvGrpSpPr>
            <p:cNvPr id="48" name="Group 47">
              <a:extLst>
                <a:ext uri="{FF2B5EF4-FFF2-40B4-BE49-F238E27FC236}">
                  <a16:creationId xmlns:a16="http://schemas.microsoft.com/office/drawing/2014/main" id="{ECF798AC-F455-39B2-04D5-B9BEE27D0A01}"/>
                </a:ext>
              </a:extLst>
            </p:cNvPr>
            <p:cNvGrpSpPr/>
            <p:nvPr/>
          </p:nvGrpSpPr>
          <p:grpSpPr>
            <a:xfrm>
              <a:off x="4793259" y="5270372"/>
              <a:ext cx="1331501" cy="540000"/>
              <a:chOff x="5537328" y="4053000"/>
              <a:chExt cx="1440000" cy="540000"/>
            </a:xfrm>
          </p:grpSpPr>
          <p:sp>
            <p:nvSpPr>
              <p:cNvPr id="49" name="Rounded Rectangle 48">
                <a:extLst>
                  <a:ext uri="{FF2B5EF4-FFF2-40B4-BE49-F238E27FC236}">
                    <a16:creationId xmlns:a16="http://schemas.microsoft.com/office/drawing/2014/main" id="{BB084D78-FF4B-223E-D116-AE80526FC208}"/>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0" name="TextBox 49">
                <a:extLst>
                  <a:ext uri="{FF2B5EF4-FFF2-40B4-BE49-F238E27FC236}">
                    <a16:creationId xmlns:a16="http://schemas.microsoft.com/office/drawing/2014/main" id="{46FB3598-C1D9-9C75-EEDB-697886ADF715}"/>
                  </a:ext>
                </a:extLst>
              </p:cNvPr>
              <p:cNvSpPr txBox="1"/>
              <p:nvPr/>
            </p:nvSpPr>
            <p:spPr>
              <a:xfrm>
                <a:off x="5916549" y="4155765"/>
                <a:ext cx="966929" cy="338554"/>
              </a:xfrm>
              <a:prstGeom prst="rect">
                <a:avLst/>
              </a:prstGeom>
              <a:noFill/>
            </p:spPr>
            <p:txBody>
              <a:bodyPr wrap="square" rtlCol="0">
                <a:spAutoFit/>
              </a:bodyPr>
              <a:lstStyle/>
              <a:p>
                <a:r>
                  <a:rPr lang="en-US" altLang="zh-CN" sz="1600"/>
                  <a:t>Leader</a:t>
                </a:r>
                <a:endParaRPr lang="en-US" sz="1600"/>
              </a:p>
            </p:txBody>
          </p:sp>
        </p:grpSp>
        <p:grpSp>
          <p:nvGrpSpPr>
            <p:cNvPr id="53" name="Group 52">
              <a:extLst>
                <a:ext uri="{FF2B5EF4-FFF2-40B4-BE49-F238E27FC236}">
                  <a16:creationId xmlns:a16="http://schemas.microsoft.com/office/drawing/2014/main" id="{82920C41-62C8-948C-BC06-AFCA6C68E9F1}"/>
                </a:ext>
              </a:extLst>
            </p:cNvPr>
            <p:cNvGrpSpPr/>
            <p:nvPr/>
          </p:nvGrpSpPr>
          <p:grpSpPr>
            <a:xfrm>
              <a:off x="6682483" y="3282145"/>
              <a:ext cx="1331501" cy="540000"/>
              <a:chOff x="5537328" y="4053000"/>
              <a:chExt cx="1440000" cy="540000"/>
            </a:xfrm>
          </p:grpSpPr>
          <p:sp>
            <p:nvSpPr>
              <p:cNvPr id="54" name="Rounded Rectangle 53">
                <a:extLst>
                  <a:ext uri="{FF2B5EF4-FFF2-40B4-BE49-F238E27FC236}">
                    <a16:creationId xmlns:a16="http://schemas.microsoft.com/office/drawing/2014/main" id="{4D6B831F-F27C-8F2E-E1AB-93B322DC0B0B}"/>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5" name="TextBox 54">
                <a:extLst>
                  <a:ext uri="{FF2B5EF4-FFF2-40B4-BE49-F238E27FC236}">
                    <a16:creationId xmlns:a16="http://schemas.microsoft.com/office/drawing/2014/main" id="{86A07D44-B885-F54B-53B0-991C1209FFF3}"/>
                  </a:ext>
                </a:extLst>
              </p:cNvPr>
              <p:cNvSpPr txBox="1"/>
              <p:nvPr/>
            </p:nvSpPr>
            <p:spPr>
              <a:xfrm>
                <a:off x="5890159" y="4155979"/>
                <a:ext cx="966929" cy="338554"/>
              </a:xfrm>
              <a:prstGeom prst="rect">
                <a:avLst/>
              </a:prstGeom>
              <a:noFill/>
            </p:spPr>
            <p:txBody>
              <a:bodyPr wrap="square" rtlCol="0">
                <a:spAutoFit/>
              </a:bodyPr>
              <a:lstStyle/>
              <a:p>
                <a:r>
                  <a:rPr lang="en-US" altLang="zh-CN" sz="1600"/>
                  <a:t>Client</a:t>
                </a:r>
                <a:endParaRPr lang="en-US" sz="1600"/>
              </a:p>
            </p:txBody>
          </p:sp>
        </p:grpSp>
        <p:grpSp>
          <p:nvGrpSpPr>
            <p:cNvPr id="56" name="Group 55">
              <a:extLst>
                <a:ext uri="{FF2B5EF4-FFF2-40B4-BE49-F238E27FC236}">
                  <a16:creationId xmlns:a16="http://schemas.microsoft.com/office/drawing/2014/main" id="{C9CD8701-F8A2-7644-B432-C9DBA3AD5571}"/>
                </a:ext>
              </a:extLst>
            </p:cNvPr>
            <p:cNvGrpSpPr/>
            <p:nvPr/>
          </p:nvGrpSpPr>
          <p:grpSpPr>
            <a:xfrm>
              <a:off x="3050023" y="3282145"/>
              <a:ext cx="1331501" cy="540000"/>
              <a:chOff x="5537328" y="4053000"/>
              <a:chExt cx="1440000" cy="540000"/>
            </a:xfrm>
          </p:grpSpPr>
          <p:sp>
            <p:nvSpPr>
              <p:cNvPr id="57" name="Rounded Rectangle 56">
                <a:extLst>
                  <a:ext uri="{FF2B5EF4-FFF2-40B4-BE49-F238E27FC236}">
                    <a16:creationId xmlns:a16="http://schemas.microsoft.com/office/drawing/2014/main" id="{A8337767-6199-05D0-E53D-0AF69FAA67AC}"/>
                  </a:ext>
                </a:extLst>
              </p:cNvPr>
              <p:cNvSpPr/>
              <p:nvPr/>
            </p:nvSpPr>
            <p:spPr>
              <a:xfrm>
                <a:off x="5537328" y="4053000"/>
                <a:ext cx="1440000" cy="5400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8" name="TextBox 57">
                <a:extLst>
                  <a:ext uri="{FF2B5EF4-FFF2-40B4-BE49-F238E27FC236}">
                    <a16:creationId xmlns:a16="http://schemas.microsoft.com/office/drawing/2014/main" id="{ADEB121E-892E-3304-154C-82F9979B2564}"/>
                  </a:ext>
                </a:extLst>
              </p:cNvPr>
              <p:cNvSpPr txBox="1"/>
              <p:nvPr/>
            </p:nvSpPr>
            <p:spPr>
              <a:xfrm>
                <a:off x="5921414" y="4153723"/>
                <a:ext cx="966929" cy="338554"/>
              </a:xfrm>
              <a:prstGeom prst="rect">
                <a:avLst/>
              </a:prstGeom>
              <a:noFill/>
            </p:spPr>
            <p:txBody>
              <a:bodyPr wrap="square" rtlCol="0">
                <a:spAutoFit/>
              </a:bodyPr>
              <a:lstStyle/>
              <a:p>
                <a:r>
                  <a:rPr lang="en-US" altLang="zh-CN" sz="1600"/>
                  <a:t>Client</a:t>
                </a:r>
                <a:endParaRPr lang="en-US" sz="1600"/>
              </a:p>
            </p:txBody>
          </p:sp>
        </p:grpSp>
        <p:sp>
          <p:nvSpPr>
            <p:cNvPr id="59" name="TextBox 58">
              <a:extLst>
                <a:ext uri="{FF2B5EF4-FFF2-40B4-BE49-F238E27FC236}">
                  <a16:creationId xmlns:a16="http://schemas.microsoft.com/office/drawing/2014/main" id="{D9361188-FA9B-0FFA-DB20-B1279A195812}"/>
                </a:ext>
              </a:extLst>
            </p:cNvPr>
            <p:cNvSpPr txBox="1"/>
            <p:nvPr/>
          </p:nvSpPr>
          <p:spPr>
            <a:xfrm>
              <a:off x="4396622" y="3249487"/>
              <a:ext cx="367888" cy="461665"/>
            </a:xfrm>
            <a:prstGeom prst="rect">
              <a:avLst/>
            </a:prstGeom>
            <a:noFill/>
          </p:spPr>
          <p:txBody>
            <a:bodyPr wrap="none" rtlCol="0">
              <a:spAutoFit/>
            </a:bodyPr>
            <a:lstStyle/>
            <a:p>
              <a:r>
                <a:rPr lang="en-US" altLang="zh-CN" sz="2400"/>
                <a:t>…</a:t>
              </a:r>
              <a:endParaRPr lang="en-US" sz="2400"/>
            </a:p>
          </p:txBody>
        </p:sp>
        <p:sp>
          <p:nvSpPr>
            <p:cNvPr id="60" name="TextBox 59">
              <a:extLst>
                <a:ext uri="{FF2B5EF4-FFF2-40B4-BE49-F238E27FC236}">
                  <a16:creationId xmlns:a16="http://schemas.microsoft.com/office/drawing/2014/main" id="{7C349914-7B9D-4FBA-47CA-D546FAE2BBAA}"/>
                </a:ext>
              </a:extLst>
            </p:cNvPr>
            <p:cNvSpPr txBox="1"/>
            <p:nvPr/>
          </p:nvSpPr>
          <p:spPr>
            <a:xfrm>
              <a:off x="6225643" y="3282145"/>
              <a:ext cx="367888" cy="461665"/>
            </a:xfrm>
            <a:prstGeom prst="rect">
              <a:avLst/>
            </a:prstGeom>
            <a:noFill/>
          </p:spPr>
          <p:txBody>
            <a:bodyPr wrap="none" rtlCol="0">
              <a:spAutoFit/>
            </a:bodyPr>
            <a:lstStyle/>
            <a:p>
              <a:r>
                <a:rPr lang="en-US" altLang="zh-CN" sz="2400"/>
                <a:t>…</a:t>
              </a:r>
              <a:endParaRPr lang="en-US" sz="2400"/>
            </a:p>
          </p:txBody>
        </p:sp>
        <p:sp>
          <p:nvSpPr>
            <p:cNvPr id="61" name="TextBox 60">
              <a:extLst>
                <a:ext uri="{FF2B5EF4-FFF2-40B4-BE49-F238E27FC236}">
                  <a16:creationId xmlns:a16="http://schemas.microsoft.com/office/drawing/2014/main" id="{02E22753-3C8F-083E-49B1-4ABA2D16429C}"/>
                </a:ext>
              </a:extLst>
            </p:cNvPr>
            <p:cNvSpPr txBox="1"/>
            <p:nvPr/>
          </p:nvSpPr>
          <p:spPr>
            <a:xfrm>
              <a:off x="4825665" y="5752131"/>
              <a:ext cx="1290610" cy="461665"/>
            </a:xfrm>
            <a:prstGeom prst="rect">
              <a:avLst/>
            </a:prstGeom>
            <a:noFill/>
          </p:spPr>
          <p:txBody>
            <a:bodyPr wrap="none" rtlCol="0">
              <a:spAutoFit/>
            </a:bodyPr>
            <a:lstStyle/>
            <a:p>
              <a:r>
                <a:rPr lang="en-US" altLang="zh-CN" sz="2400" err="1"/>
                <a:t>NOPaxos</a:t>
              </a:r>
              <a:endParaRPr lang="en-US" sz="2400"/>
            </a:p>
          </p:txBody>
        </p:sp>
      </p:grpSp>
      <p:cxnSp>
        <p:nvCxnSpPr>
          <p:cNvPr id="67" name="Straight Arrow Connector 66">
            <a:extLst>
              <a:ext uri="{FF2B5EF4-FFF2-40B4-BE49-F238E27FC236}">
                <a16:creationId xmlns:a16="http://schemas.microsoft.com/office/drawing/2014/main" id="{AEC437F2-B938-C3BF-412A-372D91825649}"/>
              </a:ext>
            </a:extLst>
          </p:cNvPr>
          <p:cNvCxnSpPr>
            <a:cxnSpLocks/>
          </p:cNvCxnSpPr>
          <p:nvPr/>
        </p:nvCxnSpPr>
        <p:spPr>
          <a:xfrm>
            <a:off x="2707179" y="4499002"/>
            <a:ext cx="1" cy="1440000"/>
          </a:xfrm>
          <a:prstGeom prst="straightConnector1">
            <a:avLst/>
          </a:prstGeom>
          <a:ln w="38100">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AB0B350-3812-00BD-98E9-73CD067B7E1B}"/>
              </a:ext>
            </a:extLst>
          </p:cNvPr>
          <p:cNvCxnSpPr>
            <a:cxnSpLocks/>
          </p:cNvCxnSpPr>
          <p:nvPr/>
        </p:nvCxnSpPr>
        <p:spPr>
          <a:xfrm>
            <a:off x="2837437" y="4475402"/>
            <a:ext cx="0" cy="1440000"/>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30B7D413-3C60-24A5-F0C7-C267A04F893E}"/>
              </a:ext>
            </a:extLst>
          </p:cNvPr>
          <p:cNvCxnSpPr>
            <a:cxnSpLocks/>
          </p:cNvCxnSpPr>
          <p:nvPr/>
        </p:nvCxnSpPr>
        <p:spPr>
          <a:xfrm flipH="1">
            <a:off x="1027458" y="4595559"/>
            <a:ext cx="1533966" cy="1301477"/>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8B30F1A-AA5B-E6B8-A3E8-9D777744462A}"/>
              </a:ext>
            </a:extLst>
          </p:cNvPr>
          <p:cNvCxnSpPr>
            <a:cxnSpLocks/>
          </p:cNvCxnSpPr>
          <p:nvPr/>
        </p:nvCxnSpPr>
        <p:spPr>
          <a:xfrm>
            <a:off x="2998691" y="4595559"/>
            <a:ext cx="1459727" cy="1306447"/>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C9A92084-CA00-030B-3C32-4912D2B909C2}"/>
              </a:ext>
            </a:extLst>
          </p:cNvPr>
          <p:cNvSpPr txBox="1"/>
          <p:nvPr/>
        </p:nvSpPr>
        <p:spPr>
          <a:xfrm>
            <a:off x="5474222" y="3992327"/>
            <a:ext cx="6717777" cy="3046988"/>
          </a:xfrm>
          <a:prstGeom prst="rect">
            <a:avLst/>
          </a:prstGeom>
          <a:noFill/>
        </p:spPr>
        <p:txBody>
          <a:bodyPr wrap="square" rtlCol="0">
            <a:spAutoFit/>
          </a:bodyPr>
          <a:lstStyle/>
          <a:p>
            <a:pPr marL="285750" indent="-285750">
              <a:buFont typeface="Arial" panose="020B0604020202020204" pitchFamily="34" charset="0"/>
              <a:buChar char="•"/>
            </a:pPr>
            <a:r>
              <a:rPr lang="en-US" altLang="zh-CN" sz="2400">
                <a:ea typeface="等线"/>
              </a:rPr>
              <a:t>Many examples of optimistic protocols</a:t>
            </a:r>
          </a:p>
          <a:p>
            <a:pPr marL="742950" lvl="1" indent="-285750">
              <a:buFont typeface="Arial" panose="020B0604020202020204" pitchFamily="34" charset="0"/>
              <a:buChar char="•"/>
            </a:pPr>
            <a:r>
              <a:rPr lang="en-US" altLang="zh-CN" sz="2400">
                <a:ea typeface="等线"/>
              </a:rPr>
              <a:t>Fast</a:t>
            </a:r>
            <a:r>
              <a:rPr lang="zh-CN" altLang="en-US" sz="2400">
                <a:ea typeface="等线"/>
              </a:rPr>
              <a:t> </a:t>
            </a:r>
            <a:r>
              <a:rPr lang="en-US" altLang="zh-CN" sz="2400" err="1">
                <a:ea typeface="等线"/>
              </a:rPr>
              <a:t>Paxos</a:t>
            </a:r>
            <a:r>
              <a:rPr lang="en-US" altLang="zh-CN" sz="2400">
                <a:ea typeface="等线"/>
              </a:rPr>
              <a:t>,</a:t>
            </a:r>
            <a:r>
              <a:rPr lang="zh-CN" altLang="en-US" sz="2400">
                <a:ea typeface="等线"/>
              </a:rPr>
              <a:t> </a:t>
            </a:r>
            <a:r>
              <a:rPr lang="en-US" altLang="zh-CN" sz="2400" err="1">
                <a:ea typeface="等线"/>
              </a:rPr>
              <a:t>SpecPaxos</a:t>
            </a:r>
            <a:r>
              <a:rPr lang="en-US" altLang="zh-CN" sz="2400">
                <a:ea typeface="等线"/>
              </a:rPr>
              <a:t>,</a:t>
            </a:r>
            <a:r>
              <a:rPr lang="zh-CN" altLang="en-US" sz="2400">
                <a:ea typeface="等线"/>
              </a:rPr>
              <a:t> </a:t>
            </a:r>
            <a:r>
              <a:rPr lang="en-US" altLang="zh-CN" sz="2400" err="1">
                <a:ea typeface="等线"/>
              </a:rPr>
              <a:t>NOPaxos</a:t>
            </a:r>
            <a:r>
              <a:rPr lang="en-US" altLang="zh-CN" sz="2400">
                <a:ea typeface="等线"/>
              </a:rPr>
              <a:t>,</a:t>
            </a:r>
            <a:r>
              <a:rPr lang="zh-CN" altLang="en-US" sz="2400">
                <a:ea typeface="等线"/>
              </a:rPr>
              <a:t> </a:t>
            </a:r>
            <a:r>
              <a:rPr lang="en-US" altLang="zh-CN" sz="2400" err="1">
                <a:ea typeface="等线"/>
              </a:rPr>
              <a:t>Epaxos</a:t>
            </a:r>
            <a:endParaRPr lang="en-US" altLang="zh-CN" sz="2400">
              <a:ea typeface="等线"/>
            </a:endParaRPr>
          </a:p>
          <a:p>
            <a:pPr marL="742950" lvl="1" indent="-285750">
              <a:buFont typeface="Arial" panose="020B0604020202020204" pitchFamily="34" charset="0"/>
              <a:buChar char="•"/>
            </a:pPr>
            <a:r>
              <a:rPr lang="en-US" altLang="zh-CN" sz="2400">
                <a:ea typeface="等线"/>
              </a:rPr>
              <a:t>Underlying assumption: </a:t>
            </a:r>
            <a:r>
              <a:rPr lang="en-US" altLang="zh-CN" sz="2400">
                <a:solidFill>
                  <a:srgbClr val="FF0000"/>
                </a:solidFill>
                <a:ea typeface="等线"/>
              </a:rPr>
              <a:t>fast</a:t>
            </a:r>
            <a:r>
              <a:rPr lang="zh-CN" altLang="en-US" sz="2400">
                <a:solidFill>
                  <a:srgbClr val="FF0000"/>
                </a:solidFill>
                <a:ea typeface="等线"/>
              </a:rPr>
              <a:t> </a:t>
            </a:r>
            <a:r>
              <a:rPr lang="en-US" altLang="zh-CN" sz="2400">
                <a:solidFill>
                  <a:srgbClr val="FF0000"/>
                </a:solidFill>
                <a:ea typeface="等线"/>
              </a:rPr>
              <a:t>path</a:t>
            </a:r>
            <a:r>
              <a:rPr lang="zh-CN" altLang="en-US" sz="2400">
                <a:solidFill>
                  <a:srgbClr val="FF0000"/>
                </a:solidFill>
                <a:ea typeface="等线"/>
              </a:rPr>
              <a:t> </a:t>
            </a:r>
            <a:r>
              <a:rPr lang="en-US" altLang="zh-CN" sz="2400">
                <a:solidFill>
                  <a:srgbClr val="FF0000"/>
                </a:solidFill>
                <a:ea typeface="等线"/>
              </a:rPr>
              <a:t>is</a:t>
            </a:r>
            <a:r>
              <a:rPr lang="zh-CN" altLang="en-US" sz="2400">
                <a:solidFill>
                  <a:srgbClr val="FF0000"/>
                </a:solidFill>
                <a:ea typeface="等线"/>
              </a:rPr>
              <a:t> </a:t>
            </a:r>
            <a:r>
              <a:rPr lang="en-US" altLang="zh-CN" sz="2400">
                <a:solidFill>
                  <a:srgbClr val="FF0000"/>
                </a:solidFill>
                <a:ea typeface="等线"/>
              </a:rPr>
              <a:t>indeed</a:t>
            </a:r>
            <a:r>
              <a:rPr lang="zh-CN" altLang="en-US" sz="2400">
                <a:solidFill>
                  <a:srgbClr val="FF0000"/>
                </a:solidFill>
                <a:ea typeface="等线"/>
              </a:rPr>
              <a:t> </a:t>
            </a:r>
            <a:r>
              <a:rPr lang="en-US" altLang="zh-CN" sz="2400">
                <a:solidFill>
                  <a:srgbClr val="FF0000"/>
                </a:solidFill>
                <a:ea typeface="等线"/>
              </a:rPr>
              <a:t>common.</a:t>
            </a:r>
          </a:p>
          <a:p>
            <a:pPr marL="742950" lvl="1" indent="-285750">
              <a:buFont typeface="Arial" panose="020B0604020202020204" pitchFamily="34" charset="0"/>
              <a:buChar char="•"/>
            </a:pPr>
            <a:r>
              <a:rPr lang="en-US" altLang="zh-CN" sz="2400">
                <a:ea typeface="等线"/>
              </a:rPr>
              <a:t>But, what</a:t>
            </a:r>
            <a:r>
              <a:rPr lang="zh-CN" altLang="en-US" sz="2400">
                <a:ea typeface="等线"/>
              </a:rPr>
              <a:t> </a:t>
            </a:r>
            <a:r>
              <a:rPr lang="en-US" altLang="zh-CN" sz="2400">
                <a:ea typeface="等线"/>
              </a:rPr>
              <a:t>if---thanks to</a:t>
            </a:r>
            <a:r>
              <a:rPr lang="zh-CN" altLang="en-US" sz="2400">
                <a:ea typeface="等线"/>
              </a:rPr>
              <a:t> </a:t>
            </a:r>
            <a:r>
              <a:rPr lang="en-US" altLang="zh-CN" sz="2400">
                <a:ea typeface="等线"/>
              </a:rPr>
              <a:t>the</a:t>
            </a:r>
            <a:r>
              <a:rPr lang="zh-CN" altLang="en-US" sz="2400">
                <a:ea typeface="等线"/>
              </a:rPr>
              <a:t> </a:t>
            </a:r>
            <a:r>
              <a:rPr lang="en-US" altLang="zh-CN" sz="2400">
                <a:ea typeface="等线"/>
              </a:rPr>
              <a:t>network---client operations (i.e., messages) are received in different orders at different replicas?</a:t>
            </a:r>
          </a:p>
          <a:p>
            <a:pPr marL="742950" lvl="1" indent="-285750">
              <a:buFont typeface="Arial" panose="020B0604020202020204" pitchFamily="34" charset="0"/>
              <a:buChar char="•"/>
            </a:pPr>
            <a:endParaRPr lang="en-US" altLang="zh-CN" sz="2400">
              <a:ea typeface="等线"/>
            </a:endParaRPr>
          </a:p>
        </p:txBody>
      </p:sp>
      <p:sp>
        <p:nvSpPr>
          <p:cNvPr id="2" name="Slide Number Placeholder 1">
            <a:extLst>
              <a:ext uri="{FF2B5EF4-FFF2-40B4-BE49-F238E27FC236}">
                <a16:creationId xmlns:a16="http://schemas.microsoft.com/office/drawing/2014/main" id="{25329491-F0D5-7DD9-A0F6-866BA09C7A97}"/>
              </a:ext>
            </a:extLst>
          </p:cNvPr>
          <p:cNvSpPr>
            <a:spLocks noGrp="1"/>
          </p:cNvSpPr>
          <p:nvPr>
            <p:ph type="sldNum" sz="quarter" idx="12"/>
          </p:nvPr>
        </p:nvSpPr>
        <p:spPr/>
        <p:txBody>
          <a:bodyPr/>
          <a:lstStyle/>
          <a:p>
            <a:fld id="{EA7EFB88-B2CB-3F42-A7FB-727E9E84A506}" type="slidenum">
              <a:rPr lang="en-US" smtClean="0"/>
              <a:t>5</a:t>
            </a:fld>
            <a:endParaRPr lang="en-US"/>
          </a:p>
        </p:txBody>
      </p:sp>
    </p:spTree>
    <p:extLst>
      <p:ext uri="{BB962C8B-B14F-4D97-AF65-F5344CB8AC3E}">
        <p14:creationId xmlns:p14="http://schemas.microsoft.com/office/powerpoint/2010/main" val="272714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dissolve">
                                      <p:cBhvr>
                                        <p:cTn id="11" dur="500"/>
                                        <p:tgtEl>
                                          <p:spTgt spid="7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par>
                                <p:cTn id="16" presetID="22" presetClass="entr" presetSubtype="1" fill="hold"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wipe(up)">
                                      <p:cBhvr>
                                        <p:cTn id="18" dur="500"/>
                                        <p:tgtEl>
                                          <p:spTgt spid="67"/>
                                        </p:tgtEl>
                                      </p:cBhvr>
                                    </p:animEffect>
                                  </p:childTnLst>
                                </p:cTn>
                              </p:par>
                              <p:par>
                                <p:cTn id="19" presetID="22" presetClass="entr" presetSubtype="1"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animEffect transition="in" filter="wipe(up)">
                                      <p:cBhvr>
                                        <p:cTn id="21" dur="500"/>
                                        <p:tgtEl>
                                          <p:spTgt spid="47"/>
                                        </p:tgtEl>
                                      </p:cBhvr>
                                    </p:animEffect>
                                  </p:childTnLst>
                                </p:cTn>
                              </p:par>
                              <p:par>
                                <p:cTn id="22" presetID="22" presetClass="entr" presetSubtype="1"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wipe(up)">
                                      <p:cBhvr>
                                        <p:cTn id="24" dur="5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22" presetClass="entr" presetSubtype="4" fill="hold" nodeType="with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down)">
                                      <p:cBhvr>
                                        <p:cTn id="31" dur="500"/>
                                        <p:tgtEl>
                                          <p:spTgt spid="69"/>
                                        </p:tgtEl>
                                      </p:cBhvr>
                                    </p:animEffect>
                                  </p:childTnLst>
                                </p:cTn>
                              </p:par>
                              <p:par>
                                <p:cTn id="32" presetID="22" presetClass="entr" presetSubtype="4" fill="hold"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wipe(down)">
                                      <p:cBhvr>
                                        <p:cTn id="34" dur="500"/>
                                        <p:tgtEl>
                                          <p:spTgt spid="68"/>
                                        </p:tgtEl>
                                      </p:cBhvr>
                                    </p:animEffect>
                                  </p:childTnLst>
                                </p:cTn>
                              </p:par>
                              <p:par>
                                <p:cTn id="35" presetID="22" presetClass="entr" presetSubtype="4" fill="hold"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down)">
                                      <p:cBhvr>
                                        <p:cTn id="37" dur="500"/>
                                        <p:tgtEl>
                                          <p:spTgt spid="73"/>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80">
                                            <p:txEl>
                                              <p:pRg st="0" end="0"/>
                                            </p:txEl>
                                          </p:spTgt>
                                        </p:tgtEl>
                                        <p:attrNameLst>
                                          <p:attrName>style.visibility</p:attrName>
                                        </p:attrNameLst>
                                      </p:cBhvr>
                                      <p:to>
                                        <p:strVal val="visible"/>
                                      </p:to>
                                    </p:set>
                                    <p:animEffect transition="in" filter="dissolve">
                                      <p:cBhvr>
                                        <p:cTn id="46" dur="500"/>
                                        <p:tgtEl>
                                          <p:spTgt spid="80">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80">
                                            <p:txEl>
                                              <p:pRg st="1" end="1"/>
                                            </p:txEl>
                                          </p:spTgt>
                                        </p:tgtEl>
                                        <p:attrNameLst>
                                          <p:attrName>style.visibility</p:attrName>
                                        </p:attrNameLst>
                                      </p:cBhvr>
                                      <p:to>
                                        <p:strVal val="visible"/>
                                      </p:to>
                                    </p:set>
                                    <p:animEffect transition="in" filter="dissolve">
                                      <p:cBhvr>
                                        <p:cTn id="51" dur="500"/>
                                        <p:tgtEl>
                                          <p:spTgt spid="80">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80">
                                            <p:txEl>
                                              <p:pRg st="2" end="2"/>
                                            </p:txEl>
                                          </p:spTgt>
                                        </p:tgtEl>
                                        <p:attrNameLst>
                                          <p:attrName>style.visibility</p:attrName>
                                        </p:attrNameLst>
                                      </p:cBhvr>
                                      <p:to>
                                        <p:strVal val="visible"/>
                                      </p:to>
                                    </p:set>
                                    <p:animEffect transition="in" filter="dissolve">
                                      <p:cBhvr>
                                        <p:cTn id="56" dur="500"/>
                                        <p:tgtEl>
                                          <p:spTgt spid="80">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80">
                                            <p:txEl>
                                              <p:pRg st="3" end="3"/>
                                            </p:txEl>
                                          </p:spTgt>
                                        </p:tgtEl>
                                        <p:attrNameLst>
                                          <p:attrName>style.visibility</p:attrName>
                                        </p:attrNameLst>
                                      </p:cBhvr>
                                      <p:to>
                                        <p:strVal val="visible"/>
                                      </p:to>
                                    </p:set>
                                    <p:animEffect transition="in" filter="dissolve">
                                      <p:cBhvr>
                                        <p:cTn id="61" dur="500"/>
                                        <p:tgtEl>
                                          <p:spTgt spid="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Combating message reordering in the network</a:t>
            </a:r>
            <a:endParaRPr lang="en-US" sz="3600"/>
          </a:p>
        </p:txBody>
      </p:sp>
      <p:sp>
        <p:nvSpPr>
          <p:cNvPr id="4" name="Slide Number Placeholder 3">
            <a:extLst>
              <a:ext uri="{FF2B5EF4-FFF2-40B4-BE49-F238E27FC236}">
                <a16:creationId xmlns:a16="http://schemas.microsoft.com/office/drawing/2014/main" id="{AF5BC3AD-9E4D-9C5F-0415-D59C94A73E35}"/>
              </a:ext>
            </a:extLst>
          </p:cNvPr>
          <p:cNvSpPr>
            <a:spLocks noGrp="1"/>
          </p:cNvSpPr>
          <p:nvPr>
            <p:ph type="sldNum" sz="quarter" idx="12"/>
          </p:nvPr>
        </p:nvSpPr>
        <p:spPr/>
        <p:txBody>
          <a:bodyPr/>
          <a:lstStyle/>
          <a:p>
            <a:fld id="{EA7EFB88-B2CB-3F42-A7FB-727E9E84A506}" type="slidenum">
              <a:rPr lang="en-US" smtClean="0"/>
              <a:t>6</a:t>
            </a:fld>
            <a:endParaRPr lang="en-US"/>
          </a:p>
        </p:txBody>
      </p:sp>
      <p:cxnSp>
        <p:nvCxnSpPr>
          <p:cNvPr id="95" name="Straight Connector 94">
            <a:extLst>
              <a:ext uri="{FF2B5EF4-FFF2-40B4-BE49-F238E27FC236}">
                <a16:creationId xmlns:a16="http://schemas.microsoft.com/office/drawing/2014/main" id="{96375140-D6AF-2F1B-144A-37A3DD954762}"/>
              </a:ext>
            </a:extLst>
          </p:cNvPr>
          <p:cNvCxnSpPr>
            <a:cxnSpLocks/>
          </p:cNvCxnSpPr>
          <p:nvPr/>
        </p:nvCxnSpPr>
        <p:spPr>
          <a:xfrm>
            <a:off x="4081220" y="2588745"/>
            <a:ext cx="2014780"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97" name="Group 96">
            <a:extLst>
              <a:ext uri="{FF2B5EF4-FFF2-40B4-BE49-F238E27FC236}">
                <a16:creationId xmlns:a16="http://schemas.microsoft.com/office/drawing/2014/main" id="{6B10D5BF-F31D-AC43-5C29-C639CA4F4C08}"/>
              </a:ext>
            </a:extLst>
          </p:cNvPr>
          <p:cNvGrpSpPr/>
          <p:nvPr/>
        </p:nvGrpSpPr>
        <p:grpSpPr>
          <a:xfrm rot="3176415" flipV="1">
            <a:off x="3770701" y="410074"/>
            <a:ext cx="2534854" cy="2802653"/>
            <a:chOff x="652390" y="3110437"/>
            <a:chExt cx="2151511" cy="3494809"/>
          </a:xfrm>
        </p:grpSpPr>
        <p:sp>
          <p:nvSpPr>
            <p:cNvPr id="98" name="Rounded Rectangle 97">
              <a:extLst>
                <a:ext uri="{FF2B5EF4-FFF2-40B4-BE49-F238E27FC236}">
                  <a16:creationId xmlns:a16="http://schemas.microsoft.com/office/drawing/2014/main" id="{382116FF-0484-0784-C5F8-A13CDE9DE40F}"/>
                </a:ext>
              </a:extLst>
            </p:cNvPr>
            <p:cNvSpPr/>
            <p:nvPr/>
          </p:nvSpPr>
          <p:spPr>
            <a:xfrm>
              <a:off x="652390" y="3316637"/>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99" name="Rounded Rectangle 98">
              <a:extLst>
                <a:ext uri="{FF2B5EF4-FFF2-40B4-BE49-F238E27FC236}">
                  <a16:creationId xmlns:a16="http://schemas.microsoft.com/office/drawing/2014/main" id="{FF932F8C-2B01-9A2A-1581-C626AAEA8068}"/>
                </a:ext>
              </a:extLst>
            </p:cNvPr>
            <p:cNvSpPr/>
            <p:nvPr/>
          </p:nvSpPr>
          <p:spPr>
            <a:xfrm>
              <a:off x="1920498" y="5755466"/>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cxnSp>
          <p:nvCxnSpPr>
            <p:cNvPr id="100" name="Curved Connector 99">
              <a:extLst>
                <a:ext uri="{FF2B5EF4-FFF2-40B4-BE49-F238E27FC236}">
                  <a16:creationId xmlns:a16="http://schemas.microsoft.com/office/drawing/2014/main" id="{A92EBDCC-65CE-B1F5-A37B-60B3DC7E9BAD}"/>
                </a:ext>
              </a:extLst>
            </p:cNvPr>
            <p:cNvCxnSpPr>
              <a:cxnSpLocks/>
            </p:cNvCxnSpPr>
            <p:nvPr/>
          </p:nvCxnSpPr>
          <p:spPr>
            <a:xfrm rot="13976415" flipH="1" flipV="1">
              <a:off x="1044388" y="4341901"/>
              <a:ext cx="2473707" cy="10779"/>
            </a:xfrm>
            <a:prstGeom prst="curvedConnector5">
              <a:avLst>
                <a:gd name="adj1" fmla="val 16645"/>
                <a:gd name="adj2" fmla="val 2116945"/>
                <a:gd name="adj3" fmla="val 73112"/>
              </a:avLst>
            </a:prstGeom>
            <a:ln w="3810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101" name="Group 100">
            <a:extLst>
              <a:ext uri="{FF2B5EF4-FFF2-40B4-BE49-F238E27FC236}">
                <a16:creationId xmlns:a16="http://schemas.microsoft.com/office/drawing/2014/main" id="{47570C09-3F49-81B3-E11C-82933F1D577A}"/>
              </a:ext>
            </a:extLst>
          </p:cNvPr>
          <p:cNvGrpSpPr/>
          <p:nvPr/>
        </p:nvGrpSpPr>
        <p:grpSpPr>
          <a:xfrm rot="13915454" flipV="1">
            <a:off x="4043139" y="2153277"/>
            <a:ext cx="2534854" cy="2960324"/>
            <a:chOff x="652390" y="2913822"/>
            <a:chExt cx="2151511" cy="3691424"/>
          </a:xfrm>
        </p:grpSpPr>
        <p:sp>
          <p:nvSpPr>
            <p:cNvPr id="102" name="Rounded Rectangle 101">
              <a:extLst>
                <a:ext uri="{FF2B5EF4-FFF2-40B4-BE49-F238E27FC236}">
                  <a16:creationId xmlns:a16="http://schemas.microsoft.com/office/drawing/2014/main" id="{D4316CCB-BDFD-12C1-A273-3ED2D18B6CC2}"/>
                </a:ext>
              </a:extLst>
            </p:cNvPr>
            <p:cNvSpPr/>
            <p:nvPr/>
          </p:nvSpPr>
          <p:spPr>
            <a:xfrm>
              <a:off x="652390" y="3316637"/>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03" name="Rounded Rectangle 102">
              <a:extLst>
                <a:ext uri="{FF2B5EF4-FFF2-40B4-BE49-F238E27FC236}">
                  <a16:creationId xmlns:a16="http://schemas.microsoft.com/office/drawing/2014/main" id="{D0296B8C-2973-0A14-5169-819B56B61115}"/>
                </a:ext>
              </a:extLst>
            </p:cNvPr>
            <p:cNvSpPr/>
            <p:nvPr/>
          </p:nvSpPr>
          <p:spPr>
            <a:xfrm>
              <a:off x="1920498" y="5755466"/>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cxnSp>
          <p:nvCxnSpPr>
            <p:cNvPr id="104" name="Curved Connector 103">
              <a:extLst>
                <a:ext uri="{FF2B5EF4-FFF2-40B4-BE49-F238E27FC236}">
                  <a16:creationId xmlns:a16="http://schemas.microsoft.com/office/drawing/2014/main" id="{DCC6EB75-2DBA-C439-19D9-14F70B758865}"/>
                </a:ext>
              </a:extLst>
            </p:cNvPr>
            <p:cNvCxnSpPr>
              <a:cxnSpLocks/>
            </p:cNvCxnSpPr>
            <p:nvPr/>
          </p:nvCxnSpPr>
          <p:spPr>
            <a:xfrm rot="13915454" flipH="1" flipV="1">
              <a:off x="1304441" y="4145288"/>
              <a:ext cx="2473711" cy="10779"/>
            </a:xfrm>
            <a:prstGeom prst="curvedConnector5">
              <a:avLst>
                <a:gd name="adj1" fmla="val 14085"/>
                <a:gd name="adj2" fmla="val 6650283"/>
                <a:gd name="adj3" fmla="val 9445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sp>
        <p:nvSpPr>
          <p:cNvPr id="105" name="TitleTrackerAlpha 7">
            <a:extLst>
              <a:ext uri="{FF2B5EF4-FFF2-40B4-BE49-F238E27FC236}">
                <a16:creationId xmlns:a16="http://schemas.microsoft.com/office/drawing/2014/main" id="{F68D06C8-3DD3-50C4-9CAE-F808F72F05F3}"/>
              </a:ext>
            </a:extLst>
          </p:cNvPr>
          <p:cNvSpPr/>
          <p:nvPr>
            <p:custDataLst>
              <p:tags r:id="rId1"/>
            </p:custDataLst>
          </p:nvPr>
        </p:nvSpPr>
        <p:spPr>
          <a:xfrm>
            <a:off x="7450086" y="1416663"/>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R1</a:t>
            </a:r>
          </a:p>
        </p:txBody>
      </p:sp>
      <p:sp>
        <p:nvSpPr>
          <p:cNvPr id="106" name="TitleTrackerAlpha 7">
            <a:extLst>
              <a:ext uri="{FF2B5EF4-FFF2-40B4-BE49-F238E27FC236}">
                <a16:creationId xmlns:a16="http://schemas.microsoft.com/office/drawing/2014/main" id="{8E0B31CB-54F3-3A92-AF10-D08AD98628CA}"/>
              </a:ext>
            </a:extLst>
          </p:cNvPr>
          <p:cNvSpPr/>
          <p:nvPr>
            <p:custDataLst>
              <p:tags r:id="rId2"/>
            </p:custDataLst>
          </p:nvPr>
        </p:nvSpPr>
        <p:spPr>
          <a:xfrm>
            <a:off x="7451054" y="2970828"/>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a:t>
            </a:r>
            <a:r>
              <a:rPr lang="en-US" altLang="zh-CN" sz="3200" b="1">
                <a:solidFill>
                  <a:schemeClr val="bg1"/>
                </a:solidFill>
                <a:latin typeface="+mj-lt"/>
              </a:rPr>
              <a:t>2</a:t>
            </a:r>
            <a:endParaRPr lang="en-US" sz="3200" b="1">
              <a:solidFill>
                <a:schemeClr val="bg1"/>
              </a:solidFill>
              <a:latin typeface="+mj-lt"/>
            </a:endParaRPr>
          </a:p>
        </p:txBody>
      </p:sp>
      <p:cxnSp>
        <p:nvCxnSpPr>
          <p:cNvPr id="108" name="Straight Connector 107">
            <a:extLst>
              <a:ext uri="{FF2B5EF4-FFF2-40B4-BE49-F238E27FC236}">
                <a16:creationId xmlns:a16="http://schemas.microsoft.com/office/drawing/2014/main" id="{CCB42FD0-17E3-B5BC-93D7-E75DA6B3E269}"/>
              </a:ext>
            </a:extLst>
          </p:cNvPr>
          <p:cNvCxnSpPr>
            <a:cxnSpLocks/>
            <a:endCxn id="105" idx="2"/>
          </p:cNvCxnSpPr>
          <p:nvPr/>
        </p:nvCxnSpPr>
        <p:spPr>
          <a:xfrm flipV="1">
            <a:off x="6096000" y="1713646"/>
            <a:ext cx="1354086" cy="8750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E5804C28-3E19-076F-417D-C473FB062186}"/>
              </a:ext>
            </a:extLst>
          </p:cNvPr>
          <p:cNvCxnSpPr>
            <a:cxnSpLocks/>
            <a:endCxn id="106" idx="2"/>
          </p:cNvCxnSpPr>
          <p:nvPr/>
        </p:nvCxnSpPr>
        <p:spPr>
          <a:xfrm>
            <a:off x="6096000" y="2588745"/>
            <a:ext cx="1355054" cy="6790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itleTrackerAlpha 7">
            <a:extLst>
              <a:ext uri="{FF2B5EF4-FFF2-40B4-BE49-F238E27FC236}">
                <a16:creationId xmlns:a16="http://schemas.microsoft.com/office/drawing/2014/main" id="{55235D0D-5FAF-CAAD-CD86-32E91C4BC605}"/>
              </a:ext>
            </a:extLst>
          </p:cNvPr>
          <p:cNvSpPr/>
          <p:nvPr>
            <p:custDataLst>
              <p:tags r:id="rId3"/>
            </p:custDataLst>
          </p:nvPr>
        </p:nvSpPr>
        <p:spPr>
          <a:xfrm>
            <a:off x="1903271" y="2297137"/>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S</a:t>
            </a:r>
          </a:p>
        </p:txBody>
      </p:sp>
      <p:sp>
        <p:nvSpPr>
          <p:cNvPr id="113" name="Rectangle 112">
            <a:extLst>
              <a:ext uri="{FF2B5EF4-FFF2-40B4-BE49-F238E27FC236}">
                <a16:creationId xmlns:a16="http://schemas.microsoft.com/office/drawing/2014/main" id="{24794075-6DB8-3460-228D-C0770753D7A0}"/>
              </a:ext>
            </a:extLst>
          </p:cNvPr>
          <p:cNvSpPr/>
          <p:nvPr/>
        </p:nvSpPr>
        <p:spPr>
          <a:xfrm>
            <a:off x="2511469" y="2261650"/>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A</a:t>
            </a:r>
            <a:endParaRPr lang="en-CN" b="1">
              <a:solidFill>
                <a:schemeClr val="tx1"/>
              </a:solidFill>
            </a:endParaRPr>
          </a:p>
        </p:txBody>
      </p:sp>
      <p:cxnSp>
        <p:nvCxnSpPr>
          <p:cNvPr id="8" name="Straight Connector 7">
            <a:extLst>
              <a:ext uri="{FF2B5EF4-FFF2-40B4-BE49-F238E27FC236}">
                <a16:creationId xmlns:a16="http://schemas.microsoft.com/office/drawing/2014/main" id="{2E8747D5-C9C9-5E5E-44DF-8334CCB79769}"/>
              </a:ext>
            </a:extLst>
          </p:cNvPr>
          <p:cNvCxnSpPr>
            <a:cxnSpLocks/>
            <a:stCxn id="111" idx="6"/>
          </p:cNvCxnSpPr>
          <p:nvPr/>
        </p:nvCxnSpPr>
        <p:spPr>
          <a:xfrm flipV="1">
            <a:off x="2497236" y="2588745"/>
            <a:ext cx="1614981" cy="53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A9BF69F-9268-C8E1-120C-E2F6AA17AC79}"/>
              </a:ext>
            </a:extLst>
          </p:cNvPr>
          <p:cNvSpPr/>
          <p:nvPr/>
        </p:nvSpPr>
        <p:spPr>
          <a:xfrm>
            <a:off x="2511469" y="2627138"/>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A</a:t>
            </a:r>
            <a:endParaRPr lang="en-CN" b="1">
              <a:solidFill>
                <a:schemeClr val="tx1"/>
              </a:solidFill>
            </a:endParaRPr>
          </a:p>
        </p:txBody>
      </p:sp>
      <p:sp>
        <p:nvSpPr>
          <p:cNvPr id="26" name="Rectangle 25">
            <a:extLst>
              <a:ext uri="{FF2B5EF4-FFF2-40B4-BE49-F238E27FC236}">
                <a16:creationId xmlns:a16="http://schemas.microsoft.com/office/drawing/2014/main" id="{34D9277D-B84F-9BC9-848A-B310D8C7A7A6}"/>
              </a:ext>
            </a:extLst>
          </p:cNvPr>
          <p:cNvSpPr/>
          <p:nvPr/>
        </p:nvSpPr>
        <p:spPr>
          <a:xfrm>
            <a:off x="2161943" y="2272268"/>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B</a:t>
            </a:r>
            <a:endParaRPr lang="en-CN" b="1">
              <a:solidFill>
                <a:schemeClr val="tx1"/>
              </a:solidFill>
            </a:endParaRPr>
          </a:p>
        </p:txBody>
      </p:sp>
      <p:sp>
        <p:nvSpPr>
          <p:cNvPr id="27" name="Rectangle 26">
            <a:extLst>
              <a:ext uri="{FF2B5EF4-FFF2-40B4-BE49-F238E27FC236}">
                <a16:creationId xmlns:a16="http://schemas.microsoft.com/office/drawing/2014/main" id="{FCE2256B-ECB4-3A27-7C61-544F87749BD2}"/>
              </a:ext>
            </a:extLst>
          </p:cNvPr>
          <p:cNvSpPr/>
          <p:nvPr/>
        </p:nvSpPr>
        <p:spPr>
          <a:xfrm>
            <a:off x="2158627" y="2634299"/>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B</a:t>
            </a:r>
            <a:endParaRPr lang="en-CN" b="1">
              <a:solidFill>
                <a:schemeClr val="tx1"/>
              </a:solidFill>
            </a:endParaRPr>
          </a:p>
        </p:txBody>
      </p:sp>
      <p:pic>
        <p:nvPicPr>
          <p:cNvPr id="2" name="Picture 1" descr="A blue circle with arrows pointing to the center&#10;&#10;Description automatically generated">
            <a:extLst>
              <a:ext uri="{FF2B5EF4-FFF2-40B4-BE49-F238E27FC236}">
                <a16:creationId xmlns:a16="http://schemas.microsoft.com/office/drawing/2014/main" id="{6807444C-919F-0FD2-A09B-E9CEFA6CAE79}"/>
              </a:ext>
            </a:extLst>
          </p:cNvPr>
          <p:cNvPicPr>
            <a:picLocks noChangeAspect="1"/>
          </p:cNvPicPr>
          <p:nvPr/>
        </p:nvPicPr>
        <p:blipFill>
          <a:blip r:embed="rId6"/>
          <a:stretch>
            <a:fillRect/>
          </a:stretch>
        </p:blipFill>
        <p:spPr>
          <a:xfrm>
            <a:off x="3865553" y="2363176"/>
            <a:ext cx="548498" cy="402803"/>
          </a:xfrm>
          <a:prstGeom prst="rect">
            <a:avLst/>
          </a:prstGeom>
        </p:spPr>
      </p:pic>
      <p:pic>
        <p:nvPicPr>
          <p:cNvPr id="3" name="Picture 2" descr="A blue circle with arrows pointing to the center&#10;&#10;Description automatically generated">
            <a:extLst>
              <a:ext uri="{FF2B5EF4-FFF2-40B4-BE49-F238E27FC236}">
                <a16:creationId xmlns:a16="http://schemas.microsoft.com/office/drawing/2014/main" id="{511944B1-D0FF-0A85-4EE4-BFE957BA9715}"/>
              </a:ext>
            </a:extLst>
          </p:cNvPr>
          <p:cNvPicPr>
            <a:picLocks noChangeAspect="1"/>
          </p:cNvPicPr>
          <p:nvPr/>
        </p:nvPicPr>
        <p:blipFill>
          <a:blip r:embed="rId6"/>
          <a:stretch>
            <a:fillRect/>
          </a:stretch>
        </p:blipFill>
        <p:spPr>
          <a:xfrm>
            <a:off x="5856121" y="2364389"/>
            <a:ext cx="548498" cy="402803"/>
          </a:xfrm>
          <a:prstGeom prst="rect">
            <a:avLst/>
          </a:prstGeom>
        </p:spPr>
      </p:pic>
      <p:sp>
        <p:nvSpPr>
          <p:cNvPr id="5" name="TextBox 4">
            <a:extLst>
              <a:ext uri="{FF2B5EF4-FFF2-40B4-BE49-F238E27FC236}">
                <a16:creationId xmlns:a16="http://schemas.microsoft.com/office/drawing/2014/main" id="{C898502E-0417-0CA7-920A-7DB2D9301DEF}"/>
              </a:ext>
            </a:extLst>
          </p:cNvPr>
          <p:cNvSpPr txBox="1"/>
          <p:nvPr/>
        </p:nvSpPr>
        <p:spPr>
          <a:xfrm>
            <a:off x="2123538" y="3894043"/>
            <a:ext cx="7251216" cy="830997"/>
          </a:xfrm>
          <a:prstGeom prst="rect">
            <a:avLst/>
          </a:prstGeom>
          <a:noFill/>
        </p:spPr>
        <p:txBody>
          <a:bodyPr wrap="none" rtlCol="0">
            <a:spAutoFit/>
          </a:bodyPr>
          <a:lstStyle/>
          <a:p>
            <a:r>
              <a:rPr lang="en-US" altLang="zh-CN" sz="2400"/>
              <a:t>Multiple non-equal-delay paths between S and R1/R2 =&gt;</a:t>
            </a:r>
            <a:endParaRPr lang="en-US" altLang="zh-CN" sz="2400">
              <a:ea typeface="等线"/>
              <a:sym typeface="Wingdings" pitchFamily="2" charset="2"/>
            </a:endParaRPr>
          </a:p>
          <a:p>
            <a:r>
              <a:rPr lang="en-US" altLang="zh-CN" sz="2400">
                <a:ea typeface="等线"/>
                <a:sym typeface="Wingdings" pitchFamily="2" charset="2"/>
              </a:rPr>
              <a:t>messages arrive at different orders at different receivers</a:t>
            </a:r>
            <a:r>
              <a:rPr lang="zh-CN" altLang="en-US" sz="2400"/>
              <a:t> </a:t>
            </a:r>
            <a:endParaRPr lang="en-CN" sz="2400"/>
          </a:p>
        </p:txBody>
      </p:sp>
    </p:spTree>
    <p:extLst>
      <p:ext uri="{BB962C8B-B14F-4D97-AF65-F5344CB8AC3E}">
        <p14:creationId xmlns:p14="http://schemas.microsoft.com/office/powerpoint/2010/main" val="324090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1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6.25E-7 -3.7037E-7 L 0.11979 -0.00139 " pathEditMode="relative" rAng="0" ptsTypes="AA">
                                      <p:cBhvr>
                                        <p:cTn id="16" dur="2000" fill="hold"/>
                                        <p:tgtEl>
                                          <p:spTgt spid="113"/>
                                        </p:tgtEl>
                                        <p:attrNameLst>
                                          <p:attrName>ppt_x</p:attrName>
                                          <p:attrName>ppt_y</p:attrName>
                                        </p:attrNameLst>
                                      </p:cBhvr>
                                      <p:rCtr x="5990" y="-69"/>
                                    </p:animMotion>
                                  </p:childTnLst>
                                </p:cTn>
                              </p:par>
                              <p:par>
                                <p:cTn id="17" presetID="0" presetClass="path" presetSubtype="0" accel="50000" decel="50000" fill="hold" grpId="0" nodeType="withEffect">
                                  <p:stCondLst>
                                    <p:cond delay="0"/>
                                  </p:stCondLst>
                                  <p:childTnLst>
                                    <p:animMotion origin="layout" path="M 6.25E-7 -1.11111E-6 L 0.11979 -0.00139 " pathEditMode="relative" rAng="0" ptsTypes="AA">
                                      <p:cBhvr>
                                        <p:cTn id="18" dur="2000" fill="hold"/>
                                        <p:tgtEl>
                                          <p:spTgt spid="16"/>
                                        </p:tgtEl>
                                        <p:attrNameLst>
                                          <p:attrName>ppt_x</p:attrName>
                                          <p:attrName>ppt_y</p:attrName>
                                        </p:attrNameLst>
                                      </p:cBhvr>
                                      <p:rCtr x="5990" y="-69"/>
                                    </p:animMotion>
                                  </p:childTnLst>
                                </p:cTn>
                              </p:par>
                              <p:par>
                                <p:cTn id="19" presetID="0" presetClass="path" presetSubtype="0" accel="50000" decel="50000" fill="hold" grpId="1" nodeType="withEffect">
                                  <p:stCondLst>
                                    <p:cond delay="500"/>
                                  </p:stCondLst>
                                  <p:childTnLst>
                                    <p:animMotion origin="layout" path="M 0 0 L 0.14544 -0.00902 " pathEditMode="relative" ptsTypes="AA">
                                      <p:cBhvr>
                                        <p:cTn id="20" dur="2000" fill="hold"/>
                                        <p:tgtEl>
                                          <p:spTgt spid="26"/>
                                        </p:tgtEl>
                                        <p:attrNameLst>
                                          <p:attrName>ppt_x</p:attrName>
                                          <p:attrName>ppt_y</p:attrName>
                                        </p:attrNameLst>
                                      </p:cBhvr>
                                    </p:animMotion>
                                  </p:childTnLst>
                                </p:cTn>
                              </p:par>
                              <p:par>
                                <p:cTn id="21" presetID="0" presetClass="path" presetSubtype="0" accel="50000" decel="50000" fill="hold" grpId="1" nodeType="withEffect">
                                  <p:stCondLst>
                                    <p:cond delay="500"/>
                                  </p:stCondLst>
                                  <p:childTnLst>
                                    <p:animMotion origin="layout" path="M 0 0 L 0.13907 -0.01042 " pathEditMode="relative" ptsTypes="AA">
                                      <p:cBhvr>
                                        <p:cTn id="22" dur="2000" fill="hold"/>
                                        <p:tgtEl>
                                          <p:spTgt spid="27"/>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0.11979 0.00139 L 0.12253 -0.02083 L 0.12812 0.05324 L 0.15859 0.08056 L 0.19479 0.09792 L 0.25169 0.06574 L 0.26562 -0.01088 L 0.27669 -0.03055 L 0.39622 0.07546 L 0.46432 0.07801 L 0.46432 0.07546 " pathEditMode="relative" rAng="0" ptsTypes="AAAAAAAAAAA">
                                      <p:cBhvr>
                                        <p:cTn id="26" dur="3000" fill="hold"/>
                                        <p:tgtEl>
                                          <p:spTgt spid="16"/>
                                        </p:tgtEl>
                                        <p:attrNameLst>
                                          <p:attrName>ppt_x</p:attrName>
                                          <p:attrName>ppt_y</p:attrName>
                                        </p:attrNameLst>
                                      </p:cBhvr>
                                      <p:rCtr x="17227" y="3218"/>
                                    </p:animMotion>
                                  </p:childTnLst>
                                </p:cTn>
                              </p:par>
                              <p:par>
                                <p:cTn id="27" presetID="0" presetClass="path" presetSubtype="0" accel="50000" decel="50000" fill="hold" grpId="1" nodeType="withEffect">
                                  <p:stCondLst>
                                    <p:cond delay="0"/>
                                  </p:stCondLst>
                                  <p:childTnLst>
                                    <p:animMotion origin="layout" path="M 0.11979 -0.00139 L 0.13346 0.02871 L 0.28268 0.02384 L 0.3974 -0.10208 L 0.49857 -0.09791 L 0.497 -0.09791 " pathEditMode="relative" rAng="0" ptsTypes="AAAAAA">
                                      <p:cBhvr>
                                        <p:cTn id="28" dur="1000" fill="hold"/>
                                        <p:tgtEl>
                                          <p:spTgt spid="113"/>
                                        </p:tgtEl>
                                        <p:attrNameLst>
                                          <p:attrName>ppt_x</p:attrName>
                                          <p:attrName>ppt_y</p:attrName>
                                        </p:attrNameLst>
                                      </p:cBhvr>
                                      <p:rCtr x="18932" y="-3542"/>
                                    </p:animMotion>
                                  </p:childTnLst>
                                </p:cTn>
                              </p:par>
                              <p:par>
                                <p:cTn id="29" presetID="0" presetClass="path" presetSubtype="0" accel="50000" decel="50000" fill="hold" grpId="2" nodeType="withEffect">
                                  <p:stCondLst>
                                    <p:cond delay="0"/>
                                  </p:stCondLst>
                                  <p:childTnLst>
                                    <p:animMotion origin="layout" path="M 0.14844 -0.00277 L 0.1599 0.02616 L 0.17435 0.00926 L 0.17435 0.00949 L 0.17826 -0.00578 L 0.22969 -0.01435 L 0.26641 0.0007 L 0.26641 0.00093 L 0.27422 0.01598 L 0.31003 0.02431 L 0.42032 -0.1 L 0.49115 -0.10139 " pathEditMode="relative" rAng="0" ptsTypes="AAAAAAAAAAAA">
                                      <p:cBhvr>
                                        <p:cTn id="30" dur="2000" fill="hold"/>
                                        <p:tgtEl>
                                          <p:spTgt spid="26"/>
                                        </p:tgtEl>
                                        <p:attrNameLst>
                                          <p:attrName>ppt_x</p:attrName>
                                          <p:attrName>ppt_y</p:attrName>
                                        </p:attrNameLst>
                                      </p:cBhvr>
                                      <p:rCtr x="17135" y="-3495"/>
                                    </p:animMotion>
                                  </p:childTnLst>
                                </p:cTn>
                              </p:par>
                              <p:par>
                                <p:cTn id="31" presetID="0" presetClass="path" presetSubtype="0" accel="50000" decel="50000" fill="hold" grpId="2" nodeType="withEffect">
                                  <p:stCondLst>
                                    <p:cond delay="0"/>
                                  </p:stCondLst>
                                  <p:childTnLst>
                                    <p:animMotion origin="layout" path="M 0.1487 -0.00231 L 0.15248 -0.025 L 0.31224 -0.02824 L 0.42722 0.0757 L 0.52656 0.0757 L 0.52761 0.07384 " pathEditMode="relative" rAng="0" ptsTypes="AAAAAA">
                                      <p:cBhvr>
                                        <p:cTn id="32" dur="1000" fill="hold"/>
                                        <p:tgtEl>
                                          <p:spTgt spid="27"/>
                                        </p:tgtEl>
                                        <p:attrNameLst>
                                          <p:attrName>ppt_x</p:attrName>
                                          <p:attrName>ppt_y</p:attrName>
                                        </p:attrNameLst>
                                      </p:cBhvr>
                                      <p:rCtr x="18945" y="259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3" grpId="1" animBg="1"/>
      <p:bldP spid="113" grpId="2" animBg="1"/>
      <p:bldP spid="16" grpId="0" animBg="1"/>
      <p:bldP spid="16" grpId="1" animBg="1"/>
      <p:bldP spid="16" grpId="2" animBg="1"/>
      <p:bldP spid="26" grpId="0" animBg="1"/>
      <p:bldP spid="26" grpId="1" animBg="1"/>
      <p:bldP spid="26" grpId="2" animBg="1"/>
      <p:bldP spid="27" grpId="0" animBg="1"/>
      <p:bldP spid="27" grpId="1" animBg="1"/>
      <p:bldP spid="2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555681" cy="1113508"/>
          </a:xfrm>
        </p:spPr>
        <p:txBody>
          <a:bodyPr>
            <a:normAutofit/>
          </a:bodyPr>
          <a:lstStyle/>
          <a:p>
            <a:r>
              <a:rPr lang="en-US" altLang="zh-CN" sz="3600"/>
              <a:t>Combating message reordering in the network</a:t>
            </a:r>
            <a:endParaRPr lang="en-US" sz="3600"/>
          </a:p>
        </p:txBody>
      </p:sp>
      <p:sp>
        <p:nvSpPr>
          <p:cNvPr id="2" name="Content Placeholder 2">
            <a:extLst>
              <a:ext uri="{FF2B5EF4-FFF2-40B4-BE49-F238E27FC236}">
                <a16:creationId xmlns:a16="http://schemas.microsoft.com/office/drawing/2014/main" id="{9A275AB7-8ED5-BFAB-2DD1-676448D7781F}"/>
              </a:ext>
            </a:extLst>
          </p:cNvPr>
          <p:cNvSpPr txBox="1">
            <a:spLocks/>
          </p:cNvSpPr>
          <p:nvPr/>
        </p:nvSpPr>
        <p:spPr>
          <a:xfrm>
            <a:off x="-33868" y="4873603"/>
            <a:ext cx="12863677" cy="168824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400">
                <a:ea typeface="等线"/>
                <a:sym typeface="Wingdings" pitchFamily="2" charset="2"/>
              </a:rPr>
              <a:t>Force S-&gt;R1 and S-&gt;R2 to have same delay (e.g.,</a:t>
            </a:r>
            <a:r>
              <a:rPr lang="zh-CN" altLang="en-US" sz="2400">
                <a:ea typeface="等线"/>
                <a:sym typeface="Wingdings" pitchFamily="2" charset="2"/>
              </a:rPr>
              <a:t> </a:t>
            </a:r>
            <a:r>
              <a:rPr lang="en-US" altLang="zh-CN" sz="2400" err="1">
                <a:ea typeface="等线"/>
                <a:sym typeface="Wingdings" pitchFamily="2" charset="2"/>
              </a:rPr>
              <a:t>SpecPaxos</a:t>
            </a:r>
            <a:r>
              <a:rPr lang="en-US" altLang="zh-CN" sz="2400">
                <a:ea typeface="等线"/>
                <a:sym typeface="Wingdings" pitchFamily="2" charset="2"/>
              </a:rPr>
              <a:t>,</a:t>
            </a:r>
            <a:r>
              <a:rPr lang="zh-CN" altLang="en-US" sz="2400">
                <a:ea typeface="等线"/>
                <a:sym typeface="Wingdings" pitchFamily="2" charset="2"/>
              </a:rPr>
              <a:t> </a:t>
            </a:r>
            <a:r>
              <a:rPr lang="en-US" altLang="zh-CN" sz="2400" err="1">
                <a:ea typeface="等线"/>
                <a:sym typeface="Wingdings" pitchFamily="2" charset="2"/>
              </a:rPr>
              <a:t>NetPaxos</a:t>
            </a:r>
            <a:r>
              <a:rPr lang="en-US" altLang="zh-CN" sz="2400">
                <a:ea typeface="等线"/>
                <a:sym typeface="Wingdings" pitchFamily="2" charset="2"/>
              </a:rPr>
              <a:t>,</a:t>
            </a:r>
            <a:r>
              <a:rPr lang="zh-CN" altLang="en-US" sz="2400">
                <a:ea typeface="等线"/>
                <a:sym typeface="Wingdings" pitchFamily="2" charset="2"/>
              </a:rPr>
              <a:t> </a:t>
            </a:r>
            <a:r>
              <a:rPr lang="en-US" altLang="zh-CN" sz="2400" err="1">
                <a:ea typeface="等线"/>
                <a:sym typeface="Wingdings" pitchFamily="2" charset="2"/>
              </a:rPr>
              <a:t>NOPaxos</a:t>
            </a:r>
            <a:r>
              <a:rPr lang="en-US" altLang="zh-CN" sz="2400">
                <a:ea typeface="等线"/>
                <a:sym typeface="Wingdings" pitchFamily="2" charset="2"/>
              </a:rPr>
              <a:t>):</a:t>
            </a:r>
          </a:p>
          <a:p>
            <a:pPr lvl="1"/>
            <a:r>
              <a:rPr lang="en-US" altLang="zh-CN" sz="2000">
                <a:ea typeface="等线"/>
                <a:sym typeface="Wingdings" pitchFamily="2" charset="2"/>
              </a:rPr>
              <a:t>One way: control message routing</a:t>
            </a:r>
          </a:p>
          <a:p>
            <a:pPr lvl="1"/>
            <a:r>
              <a:rPr lang="en-US" altLang="zh-CN" sz="2000">
                <a:ea typeface="等线"/>
                <a:sym typeface="Wingdings" pitchFamily="2" charset="2"/>
              </a:rPr>
              <a:t>Substantial improvements in performance relative to Raft, </a:t>
            </a:r>
            <a:r>
              <a:rPr lang="en-US" altLang="zh-CN" sz="2000" err="1">
                <a:ea typeface="等线"/>
                <a:sym typeface="Wingdings" pitchFamily="2" charset="2"/>
              </a:rPr>
              <a:t>Paxos</a:t>
            </a:r>
            <a:r>
              <a:rPr lang="en-US" altLang="zh-CN" sz="2000">
                <a:ea typeface="等线"/>
                <a:sym typeface="Wingdings" pitchFamily="2" charset="2"/>
              </a:rPr>
              <a:t>, etc.</a:t>
            </a:r>
          </a:p>
        </p:txBody>
      </p:sp>
      <p:sp>
        <p:nvSpPr>
          <p:cNvPr id="4" name="Slide Number Placeholder 3">
            <a:extLst>
              <a:ext uri="{FF2B5EF4-FFF2-40B4-BE49-F238E27FC236}">
                <a16:creationId xmlns:a16="http://schemas.microsoft.com/office/drawing/2014/main" id="{AF5BC3AD-9E4D-9C5F-0415-D59C94A73E35}"/>
              </a:ext>
            </a:extLst>
          </p:cNvPr>
          <p:cNvSpPr>
            <a:spLocks noGrp="1"/>
          </p:cNvSpPr>
          <p:nvPr>
            <p:ph type="sldNum" sz="quarter" idx="12"/>
          </p:nvPr>
        </p:nvSpPr>
        <p:spPr/>
        <p:txBody>
          <a:bodyPr/>
          <a:lstStyle/>
          <a:p>
            <a:fld id="{EA7EFB88-B2CB-3F42-A7FB-727E9E84A506}" type="slidenum">
              <a:rPr lang="en-US" smtClean="0"/>
              <a:t>7</a:t>
            </a:fld>
            <a:endParaRPr lang="en-US"/>
          </a:p>
        </p:txBody>
      </p:sp>
      <p:sp>
        <p:nvSpPr>
          <p:cNvPr id="96" name="TextBox 95">
            <a:extLst>
              <a:ext uri="{FF2B5EF4-FFF2-40B4-BE49-F238E27FC236}">
                <a16:creationId xmlns:a16="http://schemas.microsoft.com/office/drawing/2014/main" id="{C28447B0-25D9-B783-D893-BDFE024E79B8}"/>
              </a:ext>
            </a:extLst>
          </p:cNvPr>
          <p:cNvSpPr txBox="1"/>
          <p:nvPr/>
        </p:nvSpPr>
        <p:spPr>
          <a:xfrm>
            <a:off x="2123538" y="3894043"/>
            <a:ext cx="7251216" cy="830997"/>
          </a:xfrm>
          <a:prstGeom prst="rect">
            <a:avLst/>
          </a:prstGeom>
          <a:noFill/>
        </p:spPr>
        <p:txBody>
          <a:bodyPr wrap="none" rtlCol="0">
            <a:spAutoFit/>
          </a:bodyPr>
          <a:lstStyle/>
          <a:p>
            <a:r>
              <a:rPr lang="en-US" altLang="zh-CN" sz="2400"/>
              <a:t>Multiple non-equal-delay paths between S and R1/R2 =&gt;</a:t>
            </a:r>
            <a:endParaRPr lang="en-US" altLang="zh-CN" sz="2400">
              <a:ea typeface="等线"/>
              <a:sym typeface="Wingdings" pitchFamily="2" charset="2"/>
            </a:endParaRPr>
          </a:p>
          <a:p>
            <a:r>
              <a:rPr lang="en-US" altLang="zh-CN" sz="2400">
                <a:ea typeface="等线"/>
                <a:sym typeface="Wingdings" pitchFamily="2" charset="2"/>
              </a:rPr>
              <a:t>messages arrive at different orders at different receivers</a:t>
            </a:r>
            <a:r>
              <a:rPr lang="zh-CN" altLang="en-US" sz="2400"/>
              <a:t> </a:t>
            </a:r>
            <a:endParaRPr lang="en-CN" sz="2400"/>
          </a:p>
        </p:txBody>
      </p:sp>
      <p:cxnSp>
        <p:nvCxnSpPr>
          <p:cNvPr id="5" name="Straight Connector 4">
            <a:extLst>
              <a:ext uri="{FF2B5EF4-FFF2-40B4-BE49-F238E27FC236}">
                <a16:creationId xmlns:a16="http://schemas.microsoft.com/office/drawing/2014/main" id="{45E5FC25-5489-FAFC-1931-61469D000786}"/>
              </a:ext>
            </a:extLst>
          </p:cNvPr>
          <p:cNvCxnSpPr>
            <a:cxnSpLocks/>
          </p:cNvCxnSpPr>
          <p:nvPr/>
        </p:nvCxnSpPr>
        <p:spPr>
          <a:xfrm>
            <a:off x="4081220" y="2588745"/>
            <a:ext cx="201478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itleTrackerAlpha 7">
            <a:extLst>
              <a:ext uri="{FF2B5EF4-FFF2-40B4-BE49-F238E27FC236}">
                <a16:creationId xmlns:a16="http://schemas.microsoft.com/office/drawing/2014/main" id="{FB4A0714-68C5-ABA7-BD7A-C73048EA6B3F}"/>
              </a:ext>
            </a:extLst>
          </p:cNvPr>
          <p:cNvSpPr/>
          <p:nvPr>
            <p:custDataLst>
              <p:tags r:id="rId1"/>
            </p:custDataLst>
          </p:nvPr>
        </p:nvSpPr>
        <p:spPr>
          <a:xfrm>
            <a:off x="7450086" y="1416663"/>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R1</a:t>
            </a:r>
          </a:p>
        </p:txBody>
      </p:sp>
      <p:sp>
        <p:nvSpPr>
          <p:cNvPr id="8" name="TitleTrackerAlpha 7">
            <a:extLst>
              <a:ext uri="{FF2B5EF4-FFF2-40B4-BE49-F238E27FC236}">
                <a16:creationId xmlns:a16="http://schemas.microsoft.com/office/drawing/2014/main" id="{694CD0A3-7D63-6A6C-8BC4-2C196123642B}"/>
              </a:ext>
            </a:extLst>
          </p:cNvPr>
          <p:cNvSpPr/>
          <p:nvPr>
            <p:custDataLst>
              <p:tags r:id="rId2"/>
            </p:custDataLst>
          </p:nvPr>
        </p:nvSpPr>
        <p:spPr>
          <a:xfrm>
            <a:off x="7451054" y="2970828"/>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a:t>
            </a:r>
            <a:r>
              <a:rPr lang="en-US" altLang="zh-CN" sz="3200" b="1">
                <a:solidFill>
                  <a:schemeClr val="bg1"/>
                </a:solidFill>
                <a:latin typeface="+mj-lt"/>
              </a:rPr>
              <a:t>2</a:t>
            </a:r>
            <a:endParaRPr lang="en-US" sz="3200" b="1">
              <a:solidFill>
                <a:schemeClr val="bg1"/>
              </a:solidFill>
              <a:latin typeface="+mj-lt"/>
            </a:endParaRPr>
          </a:p>
        </p:txBody>
      </p:sp>
      <p:cxnSp>
        <p:nvCxnSpPr>
          <p:cNvPr id="9" name="Straight Connector 8">
            <a:extLst>
              <a:ext uri="{FF2B5EF4-FFF2-40B4-BE49-F238E27FC236}">
                <a16:creationId xmlns:a16="http://schemas.microsoft.com/office/drawing/2014/main" id="{93BBAF20-029D-26D7-A7AC-17A5A69FE003}"/>
              </a:ext>
            </a:extLst>
          </p:cNvPr>
          <p:cNvCxnSpPr>
            <a:cxnSpLocks/>
            <a:endCxn id="6" idx="2"/>
          </p:cNvCxnSpPr>
          <p:nvPr/>
        </p:nvCxnSpPr>
        <p:spPr>
          <a:xfrm flipV="1">
            <a:off x="6096000" y="1713646"/>
            <a:ext cx="1354086" cy="8750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79EB53-2A87-08E6-CD58-D0949678956A}"/>
              </a:ext>
            </a:extLst>
          </p:cNvPr>
          <p:cNvCxnSpPr>
            <a:cxnSpLocks/>
            <a:endCxn id="8" idx="2"/>
          </p:cNvCxnSpPr>
          <p:nvPr/>
        </p:nvCxnSpPr>
        <p:spPr>
          <a:xfrm>
            <a:off x="6096000" y="2588745"/>
            <a:ext cx="1355054" cy="6790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itleTrackerAlpha 7">
            <a:extLst>
              <a:ext uri="{FF2B5EF4-FFF2-40B4-BE49-F238E27FC236}">
                <a16:creationId xmlns:a16="http://schemas.microsoft.com/office/drawing/2014/main" id="{F3A6669E-D8DB-DAB5-A4BF-18F617632536}"/>
              </a:ext>
            </a:extLst>
          </p:cNvPr>
          <p:cNvSpPr/>
          <p:nvPr>
            <p:custDataLst>
              <p:tags r:id="rId3"/>
            </p:custDataLst>
          </p:nvPr>
        </p:nvSpPr>
        <p:spPr>
          <a:xfrm>
            <a:off x="1903271" y="2297137"/>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S</a:t>
            </a:r>
          </a:p>
        </p:txBody>
      </p:sp>
      <p:sp>
        <p:nvSpPr>
          <p:cNvPr id="12" name="Rectangle 11">
            <a:extLst>
              <a:ext uri="{FF2B5EF4-FFF2-40B4-BE49-F238E27FC236}">
                <a16:creationId xmlns:a16="http://schemas.microsoft.com/office/drawing/2014/main" id="{ABA91405-F40A-8B29-C199-1BD3E3299F26}"/>
              </a:ext>
            </a:extLst>
          </p:cNvPr>
          <p:cNvSpPr/>
          <p:nvPr/>
        </p:nvSpPr>
        <p:spPr>
          <a:xfrm>
            <a:off x="2511469" y="2261650"/>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A</a:t>
            </a:r>
            <a:endParaRPr lang="en-CN" b="1">
              <a:solidFill>
                <a:schemeClr val="tx1"/>
              </a:solidFill>
            </a:endParaRPr>
          </a:p>
        </p:txBody>
      </p:sp>
      <p:cxnSp>
        <p:nvCxnSpPr>
          <p:cNvPr id="13" name="Straight Connector 12">
            <a:extLst>
              <a:ext uri="{FF2B5EF4-FFF2-40B4-BE49-F238E27FC236}">
                <a16:creationId xmlns:a16="http://schemas.microsoft.com/office/drawing/2014/main" id="{ECFD75C7-0FD2-3119-EB6D-89685F9686B9}"/>
              </a:ext>
            </a:extLst>
          </p:cNvPr>
          <p:cNvCxnSpPr>
            <a:cxnSpLocks/>
            <a:stCxn id="11" idx="6"/>
          </p:cNvCxnSpPr>
          <p:nvPr/>
        </p:nvCxnSpPr>
        <p:spPr>
          <a:xfrm flipV="1">
            <a:off x="2497236" y="2588745"/>
            <a:ext cx="1614981" cy="53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378B50E-A483-03EA-9D7E-69C68B41793F}"/>
              </a:ext>
            </a:extLst>
          </p:cNvPr>
          <p:cNvSpPr/>
          <p:nvPr/>
        </p:nvSpPr>
        <p:spPr>
          <a:xfrm>
            <a:off x="2511469" y="2627138"/>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A</a:t>
            </a:r>
            <a:endParaRPr lang="en-CN" b="1">
              <a:solidFill>
                <a:schemeClr val="tx1"/>
              </a:solidFill>
            </a:endParaRPr>
          </a:p>
        </p:txBody>
      </p:sp>
      <p:sp>
        <p:nvSpPr>
          <p:cNvPr id="15" name="Rectangle 14">
            <a:extLst>
              <a:ext uri="{FF2B5EF4-FFF2-40B4-BE49-F238E27FC236}">
                <a16:creationId xmlns:a16="http://schemas.microsoft.com/office/drawing/2014/main" id="{817ADFDF-3C89-435C-D2C8-DB23C27C970D}"/>
              </a:ext>
            </a:extLst>
          </p:cNvPr>
          <p:cNvSpPr/>
          <p:nvPr/>
        </p:nvSpPr>
        <p:spPr>
          <a:xfrm>
            <a:off x="2161943" y="2272268"/>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B</a:t>
            </a:r>
            <a:endParaRPr lang="en-CN" b="1">
              <a:solidFill>
                <a:schemeClr val="tx1"/>
              </a:solidFill>
            </a:endParaRPr>
          </a:p>
        </p:txBody>
      </p:sp>
      <p:sp>
        <p:nvSpPr>
          <p:cNvPr id="16" name="Rectangle 15">
            <a:extLst>
              <a:ext uri="{FF2B5EF4-FFF2-40B4-BE49-F238E27FC236}">
                <a16:creationId xmlns:a16="http://schemas.microsoft.com/office/drawing/2014/main" id="{E097A982-6EB1-2463-823F-A4FD9549FAD3}"/>
              </a:ext>
            </a:extLst>
          </p:cNvPr>
          <p:cNvSpPr/>
          <p:nvPr/>
        </p:nvSpPr>
        <p:spPr>
          <a:xfrm>
            <a:off x="2158627" y="2634299"/>
            <a:ext cx="302821" cy="299544"/>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b="1">
                <a:solidFill>
                  <a:schemeClr val="tx1"/>
                </a:solidFill>
              </a:rPr>
              <a:t>B</a:t>
            </a:r>
            <a:endParaRPr lang="en-CN" b="1">
              <a:solidFill>
                <a:schemeClr val="tx1"/>
              </a:solidFill>
            </a:endParaRPr>
          </a:p>
        </p:txBody>
      </p:sp>
      <p:grpSp>
        <p:nvGrpSpPr>
          <p:cNvPr id="17" name="Group 16">
            <a:extLst>
              <a:ext uri="{FF2B5EF4-FFF2-40B4-BE49-F238E27FC236}">
                <a16:creationId xmlns:a16="http://schemas.microsoft.com/office/drawing/2014/main" id="{8655C02D-66EF-C520-E09C-E2FB0B58B70A}"/>
              </a:ext>
            </a:extLst>
          </p:cNvPr>
          <p:cNvGrpSpPr/>
          <p:nvPr/>
        </p:nvGrpSpPr>
        <p:grpSpPr>
          <a:xfrm rot="3176415" flipV="1">
            <a:off x="3770701" y="398199"/>
            <a:ext cx="2534854" cy="2802653"/>
            <a:chOff x="652390" y="3110437"/>
            <a:chExt cx="2151511" cy="3494809"/>
          </a:xfrm>
        </p:grpSpPr>
        <p:sp>
          <p:nvSpPr>
            <p:cNvPr id="18" name="Rounded Rectangle 17">
              <a:extLst>
                <a:ext uri="{FF2B5EF4-FFF2-40B4-BE49-F238E27FC236}">
                  <a16:creationId xmlns:a16="http://schemas.microsoft.com/office/drawing/2014/main" id="{9A5AF5D5-84AB-B045-BE85-9111043D92D2}"/>
                </a:ext>
              </a:extLst>
            </p:cNvPr>
            <p:cNvSpPr/>
            <p:nvPr/>
          </p:nvSpPr>
          <p:spPr>
            <a:xfrm>
              <a:off x="652390" y="3316637"/>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19" name="Rounded Rectangle 18">
              <a:extLst>
                <a:ext uri="{FF2B5EF4-FFF2-40B4-BE49-F238E27FC236}">
                  <a16:creationId xmlns:a16="http://schemas.microsoft.com/office/drawing/2014/main" id="{AF48DB65-976E-818F-5BC7-6FE977CC2FC6}"/>
                </a:ext>
              </a:extLst>
            </p:cNvPr>
            <p:cNvSpPr/>
            <p:nvPr/>
          </p:nvSpPr>
          <p:spPr>
            <a:xfrm>
              <a:off x="1920498" y="5755466"/>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cxnSp>
          <p:nvCxnSpPr>
            <p:cNvPr id="20" name="Curved Connector 19">
              <a:extLst>
                <a:ext uri="{FF2B5EF4-FFF2-40B4-BE49-F238E27FC236}">
                  <a16:creationId xmlns:a16="http://schemas.microsoft.com/office/drawing/2014/main" id="{1707C39B-6DE3-9E68-F0EA-3B0EFA675E64}"/>
                </a:ext>
              </a:extLst>
            </p:cNvPr>
            <p:cNvCxnSpPr>
              <a:cxnSpLocks/>
            </p:cNvCxnSpPr>
            <p:nvPr/>
          </p:nvCxnSpPr>
          <p:spPr>
            <a:xfrm rot="13976415" flipH="1" flipV="1">
              <a:off x="1044388" y="4341901"/>
              <a:ext cx="2473707" cy="10779"/>
            </a:xfrm>
            <a:prstGeom prst="curvedConnector5">
              <a:avLst>
                <a:gd name="adj1" fmla="val 16645"/>
                <a:gd name="adj2" fmla="val 2116945"/>
                <a:gd name="adj3" fmla="val 73112"/>
              </a:avLst>
            </a:prstGeom>
            <a:ln w="38100">
              <a:solidFill>
                <a:schemeClr val="accent6">
                  <a:lumMod val="75000"/>
                </a:schemeClr>
              </a:solidFill>
              <a:tailEnd type="none"/>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C378D9D3-2A39-1957-AE99-F449562505F4}"/>
              </a:ext>
            </a:extLst>
          </p:cNvPr>
          <p:cNvGrpSpPr/>
          <p:nvPr/>
        </p:nvGrpSpPr>
        <p:grpSpPr>
          <a:xfrm rot="13915454" flipV="1">
            <a:off x="4043139" y="2177027"/>
            <a:ext cx="2534854" cy="2960324"/>
            <a:chOff x="652390" y="2913822"/>
            <a:chExt cx="2151511" cy="3691424"/>
          </a:xfrm>
        </p:grpSpPr>
        <p:sp>
          <p:nvSpPr>
            <p:cNvPr id="22" name="Rounded Rectangle 21">
              <a:extLst>
                <a:ext uri="{FF2B5EF4-FFF2-40B4-BE49-F238E27FC236}">
                  <a16:creationId xmlns:a16="http://schemas.microsoft.com/office/drawing/2014/main" id="{099383FE-541B-C374-02C8-7D6CE4E02B53}"/>
                </a:ext>
              </a:extLst>
            </p:cNvPr>
            <p:cNvSpPr/>
            <p:nvPr/>
          </p:nvSpPr>
          <p:spPr>
            <a:xfrm>
              <a:off x="652390" y="3316637"/>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
          <p:nvSpPr>
            <p:cNvPr id="23" name="Rounded Rectangle 22">
              <a:extLst>
                <a:ext uri="{FF2B5EF4-FFF2-40B4-BE49-F238E27FC236}">
                  <a16:creationId xmlns:a16="http://schemas.microsoft.com/office/drawing/2014/main" id="{9C990B9A-1424-ACE7-88F9-40A0B623951C}"/>
                </a:ext>
              </a:extLst>
            </p:cNvPr>
            <p:cNvSpPr/>
            <p:nvPr/>
          </p:nvSpPr>
          <p:spPr>
            <a:xfrm>
              <a:off x="1920498" y="5755466"/>
              <a:ext cx="883403" cy="849780"/>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cxnSp>
          <p:nvCxnSpPr>
            <p:cNvPr id="24" name="Curved Connector 23">
              <a:extLst>
                <a:ext uri="{FF2B5EF4-FFF2-40B4-BE49-F238E27FC236}">
                  <a16:creationId xmlns:a16="http://schemas.microsoft.com/office/drawing/2014/main" id="{F26C7D6F-23A5-4913-4D48-E2D25484ADF2}"/>
                </a:ext>
              </a:extLst>
            </p:cNvPr>
            <p:cNvCxnSpPr>
              <a:cxnSpLocks/>
            </p:cNvCxnSpPr>
            <p:nvPr/>
          </p:nvCxnSpPr>
          <p:spPr>
            <a:xfrm rot="13915454" flipH="1" flipV="1">
              <a:off x="1304441" y="4145288"/>
              <a:ext cx="2473711" cy="10779"/>
            </a:xfrm>
            <a:prstGeom prst="curvedConnector5">
              <a:avLst>
                <a:gd name="adj1" fmla="val 14085"/>
                <a:gd name="adj2" fmla="val 6650283"/>
                <a:gd name="adj3" fmla="val 9445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sp>
        <p:nvSpPr>
          <p:cNvPr id="115" name="12-Point Star 114">
            <a:extLst>
              <a:ext uri="{FF2B5EF4-FFF2-40B4-BE49-F238E27FC236}">
                <a16:creationId xmlns:a16="http://schemas.microsoft.com/office/drawing/2014/main" id="{43D3ED73-A721-154E-DC0C-27A4F58F5FDC}"/>
              </a:ext>
            </a:extLst>
          </p:cNvPr>
          <p:cNvSpPr/>
          <p:nvPr/>
        </p:nvSpPr>
        <p:spPr>
          <a:xfrm>
            <a:off x="3813151" y="805761"/>
            <a:ext cx="2645043" cy="1333986"/>
          </a:xfrm>
          <a:prstGeom prst="star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a:t>Control over network (e.g., routing)</a:t>
            </a:r>
            <a:endParaRPr lang="en-CN"/>
          </a:p>
        </p:txBody>
      </p:sp>
      <p:pic>
        <p:nvPicPr>
          <p:cNvPr id="26" name="Picture 25" descr="A blue circle with arrows pointing to the center&#10;&#10;Description automatically generated">
            <a:extLst>
              <a:ext uri="{FF2B5EF4-FFF2-40B4-BE49-F238E27FC236}">
                <a16:creationId xmlns:a16="http://schemas.microsoft.com/office/drawing/2014/main" id="{C95AB17D-0094-F083-8941-A03C59B9DDC3}"/>
              </a:ext>
            </a:extLst>
          </p:cNvPr>
          <p:cNvPicPr>
            <a:picLocks noChangeAspect="1"/>
          </p:cNvPicPr>
          <p:nvPr/>
        </p:nvPicPr>
        <p:blipFill>
          <a:blip r:embed="rId6"/>
          <a:stretch>
            <a:fillRect/>
          </a:stretch>
        </p:blipFill>
        <p:spPr>
          <a:xfrm>
            <a:off x="3865553" y="2363176"/>
            <a:ext cx="548498" cy="402803"/>
          </a:xfrm>
          <a:prstGeom prst="rect">
            <a:avLst/>
          </a:prstGeom>
        </p:spPr>
      </p:pic>
      <p:pic>
        <p:nvPicPr>
          <p:cNvPr id="27" name="Picture 26" descr="A blue circle with arrows pointing to the center&#10;&#10;Description automatically generated">
            <a:extLst>
              <a:ext uri="{FF2B5EF4-FFF2-40B4-BE49-F238E27FC236}">
                <a16:creationId xmlns:a16="http://schemas.microsoft.com/office/drawing/2014/main" id="{03C1B2BD-BEF5-2801-7FAC-02687D2B9BAA}"/>
              </a:ext>
            </a:extLst>
          </p:cNvPr>
          <p:cNvPicPr>
            <a:picLocks noChangeAspect="1"/>
          </p:cNvPicPr>
          <p:nvPr/>
        </p:nvPicPr>
        <p:blipFill>
          <a:blip r:embed="rId6"/>
          <a:stretch>
            <a:fillRect/>
          </a:stretch>
        </p:blipFill>
        <p:spPr>
          <a:xfrm>
            <a:off x="5856121" y="2364389"/>
            <a:ext cx="548498" cy="402803"/>
          </a:xfrm>
          <a:prstGeom prst="rect">
            <a:avLst/>
          </a:prstGeom>
        </p:spPr>
      </p:pic>
    </p:spTree>
    <p:extLst>
      <p:ext uri="{BB962C8B-B14F-4D97-AF65-F5344CB8AC3E}">
        <p14:creationId xmlns:p14="http://schemas.microsoft.com/office/powerpoint/2010/main" val="34036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6.25E-7 0.00023 L 0.28125 0.00023 L 0.29375 0.0088 L 0.39271 -0.10208 L 0.51901 -0.10509 " pathEditMode="relative" rAng="0" ptsTypes="AAAAA">
                                      <p:cBhvr>
                                        <p:cTn id="6" dur="3000" fill="hold"/>
                                        <p:tgtEl>
                                          <p:spTgt spid="12"/>
                                        </p:tgtEl>
                                        <p:attrNameLst>
                                          <p:attrName>ppt_x</p:attrName>
                                          <p:attrName>ppt_y</p:attrName>
                                        </p:attrNameLst>
                                      </p:cBhvr>
                                      <p:rCtr x="25951" y="-4838"/>
                                    </p:animMotion>
                                  </p:childTnLst>
                                </p:cTn>
                              </p:par>
                              <p:par>
                                <p:cTn id="7" presetID="0" presetClass="path" presetSubtype="0" accel="50000" decel="50000" fill="hold" grpId="0" nodeType="withEffect">
                                  <p:stCondLst>
                                    <p:cond delay="0"/>
                                  </p:stCondLst>
                                  <p:childTnLst>
                                    <p:animMotion origin="layout" path="M 6.25E-7 -0.00092 L 0.11602 -0.00255 L 0.27982 -0.00579 L 0.28958 -0.01713 L 0.39401 0.06968 L 0.51797 0.07153 " pathEditMode="relative" rAng="0" ptsTypes="AAAAAA">
                                      <p:cBhvr>
                                        <p:cTn id="8" dur="3000" fill="hold"/>
                                        <p:tgtEl>
                                          <p:spTgt spid="14"/>
                                        </p:tgtEl>
                                        <p:attrNameLst>
                                          <p:attrName>ppt_x</p:attrName>
                                          <p:attrName>ppt_y</p:attrName>
                                        </p:attrNameLst>
                                      </p:cBhvr>
                                      <p:rCtr x="25898" y="2801"/>
                                    </p:animMotion>
                                  </p:childTnLst>
                                </p:cTn>
                              </p:par>
                              <p:par>
                                <p:cTn id="9" presetID="1" presetClass="entr" presetSubtype="0"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childTnLst>
                                </p:cTn>
                              </p:par>
                              <p:par>
                                <p:cTn id="13" presetID="0" presetClass="path" presetSubtype="0" accel="50000" decel="50000" fill="hold" grpId="1" nodeType="withEffect">
                                  <p:stCondLst>
                                    <p:cond delay="0"/>
                                  </p:stCondLst>
                                  <p:childTnLst>
                                    <p:animMotion origin="layout" path="M 0 0 L 0.31159 0.00185 L 0.3233 0.0088 L 0.42161 -0.10579 L 0.51419 -0.10903 " pathEditMode="relative" ptsTypes="AAAAA">
                                      <p:cBhvr>
                                        <p:cTn id="14" dur="3000" fill="hold"/>
                                        <p:tgtEl>
                                          <p:spTgt spid="15"/>
                                        </p:tgtEl>
                                        <p:attrNameLst>
                                          <p:attrName>ppt_x</p:attrName>
                                          <p:attrName>ppt_y</p:attrName>
                                        </p:attrNameLst>
                                      </p:cBhvr>
                                    </p:animMotion>
                                  </p:childTnLst>
                                </p:cTn>
                              </p:par>
                              <p:par>
                                <p:cTn id="15" presetID="0" presetClass="path" presetSubtype="0" accel="50000" decel="50000" fill="hold" grpId="1" nodeType="withEffect">
                                  <p:stCondLst>
                                    <p:cond delay="0"/>
                                  </p:stCondLst>
                                  <p:childTnLst>
                                    <p:animMotion origin="layout" path="M 0 0 L 0.30768 -0.01042 L 0.31836 -0.02061 L 0.42461 0.07129 L 0.51133 0.07129 " pathEditMode="relative" ptsTypes="AAAAA">
                                      <p:cBhvr>
                                        <p:cTn id="16" dur="3000" fill="hold"/>
                                        <p:tgtEl>
                                          <p:spTgt spid="16"/>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5" grpId="1" animBg="1"/>
      <p:bldP spid="16" grpId="0" animBg="1"/>
      <p:bldP spid="1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0B3BDF-0EFB-0A4E-BAA4-3BCA3B9C4193}"/>
              </a:ext>
            </a:extLst>
          </p:cNvPr>
          <p:cNvSpPr>
            <a:spLocks noGrp="1"/>
          </p:cNvSpPr>
          <p:nvPr>
            <p:ph type="title"/>
          </p:nvPr>
        </p:nvSpPr>
        <p:spPr>
          <a:xfrm>
            <a:off x="636318" y="0"/>
            <a:ext cx="11669336" cy="1113508"/>
          </a:xfrm>
        </p:spPr>
        <p:txBody>
          <a:bodyPr>
            <a:normAutofit/>
          </a:bodyPr>
          <a:lstStyle/>
          <a:p>
            <a:r>
              <a:rPr lang="en-US" altLang="zh-CN" sz="3600"/>
              <a:t>Our work: helping cloud tenants who can’t control routing</a:t>
            </a:r>
            <a:endParaRPr lang="en-US" sz="3600"/>
          </a:p>
        </p:txBody>
      </p:sp>
      <p:sp>
        <p:nvSpPr>
          <p:cNvPr id="2" name="Content Placeholder 2">
            <a:extLst>
              <a:ext uri="{FF2B5EF4-FFF2-40B4-BE49-F238E27FC236}">
                <a16:creationId xmlns:a16="http://schemas.microsoft.com/office/drawing/2014/main" id="{9A275AB7-8ED5-BFAB-2DD1-676448D7781F}"/>
              </a:ext>
            </a:extLst>
          </p:cNvPr>
          <p:cNvSpPr txBox="1">
            <a:spLocks/>
          </p:cNvSpPr>
          <p:nvPr/>
        </p:nvSpPr>
        <p:spPr>
          <a:xfrm>
            <a:off x="551652" y="1010031"/>
            <a:ext cx="11555681" cy="346399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a:ea typeface="等线"/>
              </a:rPr>
              <a:t>Answer:</a:t>
            </a:r>
            <a:r>
              <a:rPr lang="zh-CN" altLang="en-US">
                <a:ea typeface="等线"/>
                <a:sym typeface="Wingdings" pitchFamily="2" charset="2"/>
              </a:rPr>
              <a:t> </a:t>
            </a:r>
            <a:r>
              <a:rPr lang="en-US" altLang="zh-CN">
                <a:ea typeface="等线"/>
                <a:sym typeface="Wingdings" pitchFamily="2" charset="2"/>
              </a:rPr>
              <a:t>Synchronized</a:t>
            </a:r>
            <a:r>
              <a:rPr lang="zh-CN" altLang="en-US">
                <a:ea typeface="等线"/>
                <a:sym typeface="Wingdings" pitchFamily="2" charset="2"/>
              </a:rPr>
              <a:t> </a:t>
            </a:r>
            <a:r>
              <a:rPr lang="en-US" altLang="zh-CN">
                <a:ea typeface="等线"/>
                <a:sym typeface="Wingdings" pitchFamily="2" charset="2"/>
              </a:rPr>
              <a:t>Clocks</a:t>
            </a:r>
          </a:p>
          <a:p>
            <a:r>
              <a:rPr lang="en-US" altLang="zh-CN">
                <a:solidFill>
                  <a:srgbClr val="FF0000"/>
                </a:solidFill>
                <a:ea typeface="等线"/>
                <a:sym typeface="Wingdings" pitchFamily="2" charset="2"/>
              </a:rPr>
              <a:t>Counterintuitive idea: To equalize delay between sender and all its receivers, hold message at any receiver until message arrives at every other receiver</a:t>
            </a:r>
          </a:p>
          <a:p>
            <a:pPr lvl="1"/>
            <a:r>
              <a:rPr lang="en-US" altLang="zh-CN" sz="2800">
                <a:ea typeface="等线"/>
                <a:sym typeface="Wingdings" pitchFamily="2" charset="2"/>
              </a:rPr>
              <a:t>Small extra delay in the fast path -&gt; increases fast path latency, but also increases fast path frequency</a:t>
            </a:r>
            <a:endParaRPr lang="en-US" altLang="zh-CN" sz="2800">
              <a:solidFill>
                <a:srgbClr val="FF0000"/>
              </a:solidFill>
              <a:ea typeface="等线"/>
              <a:sym typeface="Wingdings" pitchFamily="2" charset="2"/>
            </a:endParaRPr>
          </a:p>
          <a:p>
            <a:r>
              <a:rPr lang="en-US" altLang="zh-CN">
                <a:ea typeface="等线"/>
                <a:sym typeface="Wingdings" pitchFamily="2" charset="2"/>
              </a:rPr>
              <a:t>Deadline-Ordered</a:t>
            </a:r>
            <a:r>
              <a:rPr lang="zh-CN" altLang="en-US">
                <a:ea typeface="等线"/>
                <a:sym typeface="Wingdings" pitchFamily="2" charset="2"/>
              </a:rPr>
              <a:t> </a:t>
            </a:r>
            <a:r>
              <a:rPr lang="en-US" altLang="zh-CN">
                <a:ea typeface="等线"/>
                <a:sym typeface="Wingdings" pitchFamily="2" charset="2"/>
              </a:rPr>
              <a:t>Multicast</a:t>
            </a:r>
            <a:r>
              <a:rPr lang="zh-CN" altLang="en-US">
                <a:ea typeface="等线"/>
                <a:sym typeface="Wingdings" pitchFamily="2" charset="2"/>
              </a:rPr>
              <a:t> </a:t>
            </a:r>
            <a:r>
              <a:rPr lang="en-US" altLang="zh-CN">
                <a:ea typeface="等线"/>
                <a:sym typeface="Wingdings" pitchFamily="2" charset="2"/>
              </a:rPr>
              <a:t>(DOM)</a:t>
            </a:r>
            <a:r>
              <a:rPr lang="zh-CN" altLang="en-US">
                <a:ea typeface="等线"/>
                <a:sym typeface="Wingdings" pitchFamily="2" charset="2"/>
              </a:rPr>
              <a:t> </a:t>
            </a:r>
            <a:r>
              <a:rPr lang="en-US" altLang="zh-CN">
                <a:ea typeface="等线"/>
                <a:sym typeface="Wingdings" pitchFamily="2" charset="2"/>
              </a:rPr>
              <a:t>primitive and </a:t>
            </a:r>
            <a:r>
              <a:rPr lang="en-US" altLang="zh-CN" err="1">
                <a:ea typeface="等线"/>
                <a:sym typeface="Wingdings" pitchFamily="2" charset="2"/>
              </a:rPr>
              <a:t>Nezha</a:t>
            </a:r>
            <a:r>
              <a:rPr lang="en-US" altLang="zh-CN">
                <a:ea typeface="等线"/>
                <a:sym typeface="Wingdings" pitchFamily="2" charset="2"/>
              </a:rPr>
              <a:t> protocol</a:t>
            </a:r>
          </a:p>
          <a:p>
            <a:r>
              <a:rPr lang="en-US" altLang="zh-CN">
                <a:ea typeface="等线"/>
                <a:sym typeface="Wingdings" pitchFamily="2" charset="2"/>
              </a:rPr>
              <a:t>Why now?: Enabled by emerging availability of high-accuracy clock synchronization as a cloud service: Clockwork, </a:t>
            </a:r>
            <a:r>
              <a:rPr lang="en-US" altLang="zh-CN" err="1">
                <a:ea typeface="等线"/>
                <a:sym typeface="Wingdings" pitchFamily="2" charset="2"/>
              </a:rPr>
              <a:t>Chrony</a:t>
            </a:r>
            <a:r>
              <a:rPr lang="en-US" altLang="zh-CN">
                <a:ea typeface="等线"/>
                <a:sym typeface="Wingdings" pitchFamily="2" charset="2"/>
              </a:rPr>
              <a:t>, AWS Clock Bounds, Huygens (NSDI 2018)</a:t>
            </a:r>
          </a:p>
          <a:p>
            <a:r>
              <a:rPr lang="en-US" altLang="zh-CN">
                <a:ea typeface="等线"/>
                <a:sym typeface="Wingdings" pitchFamily="2" charset="2"/>
              </a:rPr>
              <a:t>Design principle: Clock synchronization for acceleration, not correctness</a:t>
            </a:r>
            <a:endParaRPr lang="en-US" altLang="zh-CN">
              <a:ea typeface="等线"/>
            </a:endParaRPr>
          </a:p>
          <a:p>
            <a:endParaRPr lang="en-US" altLang="zh-CN" sz="2000">
              <a:ea typeface="等线"/>
            </a:endParaRPr>
          </a:p>
        </p:txBody>
      </p:sp>
      <p:sp>
        <p:nvSpPr>
          <p:cNvPr id="3" name="Content Placeholder 2">
            <a:extLst>
              <a:ext uri="{FF2B5EF4-FFF2-40B4-BE49-F238E27FC236}">
                <a16:creationId xmlns:a16="http://schemas.microsoft.com/office/drawing/2014/main" id="{E87EB9E7-6646-946F-4E83-9EDFFE85ABF8}"/>
              </a:ext>
            </a:extLst>
          </p:cNvPr>
          <p:cNvSpPr txBox="1">
            <a:spLocks/>
          </p:cNvSpPr>
          <p:nvPr/>
        </p:nvSpPr>
        <p:spPr>
          <a:xfrm>
            <a:off x="551652" y="2635170"/>
            <a:ext cx="11004030" cy="165871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2000">
              <a:ea typeface="等线"/>
            </a:endParaRPr>
          </a:p>
        </p:txBody>
      </p:sp>
      <p:sp>
        <p:nvSpPr>
          <p:cNvPr id="4" name="Slide Number Placeholder 3">
            <a:extLst>
              <a:ext uri="{FF2B5EF4-FFF2-40B4-BE49-F238E27FC236}">
                <a16:creationId xmlns:a16="http://schemas.microsoft.com/office/drawing/2014/main" id="{AF5BC3AD-9E4D-9C5F-0415-D59C94A73E35}"/>
              </a:ext>
            </a:extLst>
          </p:cNvPr>
          <p:cNvSpPr>
            <a:spLocks noGrp="1"/>
          </p:cNvSpPr>
          <p:nvPr>
            <p:ph type="sldNum" sz="quarter" idx="12"/>
          </p:nvPr>
        </p:nvSpPr>
        <p:spPr/>
        <p:txBody>
          <a:bodyPr/>
          <a:lstStyle/>
          <a:p>
            <a:fld id="{EA7EFB88-B2CB-3F42-A7FB-727E9E84A506}" type="slidenum">
              <a:rPr lang="en-US" smtClean="0"/>
              <a:t>8</a:t>
            </a:fld>
            <a:endParaRPr lang="en-US"/>
          </a:p>
        </p:txBody>
      </p:sp>
    </p:spTree>
    <p:extLst>
      <p:ext uri="{BB962C8B-B14F-4D97-AF65-F5344CB8AC3E}">
        <p14:creationId xmlns:p14="http://schemas.microsoft.com/office/powerpoint/2010/main" val="387492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5" name="Object 104" hidden="1">
            <a:extLst>
              <a:ext uri="{FF2B5EF4-FFF2-40B4-BE49-F238E27FC236}">
                <a16:creationId xmlns:a16="http://schemas.microsoft.com/office/drawing/2014/main" id="{27043BC4-3D66-4B32-8F58-55FD3DA065B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3" imgW="395" imgH="396" progId="TCLayout.ActiveDocument.1">
                  <p:embed/>
                </p:oleObj>
              </mc:Choice>
              <mc:Fallback>
                <p:oleObj name="think-cell Slide" r:id="rId83" imgW="395" imgH="396" progId="TCLayout.ActiveDocument.1">
                  <p:embed/>
                  <p:pic>
                    <p:nvPicPr>
                      <p:cNvPr id="105" name="Object 104" hidden="1">
                        <a:extLst>
                          <a:ext uri="{FF2B5EF4-FFF2-40B4-BE49-F238E27FC236}">
                            <a16:creationId xmlns:a16="http://schemas.microsoft.com/office/drawing/2014/main" id="{27043BC4-3D66-4B32-8F58-55FD3DA065B9}"/>
                          </a:ext>
                        </a:extLst>
                      </p:cNvPr>
                      <p:cNvPicPr/>
                      <p:nvPr/>
                    </p:nvPicPr>
                    <p:blipFill>
                      <a:blip r:embed="rId84"/>
                      <a:stretch>
                        <a:fillRect/>
                      </a:stretch>
                    </p:blipFill>
                    <p:spPr>
                      <a:xfrm>
                        <a:off x="1588" y="1588"/>
                        <a:ext cx="1588" cy="1588"/>
                      </a:xfrm>
                      <a:prstGeom prst="rect">
                        <a:avLst/>
                      </a:prstGeom>
                    </p:spPr>
                  </p:pic>
                </p:oleObj>
              </mc:Fallback>
            </mc:AlternateContent>
          </a:graphicData>
        </a:graphic>
      </p:graphicFrame>
      <p:sp>
        <p:nvSpPr>
          <p:cNvPr id="7" name="TitleTrackerAlpha 7">
            <a:extLst>
              <a:ext uri="{FF2B5EF4-FFF2-40B4-BE49-F238E27FC236}">
                <a16:creationId xmlns:a16="http://schemas.microsoft.com/office/drawing/2014/main" id="{88DA2C5B-5EC5-4E93-B30E-0F58E1617D83}"/>
              </a:ext>
            </a:extLst>
          </p:cNvPr>
          <p:cNvSpPr/>
          <p:nvPr>
            <p:custDataLst>
              <p:tags r:id="rId2"/>
            </p:custDataLst>
          </p:nvPr>
        </p:nvSpPr>
        <p:spPr>
          <a:xfrm>
            <a:off x="5799017" y="155922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S</a:t>
            </a:r>
          </a:p>
        </p:txBody>
      </p:sp>
      <p:pic>
        <p:nvPicPr>
          <p:cNvPr id="18" name="CustomIcon">
            <a:extLst>
              <a:ext uri="{FF2B5EF4-FFF2-40B4-BE49-F238E27FC236}">
                <a16:creationId xmlns:a16="http://schemas.microsoft.com/office/drawing/2014/main" id="{B63B0145-2E2F-4746-AE52-FE62BBC728ED}"/>
              </a:ext>
            </a:extLst>
          </p:cNvPr>
          <p:cNvPicPr>
            <a:picLocks noChangeAspect="1"/>
          </p:cNvPicPr>
          <p:nvPr>
            <p:custDataLst>
              <p:tags r:id="rId3"/>
            </p:custDataLst>
          </p:nvPr>
        </p:nvPicPr>
        <p:blipFill>
          <a:blip r:embed="rId85">
            <a:extLst>
              <a:ext uri="{96DAC541-7B7A-43D3-8B79-37D633B846F1}">
                <asvg:svgBlip xmlns:asvg="http://schemas.microsoft.com/office/drawing/2016/SVG/main" r:embed="rId86"/>
              </a:ext>
            </a:extLst>
          </a:blip>
          <a:stretch>
            <a:fillRect/>
          </a:stretch>
        </p:blipFill>
        <p:spPr>
          <a:xfrm>
            <a:off x="6873908" y="1707213"/>
            <a:ext cx="344104" cy="344104"/>
          </a:xfrm>
          <a:prstGeom prst="rect">
            <a:avLst/>
          </a:prstGeom>
        </p:spPr>
      </p:pic>
      <p:sp>
        <p:nvSpPr>
          <p:cNvPr id="22" name="TitleTrackerAlpha 7">
            <a:extLst>
              <a:ext uri="{FF2B5EF4-FFF2-40B4-BE49-F238E27FC236}">
                <a16:creationId xmlns:a16="http://schemas.microsoft.com/office/drawing/2014/main" id="{8DB09719-9BCF-4867-A7C7-E5D074659A73}"/>
              </a:ext>
            </a:extLst>
          </p:cNvPr>
          <p:cNvSpPr/>
          <p:nvPr>
            <p:custDataLst>
              <p:tags r:id="rId4"/>
            </p:custDataLst>
          </p:nvPr>
        </p:nvSpPr>
        <p:spPr>
          <a:xfrm>
            <a:off x="5780616" y="459960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R4</a:t>
            </a:r>
          </a:p>
        </p:txBody>
      </p:sp>
      <p:sp>
        <p:nvSpPr>
          <p:cNvPr id="23" name="TitleTrackerAlpha 7">
            <a:extLst>
              <a:ext uri="{FF2B5EF4-FFF2-40B4-BE49-F238E27FC236}">
                <a16:creationId xmlns:a16="http://schemas.microsoft.com/office/drawing/2014/main" id="{3BE9A525-0916-403B-8576-B52985B0870B}"/>
              </a:ext>
            </a:extLst>
          </p:cNvPr>
          <p:cNvSpPr/>
          <p:nvPr>
            <p:custDataLst>
              <p:tags r:id="rId5"/>
            </p:custDataLst>
          </p:nvPr>
        </p:nvSpPr>
        <p:spPr>
          <a:xfrm>
            <a:off x="838200" y="459960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R1</a:t>
            </a:r>
          </a:p>
        </p:txBody>
      </p:sp>
      <p:sp>
        <p:nvSpPr>
          <p:cNvPr id="24" name="TitleTrackerAlpha 7">
            <a:extLst>
              <a:ext uri="{FF2B5EF4-FFF2-40B4-BE49-F238E27FC236}">
                <a16:creationId xmlns:a16="http://schemas.microsoft.com/office/drawing/2014/main" id="{BCA1BAD7-747E-4148-934B-F990C0308435}"/>
              </a:ext>
            </a:extLst>
          </p:cNvPr>
          <p:cNvSpPr/>
          <p:nvPr>
            <p:custDataLst>
              <p:tags r:id="rId6"/>
            </p:custDataLst>
          </p:nvPr>
        </p:nvSpPr>
        <p:spPr>
          <a:xfrm>
            <a:off x="2485672" y="459960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R2</a:t>
            </a:r>
          </a:p>
        </p:txBody>
      </p:sp>
      <p:sp>
        <p:nvSpPr>
          <p:cNvPr id="25" name="TitleTrackerAlpha 7">
            <a:extLst>
              <a:ext uri="{FF2B5EF4-FFF2-40B4-BE49-F238E27FC236}">
                <a16:creationId xmlns:a16="http://schemas.microsoft.com/office/drawing/2014/main" id="{BA541E44-A67A-4882-83BC-2F84F2D9A9A7}"/>
              </a:ext>
            </a:extLst>
          </p:cNvPr>
          <p:cNvSpPr/>
          <p:nvPr>
            <p:custDataLst>
              <p:tags r:id="rId7"/>
            </p:custDataLst>
          </p:nvPr>
        </p:nvSpPr>
        <p:spPr>
          <a:xfrm>
            <a:off x="4133144" y="459960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R3</a:t>
            </a:r>
          </a:p>
        </p:txBody>
      </p:sp>
      <p:sp>
        <p:nvSpPr>
          <p:cNvPr id="26" name="TitleTrackerAlpha 7">
            <a:extLst>
              <a:ext uri="{FF2B5EF4-FFF2-40B4-BE49-F238E27FC236}">
                <a16:creationId xmlns:a16="http://schemas.microsoft.com/office/drawing/2014/main" id="{9E10F5D4-39FA-4721-8707-5C83F363FCFB}"/>
              </a:ext>
            </a:extLst>
          </p:cNvPr>
          <p:cNvSpPr/>
          <p:nvPr>
            <p:custDataLst>
              <p:tags r:id="rId8"/>
            </p:custDataLst>
          </p:nvPr>
        </p:nvSpPr>
        <p:spPr>
          <a:xfrm>
            <a:off x="9896967" y="4599605"/>
            <a:ext cx="593965" cy="593965"/>
          </a:xfrm>
          <a:prstGeom prst="ellipse">
            <a:avLst/>
          </a:prstGeom>
          <a:solidFill>
            <a:schemeClr val="accent1"/>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3200" b="1">
                <a:solidFill>
                  <a:schemeClr val="bg1"/>
                </a:solidFill>
                <a:latin typeface="+mj-lt"/>
              </a:rPr>
              <a:t>Rn</a:t>
            </a:r>
          </a:p>
        </p:txBody>
      </p:sp>
      <p:grpSp>
        <p:nvGrpSpPr>
          <p:cNvPr id="143" name="Group 142">
            <a:extLst>
              <a:ext uri="{FF2B5EF4-FFF2-40B4-BE49-F238E27FC236}">
                <a16:creationId xmlns:a16="http://schemas.microsoft.com/office/drawing/2014/main" id="{1533FF68-6A87-43F4-983F-B3A466767902}"/>
              </a:ext>
            </a:extLst>
          </p:cNvPr>
          <p:cNvGrpSpPr/>
          <p:nvPr/>
        </p:nvGrpSpPr>
        <p:grpSpPr>
          <a:xfrm>
            <a:off x="4260891" y="1707213"/>
            <a:ext cx="1552463" cy="258533"/>
            <a:chOff x="2580681" y="2136708"/>
            <a:chExt cx="1552463" cy="258533"/>
          </a:xfrm>
        </p:grpSpPr>
        <p:sp>
          <p:nvSpPr>
            <p:cNvPr id="28" name="Body1 19">
              <a:extLst>
                <a:ext uri="{FF2B5EF4-FFF2-40B4-BE49-F238E27FC236}">
                  <a16:creationId xmlns:a16="http://schemas.microsoft.com/office/drawing/2014/main" id="{9A62E4E9-FC0B-4B72-A40D-5FF4B77E157A}"/>
                </a:ext>
              </a:extLst>
            </p:cNvPr>
            <p:cNvSpPr txBox="1"/>
            <p:nvPr>
              <p:custDataLst>
                <p:tags r:id="rId80"/>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29" name="Rectangle 28">
              <a:extLst>
                <a:ext uri="{FF2B5EF4-FFF2-40B4-BE49-F238E27FC236}">
                  <a16:creationId xmlns:a16="http://schemas.microsoft.com/office/drawing/2014/main" id="{367E4714-D8F9-4686-849A-D2C0D8101075}"/>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1" name="Body1 19">
            <a:extLst>
              <a:ext uri="{FF2B5EF4-FFF2-40B4-BE49-F238E27FC236}">
                <a16:creationId xmlns:a16="http://schemas.microsoft.com/office/drawing/2014/main" id="{B9D13198-CB8F-4886-A99B-3F466E25925A}"/>
              </a:ext>
            </a:extLst>
          </p:cNvPr>
          <p:cNvSpPr txBox="1"/>
          <p:nvPr>
            <p:custDataLst>
              <p:tags r:id="rId9"/>
            </p:custDataLst>
          </p:nvPr>
        </p:nvSpPr>
        <p:spPr>
          <a:xfrm>
            <a:off x="7029016" y="4666565"/>
            <a:ext cx="2101745" cy="535531"/>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3200"/>
              <a:t>. . . . . . .</a:t>
            </a:r>
          </a:p>
        </p:txBody>
      </p:sp>
      <p:sp>
        <p:nvSpPr>
          <p:cNvPr id="40" name="Body1 19">
            <a:extLst>
              <a:ext uri="{FF2B5EF4-FFF2-40B4-BE49-F238E27FC236}">
                <a16:creationId xmlns:a16="http://schemas.microsoft.com/office/drawing/2014/main" id="{1A8E1F52-93CE-42E7-9923-C3C5450AE61A}"/>
              </a:ext>
            </a:extLst>
          </p:cNvPr>
          <p:cNvSpPr txBox="1"/>
          <p:nvPr>
            <p:custDataLst>
              <p:tags r:id="rId10"/>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sp>
        <p:nvSpPr>
          <p:cNvPr id="53" name="Body1 19">
            <a:extLst>
              <a:ext uri="{FF2B5EF4-FFF2-40B4-BE49-F238E27FC236}">
                <a16:creationId xmlns:a16="http://schemas.microsoft.com/office/drawing/2014/main" id="{E1055004-E6C9-43B9-8E3B-C35C54C1A52C}"/>
              </a:ext>
            </a:extLst>
          </p:cNvPr>
          <p:cNvSpPr txBox="1"/>
          <p:nvPr>
            <p:custDataLst>
              <p:tags r:id="rId11"/>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sp>
        <p:nvSpPr>
          <p:cNvPr id="65" name="Body1 19">
            <a:extLst>
              <a:ext uri="{FF2B5EF4-FFF2-40B4-BE49-F238E27FC236}">
                <a16:creationId xmlns:a16="http://schemas.microsoft.com/office/drawing/2014/main" id="{F6EC3F23-0BBE-46A2-9847-5A8F1187BF55}"/>
              </a:ext>
            </a:extLst>
          </p:cNvPr>
          <p:cNvSpPr txBox="1"/>
          <p:nvPr>
            <p:custDataLst>
              <p:tags r:id="rId12"/>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sp>
        <p:nvSpPr>
          <p:cNvPr id="77" name="Body1 19">
            <a:extLst>
              <a:ext uri="{FF2B5EF4-FFF2-40B4-BE49-F238E27FC236}">
                <a16:creationId xmlns:a16="http://schemas.microsoft.com/office/drawing/2014/main" id="{9826027A-D4B6-40FF-9001-BCB68FE5260D}"/>
              </a:ext>
            </a:extLst>
          </p:cNvPr>
          <p:cNvSpPr txBox="1"/>
          <p:nvPr>
            <p:custDataLst>
              <p:tags r:id="rId13"/>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sp>
        <p:nvSpPr>
          <p:cNvPr id="92" name="Body1 19">
            <a:extLst>
              <a:ext uri="{FF2B5EF4-FFF2-40B4-BE49-F238E27FC236}">
                <a16:creationId xmlns:a16="http://schemas.microsoft.com/office/drawing/2014/main" id="{E8530AEE-CA50-4FA2-83F0-1B20930A81DC}"/>
              </a:ext>
            </a:extLst>
          </p:cNvPr>
          <p:cNvSpPr txBox="1"/>
          <p:nvPr>
            <p:custDataLst>
              <p:tags r:id="rId14"/>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sp>
        <p:nvSpPr>
          <p:cNvPr id="104" name="Body1 19">
            <a:extLst>
              <a:ext uri="{FF2B5EF4-FFF2-40B4-BE49-F238E27FC236}">
                <a16:creationId xmlns:a16="http://schemas.microsoft.com/office/drawing/2014/main" id="{7CD22A95-E086-4A9D-B6B2-F6EEED1C5DDF}"/>
              </a:ext>
            </a:extLst>
          </p:cNvPr>
          <p:cNvSpPr txBox="1"/>
          <p:nvPr>
            <p:custDataLst>
              <p:tags r:id="rId15"/>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0000</a:t>
            </a:r>
          </a:p>
        </p:txBody>
      </p:sp>
      <p:pic>
        <p:nvPicPr>
          <p:cNvPr id="106" name="CustomIcon">
            <a:extLst>
              <a:ext uri="{FF2B5EF4-FFF2-40B4-BE49-F238E27FC236}">
                <a16:creationId xmlns:a16="http://schemas.microsoft.com/office/drawing/2014/main" id="{8C923341-E015-4735-8072-39775818A947}"/>
              </a:ext>
            </a:extLst>
          </p:cNvPr>
          <p:cNvPicPr>
            <a:picLocks noChangeAspect="1"/>
          </p:cNvPicPr>
          <p:nvPr>
            <p:custDataLst>
              <p:tags r:id="rId16"/>
            </p:custDataLst>
          </p:nvPr>
        </p:nvPicPr>
        <p:blipFill>
          <a:blip r:embed="rId85">
            <a:extLst>
              <a:ext uri="{96DAC541-7B7A-43D3-8B79-37D633B846F1}">
                <asvg:svgBlip xmlns:asvg="http://schemas.microsoft.com/office/drawing/2016/SVG/main" r:embed="rId86"/>
              </a:ext>
            </a:extLst>
          </a:blip>
          <a:stretch>
            <a:fillRect/>
          </a:stretch>
        </p:blipFill>
        <p:spPr>
          <a:xfrm>
            <a:off x="494096" y="5228666"/>
            <a:ext cx="344104" cy="344104"/>
          </a:xfrm>
          <a:prstGeom prst="rect">
            <a:avLst/>
          </a:prstGeom>
        </p:spPr>
      </p:pic>
      <p:pic>
        <p:nvPicPr>
          <p:cNvPr id="107" name="CustomIcon">
            <a:extLst>
              <a:ext uri="{FF2B5EF4-FFF2-40B4-BE49-F238E27FC236}">
                <a16:creationId xmlns:a16="http://schemas.microsoft.com/office/drawing/2014/main" id="{84525F40-65CA-42EE-BE88-0F4492A0603F}"/>
              </a:ext>
            </a:extLst>
          </p:cNvPr>
          <p:cNvPicPr>
            <a:picLocks noChangeAspect="1"/>
          </p:cNvPicPr>
          <p:nvPr>
            <p:custDataLst>
              <p:tags r:id="rId17"/>
            </p:custDataLst>
          </p:nvPr>
        </p:nvPicPr>
        <p:blipFill>
          <a:blip r:embed="rId85">
            <a:extLst>
              <a:ext uri="{96DAC541-7B7A-43D3-8B79-37D633B846F1}">
                <asvg:svgBlip xmlns:asvg="http://schemas.microsoft.com/office/drawing/2016/SVG/main" r:embed="rId86"/>
              </a:ext>
            </a:extLst>
          </a:blip>
          <a:stretch>
            <a:fillRect/>
          </a:stretch>
        </p:blipFill>
        <p:spPr>
          <a:xfrm>
            <a:off x="2213306" y="5228666"/>
            <a:ext cx="344104" cy="344104"/>
          </a:xfrm>
          <a:prstGeom prst="rect">
            <a:avLst/>
          </a:prstGeom>
        </p:spPr>
      </p:pic>
      <p:pic>
        <p:nvPicPr>
          <p:cNvPr id="108" name="CustomIcon">
            <a:extLst>
              <a:ext uri="{FF2B5EF4-FFF2-40B4-BE49-F238E27FC236}">
                <a16:creationId xmlns:a16="http://schemas.microsoft.com/office/drawing/2014/main" id="{16A5EA41-D14C-4675-8A35-0FB04038EB45}"/>
              </a:ext>
            </a:extLst>
          </p:cNvPr>
          <p:cNvPicPr>
            <a:picLocks noChangeAspect="1"/>
          </p:cNvPicPr>
          <p:nvPr>
            <p:custDataLst>
              <p:tags r:id="rId18"/>
            </p:custDataLst>
          </p:nvPr>
        </p:nvPicPr>
        <p:blipFill>
          <a:blip r:embed="rId85">
            <a:extLst>
              <a:ext uri="{96DAC541-7B7A-43D3-8B79-37D633B846F1}">
                <asvg:svgBlip xmlns:asvg="http://schemas.microsoft.com/office/drawing/2016/SVG/main" r:embed="rId86"/>
              </a:ext>
            </a:extLst>
          </a:blip>
          <a:stretch>
            <a:fillRect/>
          </a:stretch>
        </p:blipFill>
        <p:spPr>
          <a:xfrm>
            <a:off x="3934515" y="5228666"/>
            <a:ext cx="344104" cy="344104"/>
          </a:xfrm>
          <a:prstGeom prst="rect">
            <a:avLst/>
          </a:prstGeom>
        </p:spPr>
      </p:pic>
      <p:pic>
        <p:nvPicPr>
          <p:cNvPr id="109" name="CustomIcon">
            <a:extLst>
              <a:ext uri="{FF2B5EF4-FFF2-40B4-BE49-F238E27FC236}">
                <a16:creationId xmlns:a16="http://schemas.microsoft.com/office/drawing/2014/main" id="{5AC56C78-2360-4347-BA18-FF2DBC734CA5}"/>
              </a:ext>
            </a:extLst>
          </p:cNvPr>
          <p:cNvPicPr>
            <a:picLocks noChangeAspect="1"/>
          </p:cNvPicPr>
          <p:nvPr>
            <p:custDataLst>
              <p:tags r:id="rId19"/>
            </p:custDataLst>
          </p:nvPr>
        </p:nvPicPr>
        <p:blipFill>
          <a:blip r:embed="rId85">
            <a:extLst>
              <a:ext uri="{96DAC541-7B7A-43D3-8B79-37D633B846F1}">
                <asvg:svgBlip xmlns:asvg="http://schemas.microsoft.com/office/drawing/2016/SVG/main" r:embed="rId86"/>
              </a:ext>
            </a:extLst>
          </a:blip>
          <a:stretch>
            <a:fillRect/>
          </a:stretch>
        </p:blipFill>
        <p:spPr>
          <a:xfrm>
            <a:off x="5590670" y="5228666"/>
            <a:ext cx="344104" cy="344104"/>
          </a:xfrm>
          <a:prstGeom prst="rect">
            <a:avLst/>
          </a:prstGeom>
        </p:spPr>
      </p:pic>
      <p:pic>
        <p:nvPicPr>
          <p:cNvPr id="110" name="CustomIcon">
            <a:extLst>
              <a:ext uri="{FF2B5EF4-FFF2-40B4-BE49-F238E27FC236}">
                <a16:creationId xmlns:a16="http://schemas.microsoft.com/office/drawing/2014/main" id="{E414E572-47C3-430D-A12D-244F941EC4BA}"/>
              </a:ext>
            </a:extLst>
          </p:cNvPr>
          <p:cNvPicPr>
            <a:picLocks noChangeAspect="1"/>
          </p:cNvPicPr>
          <p:nvPr>
            <p:custDataLst>
              <p:tags r:id="rId20"/>
            </p:custDataLst>
          </p:nvPr>
        </p:nvPicPr>
        <p:blipFill>
          <a:blip r:embed="rId85">
            <a:extLst>
              <a:ext uri="{96DAC541-7B7A-43D3-8B79-37D633B846F1}">
                <asvg:svgBlip xmlns:asvg="http://schemas.microsoft.com/office/drawing/2016/SVG/main" r:embed="rId86"/>
              </a:ext>
            </a:extLst>
          </a:blip>
          <a:stretch>
            <a:fillRect/>
          </a:stretch>
        </p:blipFill>
        <p:spPr>
          <a:xfrm>
            <a:off x="9724915" y="5228666"/>
            <a:ext cx="344104" cy="344104"/>
          </a:xfrm>
          <a:prstGeom prst="rect">
            <a:avLst/>
          </a:prstGeom>
        </p:spPr>
      </p:pic>
      <p:sp>
        <p:nvSpPr>
          <p:cNvPr id="39" name="Body1 19">
            <a:extLst>
              <a:ext uri="{FF2B5EF4-FFF2-40B4-BE49-F238E27FC236}">
                <a16:creationId xmlns:a16="http://schemas.microsoft.com/office/drawing/2014/main" id="{A32680FC-10A4-4B31-A673-9CE657FB5D17}"/>
              </a:ext>
            </a:extLst>
          </p:cNvPr>
          <p:cNvSpPr txBox="1"/>
          <p:nvPr>
            <p:custDataLst>
              <p:tags r:id="rId21"/>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52" name="Body1 19">
            <a:extLst>
              <a:ext uri="{FF2B5EF4-FFF2-40B4-BE49-F238E27FC236}">
                <a16:creationId xmlns:a16="http://schemas.microsoft.com/office/drawing/2014/main" id="{5DC6549B-EBCC-4E6F-AF3D-E64A7A14F98C}"/>
              </a:ext>
            </a:extLst>
          </p:cNvPr>
          <p:cNvSpPr txBox="1"/>
          <p:nvPr>
            <p:custDataLst>
              <p:tags r:id="rId22"/>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64" name="Body1 19">
            <a:extLst>
              <a:ext uri="{FF2B5EF4-FFF2-40B4-BE49-F238E27FC236}">
                <a16:creationId xmlns:a16="http://schemas.microsoft.com/office/drawing/2014/main" id="{13679855-271E-44F9-A722-38C958BD958A}"/>
              </a:ext>
            </a:extLst>
          </p:cNvPr>
          <p:cNvSpPr txBox="1"/>
          <p:nvPr>
            <p:custDataLst>
              <p:tags r:id="rId23"/>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76" name="Body1 19">
            <a:extLst>
              <a:ext uri="{FF2B5EF4-FFF2-40B4-BE49-F238E27FC236}">
                <a16:creationId xmlns:a16="http://schemas.microsoft.com/office/drawing/2014/main" id="{5E3511B7-4C98-43AC-A39B-BD8F0795B152}"/>
              </a:ext>
            </a:extLst>
          </p:cNvPr>
          <p:cNvSpPr txBox="1"/>
          <p:nvPr>
            <p:custDataLst>
              <p:tags r:id="rId24"/>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91" name="Body1 19">
            <a:extLst>
              <a:ext uri="{FF2B5EF4-FFF2-40B4-BE49-F238E27FC236}">
                <a16:creationId xmlns:a16="http://schemas.microsoft.com/office/drawing/2014/main" id="{3B3C0CA5-1037-4153-B050-5E628144F502}"/>
              </a:ext>
            </a:extLst>
          </p:cNvPr>
          <p:cNvSpPr txBox="1"/>
          <p:nvPr>
            <p:custDataLst>
              <p:tags r:id="rId25"/>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103" name="Body1 19">
            <a:extLst>
              <a:ext uri="{FF2B5EF4-FFF2-40B4-BE49-F238E27FC236}">
                <a16:creationId xmlns:a16="http://schemas.microsoft.com/office/drawing/2014/main" id="{C20FAA28-3F9D-4C51-99F9-8232ED8F6BC7}"/>
              </a:ext>
            </a:extLst>
          </p:cNvPr>
          <p:cNvSpPr txBox="1"/>
          <p:nvPr>
            <p:custDataLst>
              <p:tags r:id="rId26"/>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0001</a:t>
            </a:r>
          </a:p>
        </p:txBody>
      </p:sp>
      <p:sp>
        <p:nvSpPr>
          <p:cNvPr id="38" name="Body1 19">
            <a:extLst>
              <a:ext uri="{FF2B5EF4-FFF2-40B4-BE49-F238E27FC236}">
                <a16:creationId xmlns:a16="http://schemas.microsoft.com/office/drawing/2014/main" id="{FCDC80FD-DCCA-43FB-A07A-D4B60699A394}"/>
              </a:ext>
            </a:extLst>
          </p:cNvPr>
          <p:cNvSpPr txBox="1"/>
          <p:nvPr>
            <p:custDataLst>
              <p:tags r:id="rId27"/>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51" name="Body1 19">
            <a:extLst>
              <a:ext uri="{FF2B5EF4-FFF2-40B4-BE49-F238E27FC236}">
                <a16:creationId xmlns:a16="http://schemas.microsoft.com/office/drawing/2014/main" id="{F3E315AC-23FE-49BF-93D4-8880B7A59FF1}"/>
              </a:ext>
            </a:extLst>
          </p:cNvPr>
          <p:cNvSpPr txBox="1"/>
          <p:nvPr>
            <p:custDataLst>
              <p:tags r:id="rId28"/>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63" name="Body1 19">
            <a:extLst>
              <a:ext uri="{FF2B5EF4-FFF2-40B4-BE49-F238E27FC236}">
                <a16:creationId xmlns:a16="http://schemas.microsoft.com/office/drawing/2014/main" id="{218C6056-3F38-4CE6-88DF-FC657FDE814D}"/>
              </a:ext>
            </a:extLst>
          </p:cNvPr>
          <p:cNvSpPr txBox="1"/>
          <p:nvPr>
            <p:custDataLst>
              <p:tags r:id="rId29"/>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75" name="Body1 19">
            <a:extLst>
              <a:ext uri="{FF2B5EF4-FFF2-40B4-BE49-F238E27FC236}">
                <a16:creationId xmlns:a16="http://schemas.microsoft.com/office/drawing/2014/main" id="{F77CBF52-CBE5-4210-A2D9-0E096CCC3D65}"/>
              </a:ext>
            </a:extLst>
          </p:cNvPr>
          <p:cNvSpPr txBox="1"/>
          <p:nvPr>
            <p:custDataLst>
              <p:tags r:id="rId30"/>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90" name="Body1 19">
            <a:extLst>
              <a:ext uri="{FF2B5EF4-FFF2-40B4-BE49-F238E27FC236}">
                <a16:creationId xmlns:a16="http://schemas.microsoft.com/office/drawing/2014/main" id="{1252580C-7067-40AE-B76E-CC6E4DBB30A7}"/>
              </a:ext>
            </a:extLst>
          </p:cNvPr>
          <p:cNvSpPr txBox="1"/>
          <p:nvPr>
            <p:custDataLst>
              <p:tags r:id="rId31"/>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102" name="Body1 19">
            <a:extLst>
              <a:ext uri="{FF2B5EF4-FFF2-40B4-BE49-F238E27FC236}">
                <a16:creationId xmlns:a16="http://schemas.microsoft.com/office/drawing/2014/main" id="{A8E09093-77D7-4CBB-906C-D75A18DDF9FA}"/>
              </a:ext>
            </a:extLst>
          </p:cNvPr>
          <p:cNvSpPr txBox="1"/>
          <p:nvPr>
            <p:custDataLst>
              <p:tags r:id="rId32"/>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0002</a:t>
            </a:r>
          </a:p>
        </p:txBody>
      </p:sp>
      <p:sp>
        <p:nvSpPr>
          <p:cNvPr id="37" name="Body1 19">
            <a:extLst>
              <a:ext uri="{FF2B5EF4-FFF2-40B4-BE49-F238E27FC236}">
                <a16:creationId xmlns:a16="http://schemas.microsoft.com/office/drawing/2014/main" id="{0FBB87A0-B628-4A03-A326-BFD22FDAD84C}"/>
              </a:ext>
            </a:extLst>
          </p:cNvPr>
          <p:cNvSpPr txBox="1"/>
          <p:nvPr>
            <p:custDataLst>
              <p:tags r:id="rId33"/>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50" name="Body1 19">
            <a:extLst>
              <a:ext uri="{FF2B5EF4-FFF2-40B4-BE49-F238E27FC236}">
                <a16:creationId xmlns:a16="http://schemas.microsoft.com/office/drawing/2014/main" id="{866CAD6C-2F02-42AC-963B-869784254563}"/>
              </a:ext>
            </a:extLst>
          </p:cNvPr>
          <p:cNvSpPr txBox="1"/>
          <p:nvPr>
            <p:custDataLst>
              <p:tags r:id="rId34"/>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62" name="Body1 19">
            <a:extLst>
              <a:ext uri="{FF2B5EF4-FFF2-40B4-BE49-F238E27FC236}">
                <a16:creationId xmlns:a16="http://schemas.microsoft.com/office/drawing/2014/main" id="{D5D57715-1DE3-496B-87A7-A15A345F0CA2}"/>
              </a:ext>
            </a:extLst>
          </p:cNvPr>
          <p:cNvSpPr txBox="1"/>
          <p:nvPr>
            <p:custDataLst>
              <p:tags r:id="rId35"/>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74" name="Body1 19">
            <a:extLst>
              <a:ext uri="{FF2B5EF4-FFF2-40B4-BE49-F238E27FC236}">
                <a16:creationId xmlns:a16="http://schemas.microsoft.com/office/drawing/2014/main" id="{7EDB63F0-7F3D-4BD7-8E1C-7F1F6AEC5BB4}"/>
              </a:ext>
            </a:extLst>
          </p:cNvPr>
          <p:cNvSpPr txBox="1"/>
          <p:nvPr>
            <p:custDataLst>
              <p:tags r:id="rId36"/>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89" name="Body1 19">
            <a:extLst>
              <a:ext uri="{FF2B5EF4-FFF2-40B4-BE49-F238E27FC236}">
                <a16:creationId xmlns:a16="http://schemas.microsoft.com/office/drawing/2014/main" id="{FAB207FB-C84B-45AF-8322-2537E7CEDF87}"/>
              </a:ext>
            </a:extLst>
          </p:cNvPr>
          <p:cNvSpPr txBox="1"/>
          <p:nvPr>
            <p:custDataLst>
              <p:tags r:id="rId37"/>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101" name="Body1 19">
            <a:extLst>
              <a:ext uri="{FF2B5EF4-FFF2-40B4-BE49-F238E27FC236}">
                <a16:creationId xmlns:a16="http://schemas.microsoft.com/office/drawing/2014/main" id="{3C0CFA0B-968E-4BAB-8562-C2A1F7EE0657}"/>
              </a:ext>
            </a:extLst>
          </p:cNvPr>
          <p:cNvSpPr txBox="1"/>
          <p:nvPr>
            <p:custDataLst>
              <p:tags r:id="rId38"/>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0003</a:t>
            </a:r>
          </a:p>
        </p:txBody>
      </p:sp>
      <p:sp>
        <p:nvSpPr>
          <p:cNvPr id="36" name="Body1 19">
            <a:extLst>
              <a:ext uri="{FF2B5EF4-FFF2-40B4-BE49-F238E27FC236}">
                <a16:creationId xmlns:a16="http://schemas.microsoft.com/office/drawing/2014/main" id="{D1759F28-A426-4AEB-BF78-3B2F66077873}"/>
              </a:ext>
            </a:extLst>
          </p:cNvPr>
          <p:cNvSpPr txBox="1"/>
          <p:nvPr>
            <p:custDataLst>
              <p:tags r:id="rId39"/>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49" name="Body1 19">
            <a:extLst>
              <a:ext uri="{FF2B5EF4-FFF2-40B4-BE49-F238E27FC236}">
                <a16:creationId xmlns:a16="http://schemas.microsoft.com/office/drawing/2014/main" id="{AB7A684D-C0A2-4A6B-9067-453D8891F97E}"/>
              </a:ext>
            </a:extLst>
          </p:cNvPr>
          <p:cNvSpPr txBox="1"/>
          <p:nvPr>
            <p:custDataLst>
              <p:tags r:id="rId40"/>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61" name="Body1 19">
            <a:extLst>
              <a:ext uri="{FF2B5EF4-FFF2-40B4-BE49-F238E27FC236}">
                <a16:creationId xmlns:a16="http://schemas.microsoft.com/office/drawing/2014/main" id="{2B6E5BD2-02EF-4D61-8A69-09DEE0120CAD}"/>
              </a:ext>
            </a:extLst>
          </p:cNvPr>
          <p:cNvSpPr txBox="1"/>
          <p:nvPr>
            <p:custDataLst>
              <p:tags r:id="rId41"/>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73" name="Body1 19">
            <a:extLst>
              <a:ext uri="{FF2B5EF4-FFF2-40B4-BE49-F238E27FC236}">
                <a16:creationId xmlns:a16="http://schemas.microsoft.com/office/drawing/2014/main" id="{FFE8E94F-3F6F-46B9-A5D0-F66F6623D039}"/>
              </a:ext>
            </a:extLst>
          </p:cNvPr>
          <p:cNvSpPr txBox="1"/>
          <p:nvPr>
            <p:custDataLst>
              <p:tags r:id="rId42"/>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88" name="Body1 19">
            <a:extLst>
              <a:ext uri="{FF2B5EF4-FFF2-40B4-BE49-F238E27FC236}">
                <a16:creationId xmlns:a16="http://schemas.microsoft.com/office/drawing/2014/main" id="{572D042E-F972-40C2-841C-7264B0D0045F}"/>
              </a:ext>
            </a:extLst>
          </p:cNvPr>
          <p:cNvSpPr txBox="1"/>
          <p:nvPr>
            <p:custDataLst>
              <p:tags r:id="rId43"/>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100" name="Body1 19">
            <a:extLst>
              <a:ext uri="{FF2B5EF4-FFF2-40B4-BE49-F238E27FC236}">
                <a16:creationId xmlns:a16="http://schemas.microsoft.com/office/drawing/2014/main" id="{1A859F52-A5E6-4D11-BF77-C96E46DB3C4E}"/>
              </a:ext>
            </a:extLst>
          </p:cNvPr>
          <p:cNvSpPr txBox="1"/>
          <p:nvPr>
            <p:custDataLst>
              <p:tags r:id="rId44"/>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0004</a:t>
            </a:r>
          </a:p>
        </p:txBody>
      </p:sp>
      <p:sp>
        <p:nvSpPr>
          <p:cNvPr id="35" name="Body1 19">
            <a:extLst>
              <a:ext uri="{FF2B5EF4-FFF2-40B4-BE49-F238E27FC236}">
                <a16:creationId xmlns:a16="http://schemas.microsoft.com/office/drawing/2014/main" id="{CC4898CC-F43F-4424-8B5E-660ECFF4998E}"/>
              </a:ext>
            </a:extLst>
          </p:cNvPr>
          <p:cNvSpPr txBox="1"/>
          <p:nvPr>
            <p:custDataLst>
              <p:tags r:id="rId45"/>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48" name="Body1 19">
            <a:extLst>
              <a:ext uri="{FF2B5EF4-FFF2-40B4-BE49-F238E27FC236}">
                <a16:creationId xmlns:a16="http://schemas.microsoft.com/office/drawing/2014/main" id="{DF9EC921-0969-4339-AE4E-96DCD682B47F}"/>
              </a:ext>
            </a:extLst>
          </p:cNvPr>
          <p:cNvSpPr txBox="1"/>
          <p:nvPr>
            <p:custDataLst>
              <p:tags r:id="rId46"/>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60" name="Body1 19">
            <a:extLst>
              <a:ext uri="{FF2B5EF4-FFF2-40B4-BE49-F238E27FC236}">
                <a16:creationId xmlns:a16="http://schemas.microsoft.com/office/drawing/2014/main" id="{1089D5FD-5FFC-4AD7-81C1-CB4A635875F4}"/>
              </a:ext>
            </a:extLst>
          </p:cNvPr>
          <p:cNvSpPr txBox="1"/>
          <p:nvPr>
            <p:custDataLst>
              <p:tags r:id="rId47"/>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72" name="Body1 19">
            <a:extLst>
              <a:ext uri="{FF2B5EF4-FFF2-40B4-BE49-F238E27FC236}">
                <a16:creationId xmlns:a16="http://schemas.microsoft.com/office/drawing/2014/main" id="{C9AEA5D4-FF7C-4F59-BE85-13A367DD0AEE}"/>
              </a:ext>
            </a:extLst>
          </p:cNvPr>
          <p:cNvSpPr txBox="1"/>
          <p:nvPr>
            <p:custDataLst>
              <p:tags r:id="rId48"/>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87" name="Body1 19">
            <a:extLst>
              <a:ext uri="{FF2B5EF4-FFF2-40B4-BE49-F238E27FC236}">
                <a16:creationId xmlns:a16="http://schemas.microsoft.com/office/drawing/2014/main" id="{DA546C94-5971-4810-8212-BAF1BC88729C}"/>
              </a:ext>
            </a:extLst>
          </p:cNvPr>
          <p:cNvSpPr txBox="1"/>
          <p:nvPr>
            <p:custDataLst>
              <p:tags r:id="rId49"/>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99" name="Body1 19">
            <a:extLst>
              <a:ext uri="{FF2B5EF4-FFF2-40B4-BE49-F238E27FC236}">
                <a16:creationId xmlns:a16="http://schemas.microsoft.com/office/drawing/2014/main" id="{9026B57E-982D-40BA-9202-D2A5D4EAD0A2}"/>
              </a:ext>
            </a:extLst>
          </p:cNvPr>
          <p:cNvSpPr txBox="1"/>
          <p:nvPr>
            <p:custDataLst>
              <p:tags r:id="rId50"/>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0005</a:t>
            </a:r>
          </a:p>
        </p:txBody>
      </p:sp>
      <p:sp>
        <p:nvSpPr>
          <p:cNvPr id="34" name="Body1 19">
            <a:extLst>
              <a:ext uri="{FF2B5EF4-FFF2-40B4-BE49-F238E27FC236}">
                <a16:creationId xmlns:a16="http://schemas.microsoft.com/office/drawing/2014/main" id="{A5EBCE7C-E698-47A6-A0E8-C4C1025F1AE4}"/>
              </a:ext>
            </a:extLst>
          </p:cNvPr>
          <p:cNvSpPr txBox="1"/>
          <p:nvPr>
            <p:custDataLst>
              <p:tags r:id="rId51"/>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47" name="Body1 19">
            <a:extLst>
              <a:ext uri="{FF2B5EF4-FFF2-40B4-BE49-F238E27FC236}">
                <a16:creationId xmlns:a16="http://schemas.microsoft.com/office/drawing/2014/main" id="{92EF9181-07B8-4F48-80CB-FFDB87B9725E}"/>
              </a:ext>
            </a:extLst>
          </p:cNvPr>
          <p:cNvSpPr txBox="1"/>
          <p:nvPr>
            <p:custDataLst>
              <p:tags r:id="rId52"/>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59" name="Body1 19">
            <a:extLst>
              <a:ext uri="{FF2B5EF4-FFF2-40B4-BE49-F238E27FC236}">
                <a16:creationId xmlns:a16="http://schemas.microsoft.com/office/drawing/2014/main" id="{C2C6CAA5-6D90-4C40-83A1-FE6A1579779C}"/>
              </a:ext>
            </a:extLst>
          </p:cNvPr>
          <p:cNvSpPr txBox="1"/>
          <p:nvPr>
            <p:custDataLst>
              <p:tags r:id="rId53"/>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71" name="Body1 19">
            <a:extLst>
              <a:ext uri="{FF2B5EF4-FFF2-40B4-BE49-F238E27FC236}">
                <a16:creationId xmlns:a16="http://schemas.microsoft.com/office/drawing/2014/main" id="{CDF605D2-E1EF-4BE9-9E3E-599791F8EF44}"/>
              </a:ext>
            </a:extLst>
          </p:cNvPr>
          <p:cNvSpPr txBox="1"/>
          <p:nvPr>
            <p:custDataLst>
              <p:tags r:id="rId54"/>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86" name="Body1 19">
            <a:extLst>
              <a:ext uri="{FF2B5EF4-FFF2-40B4-BE49-F238E27FC236}">
                <a16:creationId xmlns:a16="http://schemas.microsoft.com/office/drawing/2014/main" id="{D43CBAC4-5734-4676-9B55-46AB31981AA3}"/>
              </a:ext>
            </a:extLst>
          </p:cNvPr>
          <p:cNvSpPr txBox="1"/>
          <p:nvPr>
            <p:custDataLst>
              <p:tags r:id="rId55"/>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98" name="Body1 19">
            <a:extLst>
              <a:ext uri="{FF2B5EF4-FFF2-40B4-BE49-F238E27FC236}">
                <a16:creationId xmlns:a16="http://schemas.microsoft.com/office/drawing/2014/main" id="{646AAB36-4F8A-4E89-B38C-327D514370BB}"/>
              </a:ext>
            </a:extLst>
          </p:cNvPr>
          <p:cNvSpPr txBox="1"/>
          <p:nvPr>
            <p:custDataLst>
              <p:tags r:id="rId56"/>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0006</a:t>
            </a:r>
          </a:p>
        </p:txBody>
      </p:sp>
      <p:sp>
        <p:nvSpPr>
          <p:cNvPr id="33" name="Body1 19">
            <a:extLst>
              <a:ext uri="{FF2B5EF4-FFF2-40B4-BE49-F238E27FC236}">
                <a16:creationId xmlns:a16="http://schemas.microsoft.com/office/drawing/2014/main" id="{90CD9A33-8582-4B04-890A-BB408D9F7FE8}"/>
              </a:ext>
            </a:extLst>
          </p:cNvPr>
          <p:cNvSpPr txBox="1"/>
          <p:nvPr>
            <p:custDataLst>
              <p:tags r:id="rId57"/>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46" name="Body1 19">
            <a:extLst>
              <a:ext uri="{FF2B5EF4-FFF2-40B4-BE49-F238E27FC236}">
                <a16:creationId xmlns:a16="http://schemas.microsoft.com/office/drawing/2014/main" id="{5CCEF8FF-C821-466F-8B58-C08DEB7E4516}"/>
              </a:ext>
            </a:extLst>
          </p:cNvPr>
          <p:cNvSpPr txBox="1"/>
          <p:nvPr>
            <p:custDataLst>
              <p:tags r:id="rId58"/>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58" name="Body1 19">
            <a:extLst>
              <a:ext uri="{FF2B5EF4-FFF2-40B4-BE49-F238E27FC236}">
                <a16:creationId xmlns:a16="http://schemas.microsoft.com/office/drawing/2014/main" id="{19BFBAD4-6619-46A1-8B20-FA716E29F64C}"/>
              </a:ext>
            </a:extLst>
          </p:cNvPr>
          <p:cNvSpPr txBox="1"/>
          <p:nvPr>
            <p:custDataLst>
              <p:tags r:id="rId59"/>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70" name="Body1 19">
            <a:extLst>
              <a:ext uri="{FF2B5EF4-FFF2-40B4-BE49-F238E27FC236}">
                <a16:creationId xmlns:a16="http://schemas.microsoft.com/office/drawing/2014/main" id="{0B715B06-D994-4ACA-B07C-0E088FBAB9CB}"/>
              </a:ext>
            </a:extLst>
          </p:cNvPr>
          <p:cNvSpPr txBox="1"/>
          <p:nvPr>
            <p:custDataLst>
              <p:tags r:id="rId60"/>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85" name="Body1 19">
            <a:extLst>
              <a:ext uri="{FF2B5EF4-FFF2-40B4-BE49-F238E27FC236}">
                <a16:creationId xmlns:a16="http://schemas.microsoft.com/office/drawing/2014/main" id="{EE114926-89DD-4BB0-A379-00B7AC221637}"/>
              </a:ext>
            </a:extLst>
          </p:cNvPr>
          <p:cNvSpPr txBox="1"/>
          <p:nvPr>
            <p:custDataLst>
              <p:tags r:id="rId61"/>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97" name="Body1 19">
            <a:extLst>
              <a:ext uri="{FF2B5EF4-FFF2-40B4-BE49-F238E27FC236}">
                <a16:creationId xmlns:a16="http://schemas.microsoft.com/office/drawing/2014/main" id="{5646ED97-9B14-488C-87E7-84972E05BC36}"/>
              </a:ext>
            </a:extLst>
          </p:cNvPr>
          <p:cNvSpPr txBox="1"/>
          <p:nvPr>
            <p:custDataLst>
              <p:tags r:id="rId62"/>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0007</a:t>
            </a:r>
          </a:p>
        </p:txBody>
      </p:sp>
      <p:sp>
        <p:nvSpPr>
          <p:cNvPr id="32" name="Body1 19">
            <a:extLst>
              <a:ext uri="{FF2B5EF4-FFF2-40B4-BE49-F238E27FC236}">
                <a16:creationId xmlns:a16="http://schemas.microsoft.com/office/drawing/2014/main" id="{3373F6D4-21E0-4E06-9E95-510450785A8E}"/>
              </a:ext>
            </a:extLst>
          </p:cNvPr>
          <p:cNvSpPr txBox="1"/>
          <p:nvPr>
            <p:custDataLst>
              <p:tags r:id="rId63"/>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45" name="Body1 19">
            <a:extLst>
              <a:ext uri="{FF2B5EF4-FFF2-40B4-BE49-F238E27FC236}">
                <a16:creationId xmlns:a16="http://schemas.microsoft.com/office/drawing/2014/main" id="{21586B87-1622-4927-A434-E78B77B0CC6E}"/>
              </a:ext>
            </a:extLst>
          </p:cNvPr>
          <p:cNvSpPr txBox="1"/>
          <p:nvPr>
            <p:custDataLst>
              <p:tags r:id="rId64"/>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57" name="Body1 19">
            <a:extLst>
              <a:ext uri="{FF2B5EF4-FFF2-40B4-BE49-F238E27FC236}">
                <a16:creationId xmlns:a16="http://schemas.microsoft.com/office/drawing/2014/main" id="{6BAFDE86-F56D-4B87-A245-7864CFEEF323}"/>
              </a:ext>
            </a:extLst>
          </p:cNvPr>
          <p:cNvSpPr txBox="1"/>
          <p:nvPr>
            <p:custDataLst>
              <p:tags r:id="rId65"/>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69" name="Body1 19">
            <a:extLst>
              <a:ext uri="{FF2B5EF4-FFF2-40B4-BE49-F238E27FC236}">
                <a16:creationId xmlns:a16="http://schemas.microsoft.com/office/drawing/2014/main" id="{EE17E3A9-AB33-443A-A339-7E95B575368A}"/>
              </a:ext>
            </a:extLst>
          </p:cNvPr>
          <p:cNvSpPr txBox="1"/>
          <p:nvPr>
            <p:custDataLst>
              <p:tags r:id="rId66"/>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84" name="Body1 19">
            <a:extLst>
              <a:ext uri="{FF2B5EF4-FFF2-40B4-BE49-F238E27FC236}">
                <a16:creationId xmlns:a16="http://schemas.microsoft.com/office/drawing/2014/main" id="{A872B137-9BF1-452B-AAFA-CF553DEDEFAD}"/>
              </a:ext>
            </a:extLst>
          </p:cNvPr>
          <p:cNvSpPr txBox="1"/>
          <p:nvPr>
            <p:custDataLst>
              <p:tags r:id="rId67"/>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96" name="Body1 19">
            <a:extLst>
              <a:ext uri="{FF2B5EF4-FFF2-40B4-BE49-F238E27FC236}">
                <a16:creationId xmlns:a16="http://schemas.microsoft.com/office/drawing/2014/main" id="{E7334B0B-4DA7-48D2-956E-F85DF8143BC6}"/>
              </a:ext>
            </a:extLst>
          </p:cNvPr>
          <p:cNvSpPr txBox="1"/>
          <p:nvPr>
            <p:custDataLst>
              <p:tags r:id="rId68"/>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0008</a:t>
            </a:r>
          </a:p>
        </p:txBody>
      </p:sp>
      <p:sp>
        <p:nvSpPr>
          <p:cNvPr id="31" name="Body1 19">
            <a:extLst>
              <a:ext uri="{FF2B5EF4-FFF2-40B4-BE49-F238E27FC236}">
                <a16:creationId xmlns:a16="http://schemas.microsoft.com/office/drawing/2014/main" id="{CA31CD21-D243-44D5-9399-4F18B5D6D723}"/>
              </a:ext>
            </a:extLst>
          </p:cNvPr>
          <p:cNvSpPr txBox="1"/>
          <p:nvPr>
            <p:custDataLst>
              <p:tags r:id="rId69"/>
            </p:custDataLst>
          </p:nvPr>
        </p:nvSpPr>
        <p:spPr>
          <a:xfrm>
            <a:off x="7239884" y="1718643"/>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sp>
        <p:nvSpPr>
          <p:cNvPr id="44" name="Body1 19">
            <a:extLst>
              <a:ext uri="{FF2B5EF4-FFF2-40B4-BE49-F238E27FC236}">
                <a16:creationId xmlns:a16="http://schemas.microsoft.com/office/drawing/2014/main" id="{4A838B58-2E82-4B77-8EAF-39FC5B9E8FAA}"/>
              </a:ext>
            </a:extLst>
          </p:cNvPr>
          <p:cNvSpPr txBox="1"/>
          <p:nvPr>
            <p:custDataLst>
              <p:tags r:id="rId70"/>
            </p:custDataLst>
          </p:nvPr>
        </p:nvSpPr>
        <p:spPr>
          <a:xfrm>
            <a:off x="5972561" y="522983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sp>
        <p:nvSpPr>
          <p:cNvPr id="56" name="Body1 19">
            <a:extLst>
              <a:ext uri="{FF2B5EF4-FFF2-40B4-BE49-F238E27FC236}">
                <a16:creationId xmlns:a16="http://schemas.microsoft.com/office/drawing/2014/main" id="{6BC04A59-0AF3-45C5-8C23-93C5BB7D7505}"/>
              </a:ext>
            </a:extLst>
          </p:cNvPr>
          <p:cNvSpPr txBox="1"/>
          <p:nvPr>
            <p:custDataLst>
              <p:tags r:id="rId71"/>
            </p:custDataLst>
          </p:nvPr>
        </p:nvSpPr>
        <p:spPr>
          <a:xfrm>
            <a:off x="427662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sp>
        <p:nvSpPr>
          <p:cNvPr id="68" name="Body1 19">
            <a:extLst>
              <a:ext uri="{FF2B5EF4-FFF2-40B4-BE49-F238E27FC236}">
                <a16:creationId xmlns:a16="http://schemas.microsoft.com/office/drawing/2014/main" id="{65F43F0F-62D2-414B-B08E-82C6F6FE0E46}"/>
              </a:ext>
            </a:extLst>
          </p:cNvPr>
          <p:cNvSpPr txBox="1"/>
          <p:nvPr>
            <p:custDataLst>
              <p:tags r:id="rId72"/>
            </p:custDataLst>
          </p:nvPr>
        </p:nvSpPr>
        <p:spPr>
          <a:xfrm>
            <a:off x="258068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sp>
        <p:nvSpPr>
          <p:cNvPr id="83" name="Body1 19">
            <a:extLst>
              <a:ext uri="{FF2B5EF4-FFF2-40B4-BE49-F238E27FC236}">
                <a16:creationId xmlns:a16="http://schemas.microsoft.com/office/drawing/2014/main" id="{7DBFCFEC-9834-4600-A46C-1CE22392DD6E}"/>
              </a:ext>
            </a:extLst>
          </p:cNvPr>
          <p:cNvSpPr txBox="1"/>
          <p:nvPr>
            <p:custDataLst>
              <p:tags r:id="rId73"/>
            </p:custDataLst>
          </p:nvPr>
        </p:nvSpPr>
        <p:spPr>
          <a:xfrm>
            <a:off x="884741"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sp>
        <p:nvSpPr>
          <p:cNvPr id="95" name="Body1 19">
            <a:extLst>
              <a:ext uri="{FF2B5EF4-FFF2-40B4-BE49-F238E27FC236}">
                <a16:creationId xmlns:a16="http://schemas.microsoft.com/office/drawing/2014/main" id="{821D2D41-3736-4F08-B736-250D91DAFF3B}"/>
              </a:ext>
            </a:extLst>
          </p:cNvPr>
          <p:cNvSpPr txBox="1"/>
          <p:nvPr>
            <p:custDataLst>
              <p:tags r:id="rId74"/>
            </p:custDataLst>
          </p:nvPr>
        </p:nvSpPr>
        <p:spPr>
          <a:xfrm>
            <a:off x="10088912" y="5228666"/>
            <a:ext cx="804040" cy="341632"/>
          </a:xfrm>
          <a:prstGeom prst="rect">
            <a:avLst/>
          </a:prstGeom>
          <a:solidFill>
            <a:schemeClr val="bg1"/>
          </a:solidFill>
        </p:spPr>
        <p:txBody>
          <a:bodyPr vert="horz"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800"/>
              <a:t>0009</a:t>
            </a:r>
          </a:p>
        </p:txBody>
      </p:sp>
      <p:cxnSp>
        <p:nvCxnSpPr>
          <p:cNvPr id="126" name="Straight Arrow Connector 125">
            <a:extLst>
              <a:ext uri="{FF2B5EF4-FFF2-40B4-BE49-F238E27FC236}">
                <a16:creationId xmlns:a16="http://schemas.microsoft.com/office/drawing/2014/main" id="{9F2D89A3-DE2A-4FFB-85B9-03131C03E64D}"/>
              </a:ext>
            </a:extLst>
          </p:cNvPr>
          <p:cNvCxnSpPr>
            <a:cxnSpLocks/>
            <a:stCxn id="7" idx="3"/>
          </p:cNvCxnSpPr>
          <p:nvPr/>
        </p:nvCxnSpPr>
        <p:spPr>
          <a:xfrm flipH="1">
            <a:off x="3934515" y="2066206"/>
            <a:ext cx="1951486" cy="933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31DBC3AA-37C7-4273-AC56-2D069F051714}"/>
              </a:ext>
            </a:extLst>
          </p:cNvPr>
          <p:cNvCxnSpPr>
            <a:cxnSpLocks/>
          </p:cNvCxnSpPr>
          <p:nvPr/>
        </p:nvCxnSpPr>
        <p:spPr>
          <a:xfrm flipH="1">
            <a:off x="4276621" y="2031270"/>
            <a:ext cx="1819377" cy="1120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39289474-3277-4E58-B47A-1C983196F9A1}"/>
              </a:ext>
            </a:extLst>
          </p:cNvPr>
          <p:cNvCxnSpPr>
            <a:cxnSpLocks/>
            <a:stCxn id="7" idx="4"/>
          </p:cNvCxnSpPr>
          <p:nvPr/>
        </p:nvCxnSpPr>
        <p:spPr>
          <a:xfrm flipH="1">
            <a:off x="4952115" y="2153190"/>
            <a:ext cx="1143885" cy="1120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298A9A93-68B5-4D6E-A9C0-5DCEB4BA5E4A}"/>
              </a:ext>
            </a:extLst>
          </p:cNvPr>
          <p:cNvCxnSpPr>
            <a:cxnSpLocks/>
            <a:stCxn id="7" idx="4"/>
          </p:cNvCxnSpPr>
          <p:nvPr/>
        </p:nvCxnSpPr>
        <p:spPr>
          <a:xfrm>
            <a:off x="6096000" y="2153190"/>
            <a:ext cx="0" cy="1120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D066FAE4-BE63-41A3-8DF6-CCF1E1F10EAD}"/>
              </a:ext>
            </a:extLst>
          </p:cNvPr>
          <p:cNvCxnSpPr>
            <a:cxnSpLocks/>
            <a:stCxn id="7" idx="5"/>
          </p:cNvCxnSpPr>
          <p:nvPr/>
        </p:nvCxnSpPr>
        <p:spPr>
          <a:xfrm>
            <a:off x="6305998" y="2066206"/>
            <a:ext cx="1531065" cy="998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44" name="Group 143">
            <a:extLst>
              <a:ext uri="{FF2B5EF4-FFF2-40B4-BE49-F238E27FC236}">
                <a16:creationId xmlns:a16="http://schemas.microsoft.com/office/drawing/2014/main" id="{990F8887-2414-496B-8B9A-D7412276F3E1}"/>
              </a:ext>
            </a:extLst>
          </p:cNvPr>
          <p:cNvGrpSpPr/>
          <p:nvPr/>
        </p:nvGrpSpPr>
        <p:grpSpPr>
          <a:xfrm>
            <a:off x="2608489" y="3034441"/>
            <a:ext cx="1552463" cy="258533"/>
            <a:chOff x="2580681" y="2136708"/>
            <a:chExt cx="1552463" cy="258533"/>
          </a:xfrm>
        </p:grpSpPr>
        <p:sp>
          <p:nvSpPr>
            <p:cNvPr id="145" name="Body1 19">
              <a:extLst>
                <a:ext uri="{FF2B5EF4-FFF2-40B4-BE49-F238E27FC236}">
                  <a16:creationId xmlns:a16="http://schemas.microsoft.com/office/drawing/2014/main" id="{D1744D6E-A8AF-477D-9919-AE14B87DFE88}"/>
                </a:ext>
              </a:extLst>
            </p:cNvPr>
            <p:cNvSpPr txBox="1"/>
            <p:nvPr>
              <p:custDataLst>
                <p:tags r:id="rId79"/>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146" name="Rectangle 145">
              <a:extLst>
                <a:ext uri="{FF2B5EF4-FFF2-40B4-BE49-F238E27FC236}">
                  <a16:creationId xmlns:a16="http://schemas.microsoft.com/office/drawing/2014/main" id="{C5CDF4BA-1ECB-421C-A27F-604D08F701B2}"/>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47" name="Group 146">
            <a:extLst>
              <a:ext uri="{FF2B5EF4-FFF2-40B4-BE49-F238E27FC236}">
                <a16:creationId xmlns:a16="http://schemas.microsoft.com/office/drawing/2014/main" id="{97088599-E062-4945-8762-1487E721DA72}"/>
              </a:ext>
            </a:extLst>
          </p:cNvPr>
          <p:cNvGrpSpPr/>
          <p:nvPr/>
        </p:nvGrpSpPr>
        <p:grpSpPr>
          <a:xfrm>
            <a:off x="3039322" y="3327909"/>
            <a:ext cx="1552463" cy="258533"/>
            <a:chOff x="2580681" y="2136708"/>
            <a:chExt cx="1552463" cy="258533"/>
          </a:xfrm>
        </p:grpSpPr>
        <p:sp>
          <p:nvSpPr>
            <p:cNvPr id="148" name="Body1 19">
              <a:extLst>
                <a:ext uri="{FF2B5EF4-FFF2-40B4-BE49-F238E27FC236}">
                  <a16:creationId xmlns:a16="http://schemas.microsoft.com/office/drawing/2014/main" id="{C2E8B8EF-366C-4CC4-AC1D-D164C908E775}"/>
                </a:ext>
              </a:extLst>
            </p:cNvPr>
            <p:cNvSpPr txBox="1"/>
            <p:nvPr>
              <p:custDataLst>
                <p:tags r:id="rId78"/>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149" name="Rectangle 148">
              <a:extLst>
                <a:ext uri="{FF2B5EF4-FFF2-40B4-BE49-F238E27FC236}">
                  <a16:creationId xmlns:a16="http://schemas.microsoft.com/office/drawing/2014/main" id="{4A150ABB-4A54-4ED4-A98F-011DB47EFE2A}"/>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0" name="Group 149">
            <a:extLst>
              <a:ext uri="{FF2B5EF4-FFF2-40B4-BE49-F238E27FC236}">
                <a16:creationId xmlns:a16="http://schemas.microsoft.com/office/drawing/2014/main" id="{93826419-94E2-4E57-ACE3-E0D0EF8B02C2}"/>
              </a:ext>
            </a:extLst>
          </p:cNvPr>
          <p:cNvGrpSpPr/>
          <p:nvPr/>
        </p:nvGrpSpPr>
        <p:grpSpPr>
          <a:xfrm>
            <a:off x="4410077" y="3342357"/>
            <a:ext cx="1552463" cy="258533"/>
            <a:chOff x="2580681" y="2136708"/>
            <a:chExt cx="1552463" cy="258533"/>
          </a:xfrm>
        </p:grpSpPr>
        <p:sp>
          <p:nvSpPr>
            <p:cNvPr id="151" name="Body1 19">
              <a:extLst>
                <a:ext uri="{FF2B5EF4-FFF2-40B4-BE49-F238E27FC236}">
                  <a16:creationId xmlns:a16="http://schemas.microsoft.com/office/drawing/2014/main" id="{70E8F72C-BDE8-4E12-8D98-314F7BA614CF}"/>
                </a:ext>
              </a:extLst>
            </p:cNvPr>
            <p:cNvSpPr txBox="1"/>
            <p:nvPr>
              <p:custDataLst>
                <p:tags r:id="rId77"/>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152" name="Rectangle 151">
              <a:extLst>
                <a:ext uri="{FF2B5EF4-FFF2-40B4-BE49-F238E27FC236}">
                  <a16:creationId xmlns:a16="http://schemas.microsoft.com/office/drawing/2014/main" id="{D6EC2CFC-25A2-4170-8B6F-2D1CE975205C}"/>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3" name="Group 152">
            <a:extLst>
              <a:ext uri="{FF2B5EF4-FFF2-40B4-BE49-F238E27FC236}">
                <a16:creationId xmlns:a16="http://schemas.microsoft.com/office/drawing/2014/main" id="{1FB3302C-7A96-41FA-A521-2D7F409F13B4}"/>
              </a:ext>
            </a:extLst>
          </p:cNvPr>
          <p:cNvGrpSpPr/>
          <p:nvPr/>
        </p:nvGrpSpPr>
        <p:grpSpPr>
          <a:xfrm>
            <a:off x="5890008" y="3296841"/>
            <a:ext cx="1552463" cy="258533"/>
            <a:chOff x="2580681" y="2136708"/>
            <a:chExt cx="1552463" cy="258533"/>
          </a:xfrm>
        </p:grpSpPr>
        <p:sp>
          <p:nvSpPr>
            <p:cNvPr id="154" name="Body1 19">
              <a:extLst>
                <a:ext uri="{FF2B5EF4-FFF2-40B4-BE49-F238E27FC236}">
                  <a16:creationId xmlns:a16="http://schemas.microsoft.com/office/drawing/2014/main" id="{8613A96C-51EF-41F2-8436-45A799C8B0DB}"/>
                </a:ext>
              </a:extLst>
            </p:cNvPr>
            <p:cNvSpPr txBox="1"/>
            <p:nvPr>
              <p:custDataLst>
                <p:tags r:id="rId76"/>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155" name="Rectangle 154">
              <a:extLst>
                <a:ext uri="{FF2B5EF4-FFF2-40B4-BE49-F238E27FC236}">
                  <a16:creationId xmlns:a16="http://schemas.microsoft.com/office/drawing/2014/main" id="{4014E369-C31D-4B9A-ACB1-92A097D36C5F}"/>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grpSp>
        <p:nvGrpSpPr>
          <p:cNvPr id="156" name="Group 155">
            <a:extLst>
              <a:ext uri="{FF2B5EF4-FFF2-40B4-BE49-F238E27FC236}">
                <a16:creationId xmlns:a16="http://schemas.microsoft.com/office/drawing/2014/main" id="{0F29F158-BC69-4BA4-91E0-E6E011EF3B71}"/>
              </a:ext>
            </a:extLst>
          </p:cNvPr>
          <p:cNvGrpSpPr/>
          <p:nvPr/>
        </p:nvGrpSpPr>
        <p:grpSpPr>
          <a:xfrm>
            <a:off x="7548421" y="3083824"/>
            <a:ext cx="1552463" cy="258533"/>
            <a:chOff x="2580681" y="2136708"/>
            <a:chExt cx="1552463" cy="258533"/>
          </a:xfrm>
        </p:grpSpPr>
        <p:sp>
          <p:nvSpPr>
            <p:cNvPr id="157" name="Body1 19">
              <a:extLst>
                <a:ext uri="{FF2B5EF4-FFF2-40B4-BE49-F238E27FC236}">
                  <a16:creationId xmlns:a16="http://schemas.microsoft.com/office/drawing/2014/main" id="{98118F16-5A5A-467F-8FB1-18BABBF6C67D}"/>
                </a:ext>
              </a:extLst>
            </p:cNvPr>
            <p:cNvSpPr txBox="1"/>
            <p:nvPr>
              <p:custDataLst>
                <p:tags r:id="rId75"/>
              </p:custDataLst>
            </p:nvPr>
          </p:nvSpPr>
          <p:spPr>
            <a:xfrm>
              <a:off x="2580681" y="2136708"/>
              <a:ext cx="1552463" cy="258532"/>
            </a:xfrm>
            <a:prstGeom prst="rect">
              <a:avLst/>
            </a:prstGeom>
            <a:solidFill>
              <a:schemeClr val="bg1"/>
            </a:solidFill>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1200"/>
                <a:t>Deadline: 0009 | …</a:t>
              </a:r>
            </a:p>
          </p:txBody>
        </p:sp>
        <p:sp>
          <p:nvSpPr>
            <p:cNvPr id="158" name="Rectangle 157">
              <a:extLst>
                <a:ext uri="{FF2B5EF4-FFF2-40B4-BE49-F238E27FC236}">
                  <a16:creationId xmlns:a16="http://schemas.microsoft.com/office/drawing/2014/main" id="{90F9EAE7-6895-41D6-AC2E-3860ECC1FDDB}"/>
                </a:ext>
              </a:extLst>
            </p:cNvPr>
            <p:cNvSpPr/>
            <p:nvPr/>
          </p:nvSpPr>
          <p:spPr>
            <a:xfrm>
              <a:off x="2580681" y="2141063"/>
              <a:ext cx="1353834" cy="2541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60" name="TextBox 159">
            <a:extLst>
              <a:ext uri="{FF2B5EF4-FFF2-40B4-BE49-F238E27FC236}">
                <a16:creationId xmlns:a16="http://schemas.microsoft.com/office/drawing/2014/main" id="{E5A0256E-3604-4B3E-A1A7-709CE800AF30}"/>
              </a:ext>
            </a:extLst>
          </p:cNvPr>
          <p:cNvSpPr txBox="1"/>
          <p:nvPr/>
        </p:nvSpPr>
        <p:spPr>
          <a:xfrm>
            <a:off x="8225338" y="1566293"/>
            <a:ext cx="3508035" cy="646331"/>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Senders and receivers synchronized to the same clock</a:t>
            </a:r>
          </a:p>
        </p:txBody>
      </p:sp>
      <p:sp>
        <p:nvSpPr>
          <p:cNvPr id="161" name="TextBox 160">
            <a:extLst>
              <a:ext uri="{FF2B5EF4-FFF2-40B4-BE49-F238E27FC236}">
                <a16:creationId xmlns:a16="http://schemas.microsoft.com/office/drawing/2014/main" id="{69F570CE-CAEF-44EF-8650-BAD57D2C972D}"/>
              </a:ext>
            </a:extLst>
          </p:cNvPr>
          <p:cNvSpPr txBox="1"/>
          <p:nvPr/>
        </p:nvSpPr>
        <p:spPr>
          <a:xfrm>
            <a:off x="1716673" y="1702466"/>
            <a:ext cx="2605992" cy="646331"/>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Sender attaches deadline to message</a:t>
            </a:r>
          </a:p>
        </p:txBody>
      </p:sp>
      <p:sp>
        <p:nvSpPr>
          <p:cNvPr id="162" name="TextBox 161">
            <a:extLst>
              <a:ext uri="{FF2B5EF4-FFF2-40B4-BE49-F238E27FC236}">
                <a16:creationId xmlns:a16="http://schemas.microsoft.com/office/drawing/2014/main" id="{F138A0BE-6339-4581-85B6-F44507B7197D}"/>
              </a:ext>
            </a:extLst>
          </p:cNvPr>
          <p:cNvSpPr txBox="1"/>
          <p:nvPr/>
        </p:nvSpPr>
        <p:spPr>
          <a:xfrm>
            <a:off x="5347853" y="5839876"/>
            <a:ext cx="4242459" cy="646331"/>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Receiver processes message when deadline is reached on receiver clock</a:t>
            </a:r>
          </a:p>
        </p:txBody>
      </p:sp>
      <p:sp>
        <p:nvSpPr>
          <p:cNvPr id="163" name="TextBox 162">
            <a:extLst>
              <a:ext uri="{FF2B5EF4-FFF2-40B4-BE49-F238E27FC236}">
                <a16:creationId xmlns:a16="http://schemas.microsoft.com/office/drawing/2014/main" id="{9DB03882-3D54-4E07-BDCE-1ED5C514426A}"/>
              </a:ext>
            </a:extLst>
          </p:cNvPr>
          <p:cNvSpPr txBox="1"/>
          <p:nvPr/>
        </p:nvSpPr>
        <p:spPr>
          <a:xfrm>
            <a:off x="9168860" y="2650526"/>
            <a:ext cx="2564514" cy="923330"/>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Sender multicasts message to all receivers</a:t>
            </a:r>
          </a:p>
        </p:txBody>
      </p:sp>
      <p:sp>
        <p:nvSpPr>
          <p:cNvPr id="164" name="TextBox 163">
            <a:extLst>
              <a:ext uri="{FF2B5EF4-FFF2-40B4-BE49-F238E27FC236}">
                <a16:creationId xmlns:a16="http://schemas.microsoft.com/office/drawing/2014/main" id="{C9FE7DAE-6D53-48A7-8882-13FB69662FE3}"/>
              </a:ext>
            </a:extLst>
          </p:cNvPr>
          <p:cNvSpPr txBox="1"/>
          <p:nvPr/>
        </p:nvSpPr>
        <p:spPr>
          <a:xfrm>
            <a:off x="7245227" y="3905199"/>
            <a:ext cx="4711246" cy="369332"/>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Messages arrive at unpredictable times</a:t>
            </a:r>
          </a:p>
        </p:txBody>
      </p:sp>
      <p:sp>
        <p:nvSpPr>
          <p:cNvPr id="4" name="Title 1">
            <a:extLst>
              <a:ext uri="{FF2B5EF4-FFF2-40B4-BE49-F238E27FC236}">
                <a16:creationId xmlns:a16="http://schemas.microsoft.com/office/drawing/2014/main" id="{8EBDDFCE-5B33-294C-7D71-E8DF303E7804}"/>
              </a:ext>
            </a:extLst>
          </p:cNvPr>
          <p:cNvSpPr txBox="1">
            <a:spLocks/>
          </p:cNvSpPr>
          <p:nvPr/>
        </p:nvSpPr>
        <p:spPr>
          <a:xfrm>
            <a:off x="636318" y="0"/>
            <a:ext cx="11555681" cy="11135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a:t>Deadline-Ordered</a:t>
            </a:r>
            <a:r>
              <a:rPr lang="zh-CN" altLang="en-US" sz="3600"/>
              <a:t> </a:t>
            </a:r>
            <a:r>
              <a:rPr lang="en-US" altLang="zh-CN" sz="3600"/>
              <a:t>Multicast</a:t>
            </a:r>
            <a:r>
              <a:rPr lang="zh-CN" altLang="en-US" sz="3600"/>
              <a:t> </a:t>
            </a:r>
            <a:r>
              <a:rPr lang="en-US" altLang="zh-CN" sz="3600"/>
              <a:t>(DOM)</a:t>
            </a:r>
            <a:endParaRPr lang="en-US" sz="3600"/>
          </a:p>
        </p:txBody>
      </p:sp>
      <p:sp>
        <p:nvSpPr>
          <p:cNvPr id="2" name="Slide Number Placeholder 1">
            <a:extLst>
              <a:ext uri="{FF2B5EF4-FFF2-40B4-BE49-F238E27FC236}">
                <a16:creationId xmlns:a16="http://schemas.microsoft.com/office/drawing/2014/main" id="{FD007714-7B79-A46F-74D2-2E34C2128F84}"/>
              </a:ext>
            </a:extLst>
          </p:cNvPr>
          <p:cNvSpPr>
            <a:spLocks noGrp="1"/>
          </p:cNvSpPr>
          <p:nvPr>
            <p:ph type="sldNum" sz="quarter" idx="12"/>
          </p:nvPr>
        </p:nvSpPr>
        <p:spPr/>
        <p:txBody>
          <a:bodyPr/>
          <a:lstStyle/>
          <a:p>
            <a:fld id="{EA7EFB88-B2CB-3F42-A7FB-727E9E84A506}" type="slidenum">
              <a:rPr lang="en-US" smtClean="0"/>
              <a:t>9</a:t>
            </a:fld>
            <a:endParaRPr lang="en-US"/>
          </a:p>
        </p:txBody>
      </p:sp>
      <p:sp>
        <p:nvSpPr>
          <p:cNvPr id="3" name="TextBox 2">
            <a:extLst>
              <a:ext uri="{FF2B5EF4-FFF2-40B4-BE49-F238E27FC236}">
                <a16:creationId xmlns:a16="http://schemas.microsoft.com/office/drawing/2014/main" id="{F909766C-B548-3E78-25B0-BA03C652FB3D}"/>
              </a:ext>
            </a:extLst>
          </p:cNvPr>
          <p:cNvSpPr txBox="1"/>
          <p:nvPr/>
        </p:nvSpPr>
        <p:spPr>
          <a:xfrm>
            <a:off x="5358391" y="6498180"/>
            <a:ext cx="5028622" cy="369332"/>
          </a:xfrm>
          <a:prstGeom prst="rect">
            <a:avLst/>
          </a:prstGeom>
        </p:spPr>
        <p:txBody>
          <a:bodyPr vert="horz" wrap="square" lIns="91440" tIns="45720" rIns="91440" bIns="45720" rtlCol="0">
            <a:spAutoFit/>
          </a:bodyPr>
          <a:lstStyle>
            <a:lvl1pPr marL="228600" lvl="0" indent="-228600">
              <a:lnSpc>
                <a:spcPct val="90000"/>
              </a:lnSpc>
              <a:spcBef>
                <a:spcPts val="1000"/>
              </a:spcBef>
              <a:buFont typeface="Arial" panose="020B0604020202020204" pitchFamily="34" charset="0"/>
              <a:buChar char="•"/>
              <a:defRPr sz="2800"/>
            </a:lvl1pPr>
            <a:lvl2pPr marL="685800" lvl="1" indent="-228600">
              <a:lnSpc>
                <a:spcPct val="90000"/>
              </a:lnSpc>
              <a:spcBef>
                <a:spcPts val="500"/>
              </a:spcBef>
              <a:buFont typeface="Arial" panose="020B0604020202020204" pitchFamily="34" charset="0"/>
              <a:buChar char="•"/>
              <a:defRPr sz="2400"/>
            </a:lvl2pPr>
            <a:lvl3pPr marL="1143000" lvl="2" indent="-228600">
              <a:lnSpc>
                <a:spcPct val="90000"/>
              </a:lnSpc>
              <a:spcBef>
                <a:spcPts val="500"/>
              </a:spcBef>
              <a:buFont typeface="Arial" panose="020B0604020202020204" pitchFamily="34" charset="0"/>
              <a:buChar char="•"/>
              <a:defRPr sz="2000"/>
            </a:lvl3pPr>
            <a:lvl4pPr marL="1600200" lvl="3" indent="-228600">
              <a:lnSpc>
                <a:spcPct val="90000"/>
              </a:lnSpc>
              <a:spcBef>
                <a:spcPts val="500"/>
              </a:spcBef>
              <a:buFont typeface="Arial" panose="020B0604020202020204" pitchFamily="34" charset="0"/>
              <a:buChar char="•"/>
            </a:lvl4pPr>
            <a:lvl5pPr marL="2057400" lvl="4"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000"/>
              <a:t>and multiple messages in deadline order</a:t>
            </a:r>
          </a:p>
        </p:txBody>
      </p:sp>
    </p:spTree>
    <p:extLst>
      <p:ext uri="{BB962C8B-B14F-4D97-AF65-F5344CB8AC3E}">
        <p14:creationId xmlns:p14="http://schemas.microsoft.com/office/powerpoint/2010/main" val="337489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500"/>
                                  </p:stCondLst>
                                  <p:childTnLst>
                                    <p:set>
                                      <p:cBhvr>
                                        <p:cTn id="46" dur="1" fill="hold">
                                          <p:stCondLst>
                                            <p:cond delay="0"/>
                                          </p:stCondLst>
                                        </p:cTn>
                                        <p:tgtEl>
                                          <p:spTgt spid="102"/>
                                        </p:tgtEl>
                                        <p:attrNameLst>
                                          <p:attrName>style.visibility</p:attrName>
                                        </p:attrNameLst>
                                      </p:cBhvr>
                                      <p:to>
                                        <p:strVal val="visible"/>
                                      </p:to>
                                    </p:set>
                                  </p:childTnLst>
                                </p:cTn>
                              </p:par>
                              <p:par>
                                <p:cTn id="47" presetID="1" presetClass="entr" presetSubtype="0" fill="hold" grpId="0" nodeType="withEffect">
                                  <p:stCondLst>
                                    <p:cond delay="500"/>
                                  </p:stCondLst>
                                  <p:childTnLst>
                                    <p:set>
                                      <p:cBhvr>
                                        <p:cTn id="48" dur="1" fill="hold">
                                          <p:stCondLst>
                                            <p:cond delay="0"/>
                                          </p:stCondLst>
                                        </p:cTn>
                                        <p:tgtEl>
                                          <p:spTgt spid="90"/>
                                        </p:tgtEl>
                                        <p:attrNameLst>
                                          <p:attrName>style.visibility</p:attrName>
                                        </p:attrNameLst>
                                      </p:cBhvr>
                                      <p:to>
                                        <p:strVal val="visible"/>
                                      </p:to>
                                    </p:set>
                                  </p:childTnLst>
                                </p:cTn>
                              </p:par>
                              <p:par>
                                <p:cTn id="49" presetID="1" presetClass="entr" presetSubtype="0" fill="hold" grpId="0" nodeType="withEffect">
                                  <p:stCondLst>
                                    <p:cond delay="500"/>
                                  </p:stCondLst>
                                  <p:childTnLst>
                                    <p:set>
                                      <p:cBhvr>
                                        <p:cTn id="50" dur="1" fill="hold">
                                          <p:stCondLst>
                                            <p:cond delay="0"/>
                                          </p:stCondLst>
                                        </p:cTn>
                                        <p:tgtEl>
                                          <p:spTgt spid="75"/>
                                        </p:tgtEl>
                                        <p:attrNameLst>
                                          <p:attrName>style.visibility</p:attrName>
                                        </p:attrNameLst>
                                      </p:cBhvr>
                                      <p:to>
                                        <p:strVal val="visible"/>
                                      </p:to>
                                    </p:set>
                                  </p:childTnLst>
                                </p:cTn>
                              </p:par>
                              <p:par>
                                <p:cTn id="51" presetID="1" presetClass="entr" presetSubtype="0" fill="hold" grpId="0" nodeType="withEffect">
                                  <p:stCondLst>
                                    <p:cond delay="500"/>
                                  </p:stCondLst>
                                  <p:childTnLst>
                                    <p:set>
                                      <p:cBhvr>
                                        <p:cTn id="52" dur="1" fill="hold">
                                          <p:stCondLst>
                                            <p:cond delay="0"/>
                                          </p:stCondLst>
                                        </p:cTn>
                                        <p:tgtEl>
                                          <p:spTgt spid="63"/>
                                        </p:tgtEl>
                                        <p:attrNameLst>
                                          <p:attrName>style.visibility</p:attrName>
                                        </p:attrNameLst>
                                      </p:cBhvr>
                                      <p:to>
                                        <p:strVal val="visible"/>
                                      </p:to>
                                    </p:set>
                                  </p:childTnLst>
                                </p:cTn>
                              </p:par>
                              <p:par>
                                <p:cTn id="53" presetID="1" presetClass="entr" presetSubtype="0" fill="hold" grpId="0" nodeType="withEffect">
                                  <p:stCondLst>
                                    <p:cond delay="500"/>
                                  </p:stCondLst>
                                  <p:childTnLst>
                                    <p:set>
                                      <p:cBhvr>
                                        <p:cTn id="54" dur="1" fill="hold">
                                          <p:stCondLst>
                                            <p:cond delay="0"/>
                                          </p:stCondLst>
                                        </p:cTn>
                                        <p:tgtEl>
                                          <p:spTgt spid="51"/>
                                        </p:tgtEl>
                                        <p:attrNameLst>
                                          <p:attrName>style.visibility</p:attrName>
                                        </p:attrNameLst>
                                      </p:cBhvr>
                                      <p:to>
                                        <p:strVal val="visible"/>
                                      </p:to>
                                    </p:set>
                                  </p:childTnLst>
                                </p:cTn>
                              </p:par>
                              <p:par>
                                <p:cTn id="55" presetID="1" presetClass="entr" presetSubtype="0" fill="hold" grpId="0" nodeType="withEffect">
                                  <p:stCondLst>
                                    <p:cond delay="50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750"/>
                                  </p:stCondLst>
                                  <p:childTnLst>
                                    <p:set>
                                      <p:cBhvr>
                                        <p:cTn id="58" dur="1" fill="hold">
                                          <p:stCondLst>
                                            <p:cond delay="0"/>
                                          </p:stCondLst>
                                        </p:cTn>
                                        <p:tgtEl>
                                          <p:spTgt spid="101"/>
                                        </p:tgtEl>
                                        <p:attrNameLst>
                                          <p:attrName>style.visibility</p:attrName>
                                        </p:attrNameLst>
                                      </p:cBhvr>
                                      <p:to>
                                        <p:strVal val="visible"/>
                                      </p:to>
                                    </p:set>
                                  </p:childTnLst>
                                </p:cTn>
                              </p:par>
                              <p:par>
                                <p:cTn id="59" presetID="1" presetClass="entr" presetSubtype="0" fill="hold" grpId="0" nodeType="withEffect">
                                  <p:stCondLst>
                                    <p:cond delay="750"/>
                                  </p:stCondLst>
                                  <p:childTnLst>
                                    <p:set>
                                      <p:cBhvr>
                                        <p:cTn id="60" dur="1" fill="hold">
                                          <p:stCondLst>
                                            <p:cond delay="0"/>
                                          </p:stCondLst>
                                        </p:cTn>
                                        <p:tgtEl>
                                          <p:spTgt spid="89"/>
                                        </p:tgtEl>
                                        <p:attrNameLst>
                                          <p:attrName>style.visibility</p:attrName>
                                        </p:attrNameLst>
                                      </p:cBhvr>
                                      <p:to>
                                        <p:strVal val="visible"/>
                                      </p:to>
                                    </p:set>
                                  </p:childTnLst>
                                </p:cTn>
                              </p:par>
                              <p:par>
                                <p:cTn id="61" presetID="1" presetClass="entr" presetSubtype="0" fill="hold" grpId="0" nodeType="withEffect">
                                  <p:stCondLst>
                                    <p:cond delay="750"/>
                                  </p:stCondLst>
                                  <p:childTnLst>
                                    <p:set>
                                      <p:cBhvr>
                                        <p:cTn id="62" dur="1" fill="hold">
                                          <p:stCondLst>
                                            <p:cond delay="0"/>
                                          </p:stCondLst>
                                        </p:cTn>
                                        <p:tgtEl>
                                          <p:spTgt spid="74"/>
                                        </p:tgtEl>
                                        <p:attrNameLst>
                                          <p:attrName>style.visibility</p:attrName>
                                        </p:attrNameLst>
                                      </p:cBhvr>
                                      <p:to>
                                        <p:strVal val="visible"/>
                                      </p:to>
                                    </p:set>
                                  </p:childTnLst>
                                </p:cTn>
                              </p:par>
                              <p:par>
                                <p:cTn id="63" presetID="1" presetClass="entr" presetSubtype="0" fill="hold" grpId="0" nodeType="withEffect">
                                  <p:stCondLst>
                                    <p:cond delay="75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grpId="0" nodeType="withEffect">
                                  <p:stCondLst>
                                    <p:cond delay="75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grpId="0" nodeType="withEffect">
                                  <p:stCondLst>
                                    <p:cond delay="750"/>
                                  </p:stCondLst>
                                  <p:childTnLst>
                                    <p:set>
                                      <p:cBhvr>
                                        <p:cTn id="68" dur="1" fill="hold">
                                          <p:stCondLst>
                                            <p:cond delay="0"/>
                                          </p:stCondLst>
                                        </p:cTn>
                                        <p:tgtEl>
                                          <p:spTgt spid="37"/>
                                        </p:tgtEl>
                                        <p:attrNameLst>
                                          <p:attrName>style.visibility</p:attrName>
                                        </p:attrNameLst>
                                      </p:cBhvr>
                                      <p:to>
                                        <p:strVal val="visible"/>
                                      </p:to>
                                    </p:set>
                                  </p:childTnLst>
                                </p:cTn>
                              </p:par>
                            </p:childTnLst>
                          </p:cTn>
                        </p:par>
                        <p:par>
                          <p:cTn id="69" fill="hold">
                            <p:stCondLst>
                              <p:cond delay="750"/>
                            </p:stCondLst>
                            <p:childTnLst>
                              <p:par>
                                <p:cTn id="70" presetID="1" presetClass="entr" presetSubtype="0" fill="hold" nodeType="afterEffect">
                                  <p:stCondLst>
                                    <p:cond delay="0"/>
                                  </p:stCondLst>
                                  <p:childTnLst>
                                    <p:set>
                                      <p:cBhvr>
                                        <p:cTn id="71" dur="1" fill="hold">
                                          <p:stCondLst>
                                            <p:cond delay="0"/>
                                          </p:stCondLst>
                                        </p:cTn>
                                        <p:tgtEl>
                                          <p:spTgt spid="143"/>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16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nodeType="clickEffect">
                                  <p:stCondLst>
                                    <p:cond delay="0"/>
                                  </p:stCondLst>
                                  <p:childTnLst>
                                    <p:set>
                                      <p:cBhvr>
                                        <p:cTn id="77" dur="1" fill="hold">
                                          <p:stCondLst>
                                            <p:cond delay="0"/>
                                          </p:stCondLst>
                                        </p:cTn>
                                        <p:tgtEl>
                                          <p:spTgt spid="136"/>
                                        </p:tgtEl>
                                        <p:attrNameLst>
                                          <p:attrName>style.visibility</p:attrName>
                                        </p:attrNameLst>
                                      </p:cBhvr>
                                      <p:to>
                                        <p:strVal val="visible"/>
                                      </p:to>
                                    </p:set>
                                    <p:animEffect transition="in" filter="wipe(up)">
                                      <p:cBhvr>
                                        <p:cTn id="78" dur="500"/>
                                        <p:tgtEl>
                                          <p:spTgt spid="136"/>
                                        </p:tgtEl>
                                      </p:cBhvr>
                                    </p:animEffect>
                                  </p:childTnLst>
                                </p:cTn>
                              </p:par>
                              <p:par>
                                <p:cTn id="79" presetID="22" presetClass="entr" presetSubtype="1" fill="hold" nodeType="withEffect">
                                  <p:stCondLst>
                                    <p:cond delay="0"/>
                                  </p:stCondLst>
                                  <p:childTnLst>
                                    <p:set>
                                      <p:cBhvr>
                                        <p:cTn id="80" dur="1" fill="hold">
                                          <p:stCondLst>
                                            <p:cond delay="0"/>
                                          </p:stCondLst>
                                        </p:cTn>
                                        <p:tgtEl>
                                          <p:spTgt spid="133"/>
                                        </p:tgtEl>
                                        <p:attrNameLst>
                                          <p:attrName>style.visibility</p:attrName>
                                        </p:attrNameLst>
                                      </p:cBhvr>
                                      <p:to>
                                        <p:strVal val="visible"/>
                                      </p:to>
                                    </p:set>
                                    <p:animEffect transition="in" filter="wipe(up)">
                                      <p:cBhvr>
                                        <p:cTn id="81" dur="500"/>
                                        <p:tgtEl>
                                          <p:spTgt spid="133"/>
                                        </p:tgtEl>
                                      </p:cBhvr>
                                    </p:animEffect>
                                  </p:childTnLst>
                                </p:cTn>
                              </p:par>
                              <p:par>
                                <p:cTn id="82" presetID="22" presetClass="entr" presetSubtype="1" fill="hold" nodeType="withEffect">
                                  <p:stCondLst>
                                    <p:cond delay="0"/>
                                  </p:stCondLst>
                                  <p:childTnLst>
                                    <p:set>
                                      <p:cBhvr>
                                        <p:cTn id="83" dur="1" fill="hold">
                                          <p:stCondLst>
                                            <p:cond delay="0"/>
                                          </p:stCondLst>
                                        </p:cTn>
                                        <p:tgtEl>
                                          <p:spTgt spid="130"/>
                                        </p:tgtEl>
                                        <p:attrNameLst>
                                          <p:attrName>style.visibility</p:attrName>
                                        </p:attrNameLst>
                                      </p:cBhvr>
                                      <p:to>
                                        <p:strVal val="visible"/>
                                      </p:to>
                                    </p:set>
                                    <p:animEffect transition="in" filter="wipe(up)">
                                      <p:cBhvr>
                                        <p:cTn id="84" dur="500"/>
                                        <p:tgtEl>
                                          <p:spTgt spid="130"/>
                                        </p:tgtEl>
                                      </p:cBhvr>
                                    </p:animEffect>
                                  </p:childTnLst>
                                </p:cTn>
                              </p:par>
                              <p:par>
                                <p:cTn id="85" presetID="22" presetClass="entr" presetSubtype="1" fill="hold" nodeType="withEffect">
                                  <p:stCondLst>
                                    <p:cond delay="0"/>
                                  </p:stCondLst>
                                  <p:childTnLst>
                                    <p:set>
                                      <p:cBhvr>
                                        <p:cTn id="86" dur="1" fill="hold">
                                          <p:stCondLst>
                                            <p:cond delay="0"/>
                                          </p:stCondLst>
                                        </p:cTn>
                                        <p:tgtEl>
                                          <p:spTgt spid="127"/>
                                        </p:tgtEl>
                                        <p:attrNameLst>
                                          <p:attrName>style.visibility</p:attrName>
                                        </p:attrNameLst>
                                      </p:cBhvr>
                                      <p:to>
                                        <p:strVal val="visible"/>
                                      </p:to>
                                    </p:set>
                                    <p:animEffect transition="in" filter="wipe(up)">
                                      <p:cBhvr>
                                        <p:cTn id="87" dur="500"/>
                                        <p:tgtEl>
                                          <p:spTgt spid="127"/>
                                        </p:tgtEl>
                                      </p:cBhvr>
                                    </p:animEffect>
                                  </p:childTnLst>
                                </p:cTn>
                              </p:par>
                              <p:par>
                                <p:cTn id="88" presetID="22" presetClass="entr" presetSubtype="1" fill="hold" nodeType="withEffect">
                                  <p:stCondLst>
                                    <p:cond delay="0"/>
                                  </p:stCondLst>
                                  <p:childTnLst>
                                    <p:set>
                                      <p:cBhvr>
                                        <p:cTn id="89" dur="1" fill="hold">
                                          <p:stCondLst>
                                            <p:cond delay="0"/>
                                          </p:stCondLst>
                                        </p:cTn>
                                        <p:tgtEl>
                                          <p:spTgt spid="126"/>
                                        </p:tgtEl>
                                        <p:attrNameLst>
                                          <p:attrName>style.visibility</p:attrName>
                                        </p:attrNameLst>
                                      </p:cBhvr>
                                      <p:to>
                                        <p:strVal val="visible"/>
                                      </p:to>
                                    </p:set>
                                    <p:animEffect transition="in" filter="wipe(up)">
                                      <p:cBhvr>
                                        <p:cTn id="90" dur="500"/>
                                        <p:tgtEl>
                                          <p:spTgt spid="126"/>
                                        </p:tgtEl>
                                      </p:cBhvr>
                                    </p:animEffect>
                                  </p:childTnLst>
                                </p:cTn>
                              </p:par>
                              <p:par>
                                <p:cTn id="91" presetID="1" presetClass="entr" presetSubtype="0" fill="hold" nodeType="withEffect">
                                  <p:stCondLst>
                                    <p:cond delay="0"/>
                                  </p:stCondLst>
                                  <p:childTnLst>
                                    <p:set>
                                      <p:cBhvr>
                                        <p:cTn id="92" dur="1" fill="hold">
                                          <p:stCondLst>
                                            <p:cond delay="0"/>
                                          </p:stCondLst>
                                        </p:cTn>
                                        <p:tgtEl>
                                          <p:spTgt spid="14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5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53"/>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4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8"/>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3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6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6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7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9"/>
                                        </p:tgtEl>
                                        <p:attrNameLst>
                                          <p:attrName>style.visibility</p:attrName>
                                        </p:attrNameLst>
                                      </p:cBhvr>
                                      <p:to>
                                        <p:strVal val="visible"/>
                                      </p:to>
                                    </p:set>
                                  </p:childTnLst>
                                </p:cTn>
                              </p:par>
                              <p:par>
                                <p:cTn id="129" presetID="42" presetClass="path" presetSubtype="0" accel="50000" decel="50000" fill="hold" nodeType="withEffect">
                                  <p:stCondLst>
                                    <p:cond delay="0"/>
                                  </p:stCondLst>
                                  <p:childTnLst>
                                    <p:animMotion origin="layout" path="M -4.16667E-6 -1.11111E-6 L -0.16015 0.19329 " pathEditMode="relative" rAng="0" ptsTypes="AA">
                                      <p:cBhvr>
                                        <p:cTn id="130" dur="500" fill="hold"/>
                                        <p:tgtEl>
                                          <p:spTgt spid="144"/>
                                        </p:tgtEl>
                                        <p:attrNameLst>
                                          <p:attrName>ppt_x</p:attrName>
                                          <p:attrName>ppt_y</p:attrName>
                                        </p:attrNameLst>
                                      </p:cBhvr>
                                      <p:rCtr x="-8008" y="9653"/>
                                    </p:animMotion>
                                  </p:childTnLst>
                                </p:cTn>
                              </p:par>
                              <p:par>
                                <p:cTn id="131" presetID="42" presetClass="path" presetSubtype="0" accel="50000" decel="50000" fill="hold" nodeType="withEffect">
                                  <p:stCondLst>
                                    <p:cond delay="0"/>
                                  </p:stCondLst>
                                  <p:childTnLst>
                                    <p:animMotion origin="layout" path="M -4.79167E-6 2.96296E-6 L -0.00013 0.14791 " pathEditMode="relative" rAng="0" ptsTypes="AA">
                                      <p:cBhvr>
                                        <p:cTn id="132" dur="500" fill="hold"/>
                                        <p:tgtEl>
                                          <p:spTgt spid="153"/>
                                        </p:tgtEl>
                                        <p:attrNameLst>
                                          <p:attrName>ppt_x</p:attrName>
                                          <p:attrName>ppt_y</p:attrName>
                                        </p:attrNameLst>
                                      </p:cBhvr>
                                      <p:rCtr x="-13" y="7384"/>
                                    </p:animMotion>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3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9"/>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71"/>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98"/>
                                        </p:tgtEl>
                                        <p:attrNameLst>
                                          <p:attrName>style.visibility</p:attrName>
                                        </p:attrNameLst>
                                      </p:cBhvr>
                                      <p:to>
                                        <p:strVal val="visible"/>
                                      </p:to>
                                    </p:set>
                                  </p:childTnLst>
                                </p:cTn>
                              </p:par>
                              <p:par>
                                <p:cTn id="147" presetID="42" presetClass="path" presetSubtype="0" accel="50000" decel="50000" fill="hold" nodeType="withEffect">
                                  <p:stCondLst>
                                    <p:cond delay="0"/>
                                  </p:stCondLst>
                                  <p:childTnLst>
                                    <p:animMotion origin="layout" path="M -6.25E-7 1.48148E-6 L -0.03841 0.14467 " pathEditMode="relative" rAng="0" ptsTypes="AA">
                                      <p:cBhvr>
                                        <p:cTn id="148" dur="500" fill="hold"/>
                                        <p:tgtEl>
                                          <p:spTgt spid="150"/>
                                        </p:tgtEl>
                                        <p:attrNameLst>
                                          <p:attrName>ppt_x</p:attrName>
                                          <p:attrName>ppt_y</p:attrName>
                                        </p:attrNameLst>
                                      </p:cBhvr>
                                      <p:rCtr x="-1927" y="7222"/>
                                    </p:animMotion>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33"/>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46"/>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58"/>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70"/>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85"/>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97"/>
                                        </p:tgtEl>
                                        <p:attrNameLst>
                                          <p:attrName>style.visibility</p:attrName>
                                        </p:attrNameLst>
                                      </p:cBhvr>
                                      <p:to>
                                        <p:strVal val="visible"/>
                                      </p:to>
                                    </p:set>
                                  </p:childTnLst>
                                </p:cTn>
                              </p:par>
                              <p:par>
                                <p:cTn id="163" presetID="42" presetClass="path" presetSubtype="0" accel="50000" decel="50000" fill="hold" nodeType="withEffect">
                                  <p:stCondLst>
                                    <p:cond delay="0"/>
                                  </p:stCondLst>
                                  <p:childTnLst>
                                    <p:animMotion origin="layout" path="M -2.5E-6 1.48148E-6 L 0.15625 0.18102 " pathEditMode="relative" rAng="0" ptsTypes="AA">
                                      <p:cBhvr>
                                        <p:cTn id="164" dur="500" fill="hold"/>
                                        <p:tgtEl>
                                          <p:spTgt spid="156"/>
                                        </p:tgtEl>
                                        <p:attrNameLst>
                                          <p:attrName>ppt_x</p:attrName>
                                          <p:attrName>ppt_y</p:attrName>
                                        </p:attrNameLst>
                                      </p:cBhvr>
                                      <p:rCtr x="7813" y="9051"/>
                                    </p:animMotion>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32"/>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45"/>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57"/>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6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84"/>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96"/>
                                        </p:tgtEl>
                                        <p:attrNameLst>
                                          <p:attrName>style.visibility</p:attrName>
                                        </p:attrNameLst>
                                      </p:cBhvr>
                                      <p:to>
                                        <p:strVal val="visible"/>
                                      </p:to>
                                    </p:set>
                                  </p:childTnLst>
                                </p:cTn>
                              </p:par>
                              <p:par>
                                <p:cTn id="179" presetID="42" presetClass="path" presetSubtype="0" accel="50000" decel="50000" fill="hold" nodeType="withEffect">
                                  <p:stCondLst>
                                    <p:cond delay="0"/>
                                  </p:stCondLst>
                                  <p:childTnLst>
                                    <p:animMotion origin="layout" path="M -6.25E-7 4.81481E-6 L -0.05625 0.14328 " pathEditMode="relative" rAng="0" ptsTypes="AA">
                                      <p:cBhvr>
                                        <p:cTn id="180" dur="500" fill="hold"/>
                                        <p:tgtEl>
                                          <p:spTgt spid="147"/>
                                        </p:tgtEl>
                                        <p:attrNameLst>
                                          <p:attrName>ppt_x</p:attrName>
                                          <p:attrName>ppt_y</p:attrName>
                                        </p:attrNameLst>
                                      </p:cBhvr>
                                      <p:rCtr x="-2812" y="7153"/>
                                    </p:animMotion>
                                  </p:childTnLst>
                                </p:cTn>
                              </p:par>
                            </p:childTnLst>
                          </p:cTn>
                        </p:par>
                      </p:childTnLst>
                    </p:cTn>
                  </p:par>
                  <p:par>
                    <p:cTn id="181" fill="hold">
                      <p:stCondLst>
                        <p:cond delay="indefinite"/>
                      </p:stCondLst>
                      <p:childTnLst>
                        <p:par>
                          <p:cTn id="182" fill="hold">
                            <p:stCondLst>
                              <p:cond delay="0"/>
                            </p:stCondLst>
                            <p:childTnLst>
                              <p:par>
                                <p:cTn id="183" presetID="9" presetClass="entr" presetSubtype="0" fill="hold" grpId="0" nodeType="clickEffect">
                                  <p:stCondLst>
                                    <p:cond delay="0"/>
                                  </p:stCondLst>
                                  <p:childTnLst>
                                    <p:set>
                                      <p:cBhvr>
                                        <p:cTn id="184" dur="1" fill="hold">
                                          <p:stCondLst>
                                            <p:cond delay="0"/>
                                          </p:stCondLst>
                                        </p:cTn>
                                        <p:tgtEl>
                                          <p:spTgt spid="164"/>
                                        </p:tgtEl>
                                        <p:attrNameLst>
                                          <p:attrName>style.visibility</p:attrName>
                                        </p:attrNameLst>
                                      </p:cBhvr>
                                      <p:to>
                                        <p:strVal val="visible"/>
                                      </p:to>
                                    </p:set>
                                    <p:animEffect transition="in" filter="dissolve">
                                      <p:cBhvr>
                                        <p:cTn id="185" dur="500"/>
                                        <p:tgtEl>
                                          <p:spTgt spid="164"/>
                                        </p:tgtEl>
                                      </p:cBhvr>
                                    </p:animEffec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31"/>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44"/>
                                        </p:tgtEl>
                                        <p:attrNameLst>
                                          <p:attrName>style.visibility</p:attrName>
                                        </p:attrNameLst>
                                      </p:cBhvr>
                                      <p:to>
                                        <p:strVal val="visible"/>
                                      </p:to>
                                    </p:set>
                                  </p:childTnLst>
                                </p:cTn>
                              </p:par>
                              <p:par>
                                <p:cTn id="192" presetID="1" presetClass="entr" presetSubtype="0" fill="hold" grpId="0" nodeType="withEffect">
                                  <p:stCondLst>
                                    <p:cond delay="0"/>
                                  </p:stCondLst>
                                  <p:childTnLst>
                                    <p:set>
                                      <p:cBhvr>
                                        <p:cTn id="193" dur="1" fill="hold">
                                          <p:stCondLst>
                                            <p:cond delay="0"/>
                                          </p:stCondLst>
                                        </p:cTn>
                                        <p:tgtEl>
                                          <p:spTgt spid="56"/>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68"/>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83"/>
                                        </p:tgtEl>
                                        <p:attrNameLst>
                                          <p:attrName>style.visibility</p:attrName>
                                        </p:attrNameLst>
                                      </p:cBhvr>
                                      <p:to>
                                        <p:strVal val="visible"/>
                                      </p:to>
                                    </p:set>
                                  </p:childTnLst>
                                </p:cTn>
                              </p:par>
                              <p:par>
                                <p:cTn id="198" presetID="1" presetClass="entr" presetSubtype="0" fill="hold" grpId="0" nodeType="withEffect">
                                  <p:stCondLst>
                                    <p:cond delay="0"/>
                                  </p:stCondLst>
                                  <p:childTnLst>
                                    <p:set>
                                      <p:cBhvr>
                                        <p:cTn id="199" dur="1" fill="hold">
                                          <p:stCondLst>
                                            <p:cond delay="0"/>
                                          </p:stCondLst>
                                        </p:cTn>
                                        <p:tgtEl>
                                          <p:spTgt spid="95"/>
                                        </p:tgtEl>
                                        <p:attrNameLst>
                                          <p:attrName>style.visibility</p:attrName>
                                        </p:attrNameLst>
                                      </p:cBhvr>
                                      <p:to>
                                        <p:strVal val="visible"/>
                                      </p:to>
                                    </p:set>
                                  </p:childTnLst>
                                </p:cTn>
                              </p:par>
                              <p:par>
                                <p:cTn id="200" presetID="42" presetClass="path" presetSubtype="0" accel="50000" decel="50000" fill="hold" nodeType="withEffect">
                                  <p:stCondLst>
                                    <p:cond delay="0"/>
                                  </p:stCondLst>
                                  <p:childTnLst>
                                    <p:animMotion origin="layout" path="M 0.15625 0.18102 L 0.16198 0.3743 " pathEditMode="relative" rAng="0" ptsTypes="AA">
                                      <p:cBhvr>
                                        <p:cTn id="201" dur="500" fill="hold"/>
                                        <p:tgtEl>
                                          <p:spTgt spid="156"/>
                                        </p:tgtEl>
                                        <p:attrNameLst>
                                          <p:attrName>ppt_x</p:attrName>
                                          <p:attrName>ppt_y</p:attrName>
                                        </p:attrNameLst>
                                      </p:cBhvr>
                                      <p:rCtr x="286" y="9653"/>
                                    </p:animMotion>
                                  </p:childTnLst>
                                </p:cTn>
                              </p:par>
                              <p:par>
                                <p:cTn id="202" presetID="42" presetClass="path" presetSubtype="0" accel="50000" decel="50000" fill="hold" nodeType="withEffect">
                                  <p:stCondLst>
                                    <p:cond delay="0"/>
                                  </p:stCondLst>
                                  <p:childTnLst>
                                    <p:animMotion origin="layout" path="M -0.00013 0.14791 L 0.00912 0.33125 " pathEditMode="relative" rAng="0" ptsTypes="AA">
                                      <p:cBhvr>
                                        <p:cTn id="203" dur="500" fill="hold"/>
                                        <p:tgtEl>
                                          <p:spTgt spid="153"/>
                                        </p:tgtEl>
                                        <p:attrNameLst>
                                          <p:attrName>ppt_x</p:attrName>
                                          <p:attrName>ppt_y</p:attrName>
                                        </p:attrNameLst>
                                      </p:cBhvr>
                                      <p:rCtr x="456" y="9167"/>
                                    </p:animMotion>
                                  </p:childTnLst>
                                </p:cTn>
                              </p:par>
                              <p:par>
                                <p:cTn id="204" presetID="42" presetClass="path" presetSubtype="0" accel="50000" decel="50000" fill="hold" nodeType="withEffect">
                                  <p:stCondLst>
                                    <p:cond delay="0"/>
                                  </p:stCondLst>
                                  <p:childTnLst>
                                    <p:animMotion origin="layout" path="M -0.03841 0.14467 L -0.03476 0.32639 " pathEditMode="relative" rAng="0" ptsTypes="AA">
                                      <p:cBhvr>
                                        <p:cTn id="205" dur="500" fill="hold"/>
                                        <p:tgtEl>
                                          <p:spTgt spid="150"/>
                                        </p:tgtEl>
                                        <p:attrNameLst>
                                          <p:attrName>ppt_x</p:attrName>
                                          <p:attrName>ppt_y</p:attrName>
                                        </p:attrNameLst>
                                      </p:cBhvr>
                                      <p:rCtr x="182" y="9074"/>
                                    </p:animMotion>
                                  </p:childTnLst>
                                </p:cTn>
                              </p:par>
                              <p:par>
                                <p:cTn id="206" presetID="42" presetClass="path" presetSubtype="0" accel="50000" decel="50000" fill="hold" nodeType="withEffect">
                                  <p:stCondLst>
                                    <p:cond delay="0"/>
                                  </p:stCondLst>
                                  <p:childTnLst>
                                    <p:animMotion origin="layout" path="M -0.05625 0.14328 L -0.05299 0.32476 " pathEditMode="relative" rAng="0" ptsTypes="AA">
                                      <p:cBhvr>
                                        <p:cTn id="207" dur="500" fill="hold"/>
                                        <p:tgtEl>
                                          <p:spTgt spid="147"/>
                                        </p:tgtEl>
                                        <p:attrNameLst>
                                          <p:attrName>ppt_x</p:attrName>
                                          <p:attrName>ppt_y</p:attrName>
                                        </p:attrNameLst>
                                      </p:cBhvr>
                                      <p:rCtr x="156" y="9074"/>
                                    </p:animMotion>
                                  </p:childTnLst>
                                </p:cTn>
                              </p:par>
                              <p:par>
                                <p:cTn id="208" presetID="42" presetClass="path" presetSubtype="0" accel="50000" decel="50000" fill="hold" nodeType="withEffect">
                                  <p:stCondLst>
                                    <p:cond delay="0"/>
                                  </p:stCondLst>
                                  <p:childTnLst>
                                    <p:animMotion origin="layout" path="M -0.16015 0.19329 L -0.1638 0.36898 " pathEditMode="relative" rAng="0" ptsTypes="AA">
                                      <p:cBhvr>
                                        <p:cTn id="209" dur="500" fill="hold"/>
                                        <p:tgtEl>
                                          <p:spTgt spid="144"/>
                                        </p:tgtEl>
                                        <p:attrNameLst>
                                          <p:attrName>ppt_x</p:attrName>
                                          <p:attrName>ppt_y</p:attrName>
                                        </p:attrNameLst>
                                      </p:cBhvr>
                                      <p:rCtr x="-182" y="8773"/>
                                    </p:animMotion>
                                  </p:childTnLst>
                                </p:cTn>
                              </p:par>
                              <p:par>
                                <p:cTn id="210" presetID="9" presetClass="entr" presetSubtype="0" fill="hold" grpId="0" nodeType="withEffect">
                                  <p:stCondLst>
                                    <p:cond delay="0"/>
                                  </p:stCondLst>
                                  <p:childTnLst>
                                    <p:set>
                                      <p:cBhvr>
                                        <p:cTn id="211" dur="1" fill="hold">
                                          <p:stCondLst>
                                            <p:cond delay="0"/>
                                          </p:stCondLst>
                                        </p:cTn>
                                        <p:tgtEl>
                                          <p:spTgt spid="162"/>
                                        </p:tgtEl>
                                        <p:attrNameLst>
                                          <p:attrName>style.visibility</p:attrName>
                                        </p:attrNameLst>
                                      </p:cBhvr>
                                      <p:to>
                                        <p:strVal val="visible"/>
                                      </p:to>
                                    </p:set>
                                    <p:animEffect transition="in" filter="dissolve">
                                      <p:cBhvr>
                                        <p:cTn id="212" dur="500"/>
                                        <p:tgtEl>
                                          <p:spTgt spid="162"/>
                                        </p:tgtEl>
                                      </p:cBhvr>
                                    </p:animEffect>
                                  </p:childTnLst>
                                </p:cTn>
                              </p:par>
                            </p:childTnLst>
                          </p:cTn>
                        </p:par>
                      </p:childTnLst>
                    </p:cTn>
                  </p:par>
                  <p:par>
                    <p:cTn id="213" fill="hold">
                      <p:stCondLst>
                        <p:cond delay="indefinite"/>
                      </p:stCondLst>
                      <p:childTnLst>
                        <p:par>
                          <p:cTn id="214" fill="hold">
                            <p:stCondLst>
                              <p:cond delay="0"/>
                            </p:stCondLst>
                            <p:childTnLst>
                              <p:par>
                                <p:cTn id="215" presetID="9" presetClass="entr" presetSubtype="0" fill="hold" grpId="0" nodeType="clickEffect">
                                  <p:stCondLst>
                                    <p:cond delay="0"/>
                                  </p:stCondLst>
                                  <p:childTnLst>
                                    <p:set>
                                      <p:cBhvr>
                                        <p:cTn id="216" dur="1" fill="hold">
                                          <p:stCondLst>
                                            <p:cond delay="0"/>
                                          </p:stCondLst>
                                        </p:cTn>
                                        <p:tgtEl>
                                          <p:spTgt spid="3"/>
                                        </p:tgtEl>
                                        <p:attrNameLst>
                                          <p:attrName>style.visibility</p:attrName>
                                        </p:attrNameLst>
                                      </p:cBhvr>
                                      <p:to>
                                        <p:strVal val="visible"/>
                                      </p:to>
                                    </p:set>
                                    <p:animEffect transition="in" filter="dissolve">
                                      <p:cBhvr>
                                        <p:cTn id="2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53" grpId="0" animBg="1"/>
      <p:bldP spid="65" grpId="0" animBg="1"/>
      <p:bldP spid="77" grpId="0" animBg="1"/>
      <p:bldP spid="92" grpId="0" animBg="1"/>
      <p:bldP spid="104" grpId="0" animBg="1"/>
      <p:bldP spid="39" grpId="0" animBg="1"/>
      <p:bldP spid="52" grpId="0" animBg="1"/>
      <p:bldP spid="64" grpId="0" animBg="1"/>
      <p:bldP spid="76" grpId="0" animBg="1"/>
      <p:bldP spid="91" grpId="0" animBg="1"/>
      <p:bldP spid="103" grpId="0" animBg="1"/>
      <p:bldP spid="38" grpId="0" animBg="1"/>
      <p:bldP spid="51" grpId="0" animBg="1"/>
      <p:bldP spid="63" grpId="0" animBg="1"/>
      <p:bldP spid="75" grpId="0" animBg="1"/>
      <p:bldP spid="90" grpId="0" animBg="1"/>
      <p:bldP spid="102" grpId="0" animBg="1"/>
      <p:bldP spid="37" grpId="0" animBg="1"/>
      <p:bldP spid="50" grpId="0" animBg="1"/>
      <p:bldP spid="62" grpId="0" animBg="1"/>
      <p:bldP spid="74" grpId="0" animBg="1"/>
      <p:bldP spid="89" grpId="0" animBg="1"/>
      <p:bldP spid="101" grpId="0" animBg="1"/>
      <p:bldP spid="36" grpId="0" animBg="1"/>
      <p:bldP spid="49" grpId="0" animBg="1"/>
      <p:bldP spid="61" grpId="0" animBg="1"/>
      <p:bldP spid="73" grpId="0" animBg="1"/>
      <p:bldP spid="88" grpId="0" animBg="1"/>
      <p:bldP spid="100" grpId="0" animBg="1"/>
      <p:bldP spid="35" grpId="0" animBg="1"/>
      <p:bldP spid="48" grpId="0" animBg="1"/>
      <p:bldP spid="60" grpId="0" animBg="1"/>
      <p:bldP spid="72" grpId="0" animBg="1"/>
      <p:bldP spid="87" grpId="0" animBg="1"/>
      <p:bldP spid="99" grpId="0" animBg="1"/>
      <p:bldP spid="34" grpId="0" animBg="1"/>
      <p:bldP spid="47" grpId="0" animBg="1"/>
      <p:bldP spid="59" grpId="0" animBg="1"/>
      <p:bldP spid="71" grpId="0" animBg="1"/>
      <p:bldP spid="86" grpId="0" animBg="1"/>
      <p:bldP spid="98" grpId="0" animBg="1"/>
      <p:bldP spid="33" grpId="0" animBg="1"/>
      <p:bldP spid="46" grpId="0" animBg="1"/>
      <p:bldP spid="58" grpId="0" animBg="1"/>
      <p:bldP spid="70" grpId="0" animBg="1"/>
      <p:bldP spid="85" grpId="0" animBg="1"/>
      <p:bldP spid="97" grpId="0" animBg="1"/>
      <p:bldP spid="32" grpId="0" animBg="1"/>
      <p:bldP spid="45" grpId="0" animBg="1"/>
      <p:bldP spid="57" grpId="0" animBg="1"/>
      <p:bldP spid="69" grpId="0" animBg="1"/>
      <p:bldP spid="84" grpId="0" animBg="1"/>
      <p:bldP spid="96" grpId="0" animBg="1"/>
      <p:bldP spid="31" grpId="0" animBg="1"/>
      <p:bldP spid="44" grpId="0" animBg="1"/>
      <p:bldP spid="56" grpId="0" animBg="1"/>
      <p:bldP spid="68" grpId="0" animBg="1"/>
      <p:bldP spid="83" grpId="0" animBg="1"/>
      <p:bldP spid="95" grpId="0" animBg="1"/>
      <p:bldP spid="160" grpId="0"/>
      <p:bldP spid="161" grpId="0"/>
      <p:bldP spid="162" grpId="0"/>
      <p:bldP spid="163" grpId="0"/>
      <p:bldP spid="164"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0.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1.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2.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3.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4.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15.xml><?xml version="1.0" encoding="utf-8"?>
<p:tagLst xmlns:a="http://schemas.openxmlformats.org/drawingml/2006/main" xmlns:r="http://schemas.openxmlformats.org/officeDocument/2006/relationships" xmlns:p="http://schemas.openxmlformats.org/presentationml/2006/main">
  <p:tag name="NAME" val="Body1"/>
</p:tagLst>
</file>

<file path=ppt/tags/tag16.xml><?xml version="1.0" encoding="utf-8"?>
<p:tagLst xmlns:a="http://schemas.openxmlformats.org/drawingml/2006/main" xmlns:r="http://schemas.openxmlformats.org/officeDocument/2006/relationships" xmlns:p="http://schemas.openxmlformats.org/presentationml/2006/main">
  <p:tag name="NAME" val="Body1"/>
</p:tagLst>
</file>

<file path=ppt/tags/tag17.xml><?xml version="1.0" encoding="utf-8"?>
<p:tagLst xmlns:a="http://schemas.openxmlformats.org/drawingml/2006/main" xmlns:r="http://schemas.openxmlformats.org/officeDocument/2006/relationships" xmlns:p="http://schemas.openxmlformats.org/presentationml/2006/main">
  <p:tag name="NAME" val="Body1"/>
</p:tagLst>
</file>

<file path=ppt/tags/tag18.xml><?xml version="1.0" encoding="utf-8"?>
<p:tagLst xmlns:a="http://schemas.openxmlformats.org/drawingml/2006/main" xmlns:r="http://schemas.openxmlformats.org/officeDocument/2006/relationships" xmlns:p="http://schemas.openxmlformats.org/presentationml/2006/main">
  <p:tag name="NAME" val="Body1"/>
</p:tagLst>
</file>

<file path=ppt/tags/tag19.xml><?xml version="1.0" encoding="utf-8"?>
<p:tagLst xmlns:a="http://schemas.openxmlformats.org/drawingml/2006/main" xmlns:r="http://schemas.openxmlformats.org/officeDocument/2006/relationships" xmlns:p="http://schemas.openxmlformats.org/presentationml/2006/main">
  <p:tag name="NAME" val="Body1"/>
</p:tagLst>
</file>

<file path=ppt/tags/tag2.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20.xml><?xml version="1.0" encoding="utf-8"?>
<p:tagLst xmlns:a="http://schemas.openxmlformats.org/drawingml/2006/main" xmlns:r="http://schemas.openxmlformats.org/officeDocument/2006/relationships" xmlns:p="http://schemas.openxmlformats.org/presentationml/2006/main">
  <p:tag name="NAME" val="Body1"/>
</p:tagLst>
</file>

<file path=ppt/tags/tag21.xml><?xml version="1.0" encoding="utf-8"?>
<p:tagLst xmlns:a="http://schemas.openxmlformats.org/drawingml/2006/main" xmlns:r="http://schemas.openxmlformats.org/officeDocument/2006/relationships" xmlns:p="http://schemas.openxmlformats.org/presentationml/2006/main">
  <p:tag name="NAME" val="Body1"/>
</p:tagLst>
</file>

<file path=ppt/tags/tag22.xml><?xml version="1.0" encoding="utf-8"?>
<p:tagLst xmlns:a="http://schemas.openxmlformats.org/drawingml/2006/main" xmlns:r="http://schemas.openxmlformats.org/officeDocument/2006/relationships" xmlns:p="http://schemas.openxmlformats.org/presentationml/2006/main">
  <p:tag name="NAME" val="CustomIcon"/>
</p:tagLst>
</file>

<file path=ppt/tags/tag23.xml><?xml version="1.0" encoding="utf-8"?>
<p:tagLst xmlns:a="http://schemas.openxmlformats.org/drawingml/2006/main" xmlns:r="http://schemas.openxmlformats.org/officeDocument/2006/relationships" xmlns:p="http://schemas.openxmlformats.org/presentationml/2006/main">
  <p:tag name="NAME" val="CustomIcon"/>
</p:tagLst>
</file>

<file path=ppt/tags/tag24.xml><?xml version="1.0" encoding="utf-8"?>
<p:tagLst xmlns:a="http://schemas.openxmlformats.org/drawingml/2006/main" xmlns:r="http://schemas.openxmlformats.org/officeDocument/2006/relationships" xmlns:p="http://schemas.openxmlformats.org/presentationml/2006/main">
  <p:tag name="NAME" val="CustomIcon"/>
</p:tagLst>
</file>

<file path=ppt/tags/tag25.xml><?xml version="1.0" encoding="utf-8"?>
<p:tagLst xmlns:a="http://schemas.openxmlformats.org/drawingml/2006/main" xmlns:r="http://schemas.openxmlformats.org/officeDocument/2006/relationships" xmlns:p="http://schemas.openxmlformats.org/presentationml/2006/main">
  <p:tag name="NAME" val="CustomIcon"/>
</p:tagLst>
</file>

<file path=ppt/tags/tag26.xml><?xml version="1.0" encoding="utf-8"?>
<p:tagLst xmlns:a="http://schemas.openxmlformats.org/drawingml/2006/main" xmlns:r="http://schemas.openxmlformats.org/officeDocument/2006/relationships" xmlns:p="http://schemas.openxmlformats.org/presentationml/2006/main">
  <p:tag name="NAME" val="CustomIcon"/>
</p:tagLst>
</file>

<file path=ppt/tags/tag27.xml><?xml version="1.0" encoding="utf-8"?>
<p:tagLst xmlns:a="http://schemas.openxmlformats.org/drawingml/2006/main" xmlns:r="http://schemas.openxmlformats.org/officeDocument/2006/relationships" xmlns:p="http://schemas.openxmlformats.org/presentationml/2006/main">
  <p:tag name="NAME" val="Body1"/>
</p:tagLst>
</file>

<file path=ppt/tags/tag28.xml><?xml version="1.0" encoding="utf-8"?>
<p:tagLst xmlns:a="http://schemas.openxmlformats.org/drawingml/2006/main" xmlns:r="http://schemas.openxmlformats.org/officeDocument/2006/relationships" xmlns:p="http://schemas.openxmlformats.org/presentationml/2006/main">
  <p:tag name="NAME" val="Body1"/>
</p:tagLst>
</file>

<file path=ppt/tags/tag29.xml><?xml version="1.0" encoding="utf-8"?>
<p:tagLst xmlns:a="http://schemas.openxmlformats.org/drawingml/2006/main" xmlns:r="http://schemas.openxmlformats.org/officeDocument/2006/relationships" xmlns:p="http://schemas.openxmlformats.org/presentationml/2006/main">
  <p:tag name="NAME" val="Body1"/>
</p:tagLst>
</file>

<file path=ppt/tags/tag3.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30.xml><?xml version="1.0" encoding="utf-8"?>
<p:tagLst xmlns:a="http://schemas.openxmlformats.org/drawingml/2006/main" xmlns:r="http://schemas.openxmlformats.org/officeDocument/2006/relationships" xmlns:p="http://schemas.openxmlformats.org/presentationml/2006/main">
  <p:tag name="NAME" val="Body1"/>
</p:tagLst>
</file>

<file path=ppt/tags/tag31.xml><?xml version="1.0" encoding="utf-8"?>
<p:tagLst xmlns:a="http://schemas.openxmlformats.org/drawingml/2006/main" xmlns:r="http://schemas.openxmlformats.org/officeDocument/2006/relationships" xmlns:p="http://schemas.openxmlformats.org/presentationml/2006/main">
  <p:tag name="NAME" val="Body1"/>
</p:tagLst>
</file>

<file path=ppt/tags/tag32.xml><?xml version="1.0" encoding="utf-8"?>
<p:tagLst xmlns:a="http://schemas.openxmlformats.org/drawingml/2006/main" xmlns:r="http://schemas.openxmlformats.org/officeDocument/2006/relationships" xmlns:p="http://schemas.openxmlformats.org/presentationml/2006/main">
  <p:tag name="NAME" val="Body1"/>
</p:tagLst>
</file>

<file path=ppt/tags/tag33.xml><?xml version="1.0" encoding="utf-8"?>
<p:tagLst xmlns:a="http://schemas.openxmlformats.org/drawingml/2006/main" xmlns:r="http://schemas.openxmlformats.org/officeDocument/2006/relationships" xmlns:p="http://schemas.openxmlformats.org/presentationml/2006/main">
  <p:tag name="NAME" val="Body1"/>
</p:tagLst>
</file>

<file path=ppt/tags/tag34.xml><?xml version="1.0" encoding="utf-8"?>
<p:tagLst xmlns:a="http://schemas.openxmlformats.org/drawingml/2006/main" xmlns:r="http://schemas.openxmlformats.org/officeDocument/2006/relationships" xmlns:p="http://schemas.openxmlformats.org/presentationml/2006/main">
  <p:tag name="NAME" val="Body1"/>
</p:tagLst>
</file>

<file path=ppt/tags/tag35.xml><?xml version="1.0" encoding="utf-8"?>
<p:tagLst xmlns:a="http://schemas.openxmlformats.org/drawingml/2006/main" xmlns:r="http://schemas.openxmlformats.org/officeDocument/2006/relationships" xmlns:p="http://schemas.openxmlformats.org/presentationml/2006/main">
  <p:tag name="NAME" val="Body1"/>
</p:tagLst>
</file>

<file path=ppt/tags/tag36.xml><?xml version="1.0" encoding="utf-8"?>
<p:tagLst xmlns:a="http://schemas.openxmlformats.org/drawingml/2006/main" xmlns:r="http://schemas.openxmlformats.org/officeDocument/2006/relationships" xmlns:p="http://schemas.openxmlformats.org/presentationml/2006/main">
  <p:tag name="NAME" val="Body1"/>
</p:tagLst>
</file>

<file path=ppt/tags/tag37.xml><?xml version="1.0" encoding="utf-8"?>
<p:tagLst xmlns:a="http://schemas.openxmlformats.org/drawingml/2006/main" xmlns:r="http://schemas.openxmlformats.org/officeDocument/2006/relationships" xmlns:p="http://schemas.openxmlformats.org/presentationml/2006/main">
  <p:tag name="NAME" val="Body1"/>
</p:tagLst>
</file>

<file path=ppt/tags/tag38.xml><?xml version="1.0" encoding="utf-8"?>
<p:tagLst xmlns:a="http://schemas.openxmlformats.org/drawingml/2006/main" xmlns:r="http://schemas.openxmlformats.org/officeDocument/2006/relationships" xmlns:p="http://schemas.openxmlformats.org/presentationml/2006/main">
  <p:tag name="NAME" val="Body1"/>
</p:tagLst>
</file>

<file path=ppt/tags/tag39.xml><?xml version="1.0" encoding="utf-8"?>
<p:tagLst xmlns:a="http://schemas.openxmlformats.org/drawingml/2006/main" xmlns:r="http://schemas.openxmlformats.org/officeDocument/2006/relationships" xmlns:p="http://schemas.openxmlformats.org/presentationml/2006/main">
  <p:tag name="NAME" val="Body1"/>
</p:tagLst>
</file>

<file path=ppt/tags/tag4.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40.xml><?xml version="1.0" encoding="utf-8"?>
<p:tagLst xmlns:a="http://schemas.openxmlformats.org/drawingml/2006/main" xmlns:r="http://schemas.openxmlformats.org/officeDocument/2006/relationships" xmlns:p="http://schemas.openxmlformats.org/presentationml/2006/main">
  <p:tag name="NAME" val="Body1"/>
</p:tagLst>
</file>

<file path=ppt/tags/tag41.xml><?xml version="1.0" encoding="utf-8"?>
<p:tagLst xmlns:a="http://schemas.openxmlformats.org/drawingml/2006/main" xmlns:r="http://schemas.openxmlformats.org/officeDocument/2006/relationships" xmlns:p="http://schemas.openxmlformats.org/presentationml/2006/main">
  <p:tag name="NAME" val="Body1"/>
</p:tagLst>
</file>

<file path=ppt/tags/tag42.xml><?xml version="1.0" encoding="utf-8"?>
<p:tagLst xmlns:a="http://schemas.openxmlformats.org/drawingml/2006/main" xmlns:r="http://schemas.openxmlformats.org/officeDocument/2006/relationships" xmlns:p="http://schemas.openxmlformats.org/presentationml/2006/main">
  <p:tag name="NAME" val="Body1"/>
</p:tagLst>
</file>

<file path=ppt/tags/tag43.xml><?xml version="1.0" encoding="utf-8"?>
<p:tagLst xmlns:a="http://schemas.openxmlformats.org/drawingml/2006/main" xmlns:r="http://schemas.openxmlformats.org/officeDocument/2006/relationships" xmlns:p="http://schemas.openxmlformats.org/presentationml/2006/main">
  <p:tag name="NAME" val="Body1"/>
</p:tagLst>
</file>

<file path=ppt/tags/tag44.xml><?xml version="1.0" encoding="utf-8"?>
<p:tagLst xmlns:a="http://schemas.openxmlformats.org/drawingml/2006/main" xmlns:r="http://schemas.openxmlformats.org/officeDocument/2006/relationships" xmlns:p="http://schemas.openxmlformats.org/presentationml/2006/main">
  <p:tag name="NAME" val="Body1"/>
</p:tagLst>
</file>

<file path=ppt/tags/tag45.xml><?xml version="1.0" encoding="utf-8"?>
<p:tagLst xmlns:a="http://schemas.openxmlformats.org/drawingml/2006/main" xmlns:r="http://schemas.openxmlformats.org/officeDocument/2006/relationships" xmlns:p="http://schemas.openxmlformats.org/presentationml/2006/main">
  <p:tag name="NAME" val="Body1"/>
</p:tagLst>
</file>

<file path=ppt/tags/tag46.xml><?xml version="1.0" encoding="utf-8"?>
<p:tagLst xmlns:a="http://schemas.openxmlformats.org/drawingml/2006/main" xmlns:r="http://schemas.openxmlformats.org/officeDocument/2006/relationships" xmlns:p="http://schemas.openxmlformats.org/presentationml/2006/main">
  <p:tag name="NAME" val="Body1"/>
</p:tagLst>
</file>

<file path=ppt/tags/tag47.xml><?xml version="1.0" encoding="utf-8"?>
<p:tagLst xmlns:a="http://schemas.openxmlformats.org/drawingml/2006/main" xmlns:r="http://schemas.openxmlformats.org/officeDocument/2006/relationships" xmlns:p="http://schemas.openxmlformats.org/presentationml/2006/main">
  <p:tag name="NAME" val="Body1"/>
</p:tagLst>
</file>

<file path=ppt/tags/tag48.xml><?xml version="1.0" encoding="utf-8"?>
<p:tagLst xmlns:a="http://schemas.openxmlformats.org/drawingml/2006/main" xmlns:r="http://schemas.openxmlformats.org/officeDocument/2006/relationships" xmlns:p="http://schemas.openxmlformats.org/presentationml/2006/main">
  <p:tag name="NAME" val="Body1"/>
</p:tagLst>
</file>

<file path=ppt/tags/tag49.xml><?xml version="1.0" encoding="utf-8"?>
<p:tagLst xmlns:a="http://schemas.openxmlformats.org/drawingml/2006/main" xmlns:r="http://schemas.openxmlformats.org/officeDocument/2006/relationships" xmlns:p="http://schemas.openxmlformats.org/presentationml/2006/main">
  <p:tag name="NAME" val="Body1"/>
</p:tagLst>
</file>

<file path=ppt/tags/tag5.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50.xml><?xml version="1.0" encoding="utf-8"?>
<p:tagLst xmlns:a="http://schemas.openxmlformats.org/drawingml/2006/main" xmlns:r="http://schemas.openxmlformats.org/officeDocument/2006/relationships" xmlns:p="http://schemas.openxmlformats.org/presentationml/2006/main">
  <p:tag name="NAME" val="Body1"/>
</p:tagLst>
</file>

<file path=ppt/tags/tag51.xml><?xml version="1.0" encoding="utf-8"?>
<p:tagLst xmlns:a="http://schemas.openxmlformats.org/drawingml/2006/main" xmlns:r="http://schemas.openxmlformats.org/officeDocument/2006/relationships" xmlns:p="http://schemas.openxmlformats.org/presentationml/2006/main">
  <p:tag name="NAME" val="Body1"/>
</p:tagLst>
</file>

<file path=ppt/tags/tag52.xml><?xml version="1.0" encoding="utf-8"?>
<p:tagLst xmlns:a="http://schemas.openxmlformats.org/drawingml/2006/main" xmlns:r="http://schemas.openxmlformats.org/officeDocument/2006/relationships" xmlns:p="http://schemas.openxmlformats.org/presentationml/2006/main">
  <p:tag name="NAME" val="Body1"/>
</p:tagLst>
</file>

<file path=ppt/tags/tag53.xml><?xml version="1.0" encoding="utf-8"?>
<p:tagLst xmlns:a="http://schemas.openxmlformats.org/drawingml/2006/main" xmlns:r="http://schemas.openxmlformats.org/officeDocument/2006/relationships" xmlns:p="http://schemas.openxmlformats.org/presentationml/2006/main">
  <p:tag name="NAME" val="Body1"/>
</p:tagLst>
</file>

<file path=ppt/tags/tag54.xml><?xml version="1.0" encoding="utf-8"?>
<p:tagLst xmlns:a="http://schemas.openxmlformats.org/drawingml/2006/main" xmlns:r="http://schemas.openxmlformats.org/officeDocument/2006/relationships" xmlns:p="http://schemas.openxmlformats.org/presentationml/2006/main">
  <p:tag name="NAME" val="Body1"/>
</p:tagLst>
</file>

<file path=ppt/tags/tag55.xml><?xml version="1.0" encoding="utf-8"?>
<p:tagLst xmlns:a="http://schemas.openxmlformats.org/drawingml/2006/main" xmlns:r="http://schemas.openxmlformats.org/officeDocument/2006/relationships" xmlns:p="http://schemas.openxmlformats.org/presentationml/2006/main">
  <p:tag name="NAME" val="Body1"/>
</p:tagLst>
</file>

<file path=ppt/tags/tag56.xml><?xml version="1.0" encoding="utf-8"?>
<p:tagLst xmlns:a="http://schemas.openxmlformats.org/drawingml/2006/main" xmlns:r="http://schemas.openxmlformats.org/officeDocument/2006/relationships" xmlns:p="http://schemas.openxmlformats.org/presentationml/2006/main">
  <p:tag name="NAME" val="Body1"/>
</p:tagLst>
</file>

<file path=ppt/tags/tag57.xml><?xml version="1.0" encoding="utf-8"?>
<p:tagLst xmlns:a="http://schemas.openxmlformats.org/drawingml/2006/main" xmlns:r="http://schemas.openxmlformats.org/officeDocument/2006/relationships" xmlns:p="http://schemas.openxmlformats.org/presentationml/2006/main">
  <p:tag name="NAME" val="Body1"/>
</p:tagLst>
</file>

<file path=ppt/tags/tag58.xml><?xml version="1.0" encoding="utf-8"?>
<p:tagLst xmlns:a="http://schemas.openxmlformats.org/drawingml/2006/main" xmlns:r="http://schemas.openxmlformats.org/officeDocument/2006/relationships" xmlns:p="http://schemas.openxmlformats.org/presentationml/2006/main">
  <p:tag name="NAME" val="Body1"/>
</p:tagLst>
</file>

<file path=ppt/tags/tag59.xml><?xml version="1.0" encoding="utf-8"?>
<p:tagLst xmlns:a="http://schemas.openxmlformats.org/drawingml/2006/main" xmlns:r="http://schemas.openxmlformats.org/officeDocument/2006/relationships" xmlns:p="http://schemas.openxmlformats.org/presentationml/2006/main">
  <p:tag name="NAME" val="Body1"/>
</p:tagLst>
</file>

<file path=ppt/tags/tag6.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60.xml><?xml version="1.0" encoding="utf-8"?>
<p:tagLst xmlns:a="http://schemas.openxmlformats.org/drawingml/2006/main" xmlns:r="http://schemas.openxmlformats.org/officeDocument/2006/relationships" xmlns:p="http://schemas.openxmlformats.org/presentationml/2006/main">
  <p:tag name="NAME" val="Body1"/>
</p:tagLst>
</file>

<file path=ppt/tags/tag61.xml><?xml version="1.0" encoding="utf-8"?>
<p:tagLst xmlns:a="http://schemas.openxmlformats.org/drawingml/2006/main" xmlns:r="http://schemas.openxmlformats.org/officeDocument/2006/relationships" xmlns:p="http://schemas.openxmlformats.org/presentationml/2006/main">
  <p:tag name="NAME" val="Body1"/>
</p:tagLst>
</file>

<file path=ppt/tags/tag62.xml><?xml version="1.0" encoding="utf-8"?>
<p:tagLst xmlns:a="http://schemas.openxmlformats.org/drawingml/2006/main" xmlns:r="http://schemas.openxmlformats.org/officeDocument/2006/relationships" xmlns:p="http://schemas.openxmlformats.org/presentationml/2006/main">
  <p:tag name="NAME" val="Body1"/>
</p:tagLst>
</file>

<file path=ppt/tags/tag63.xml><?xml version="1.0" encoding="utf-8"?>
<p:tagLst xmlns:a="http://schemas.openxmlformats.org/drawingml/2006/main" xmlns:r="http://schemas.openxmlformats.org/officeDocument/2006/relationships" xmlns:p="http://schemas.openxmlformats.org/presentationml/2006/main">
  <p:tag name="NAME" val="Body1"/>
</p:tagLst>
</file>

<file path=ppt/tags/tag64.xml><?xml version="1.0" encoding="utf-8"?>
<p:tagLst xmlns:a="http://schemas.openxmlformats.org/drawingml/2006/main" xmlns:r="http://schemas.openxmlformats.org/officeDocument/2006/relationships" xmlns:p="http://schemas.openxmlformats.org/presentationml/2006/main">
  <p:tag name="NAME" val="Body1"/>
</p:tagLst>
</file>

<file path=ppt/tags/tag65.xml><?xml version="1.0" encoding="utf-8"?>
<p:tagLst xmlns:a="http://schemas.openxmlformats.org/drawingml/2006/main" xmlns:r="http://schemas.openxmlformats.org/officeDocument/2006/relationships" xmlns:p="http://schemas.openxmlformats.org/presentationml/2006/main">
  <p:tag name="NAME" val="Body1"/>
</p:tagLst>
</file>

<file path=ppt/tags/tag66.xml><?xml version="1.0" encoding="utf-8"?>
<p:tagLst xmlns:a="http://schemas.openxmlformats.org/drawingml/2006/main" xmlns:r="http://schemas.openxmlformats.org/officeDocument/2006/relationships" xmlns:p="http://schemas.openxmlformats.org/presentationml/2006/main">
  <p:tag name="NAME" val="Body1"/>
</p:tagLst>
</file>

<file path=ppt/tags/tag67.xml><?xml version="1.0" encoding="utf-8"?>
<p:tagLst xmlns:a="http://schemas.openxmlformats.org/drawingml/2006/main" xmlns:r="http://schemas.openxmlformats.org/officeDocument/2006/relationships" xmlns:p="http://schemas.openxmlformats.org/presentationml/2006/main">
  <p:tag name="NAME" val="Body1"/>
</p:tagLst>
</file>

<file path=ppt/tags/tag68.xml><?xml version="1.0" encoding="utf-8"?>
<p:tagLst xmlns:a="http://schemas.openxmlformats.org/drawingml/2006/main" xmlns:r="http://schemas.openxmlformats.org/officeDocument/2006/relationships" xmlns:p="http://schemas.openxmlformats.org/presentationml/2006/main">
  <p:tag name="NAME" val="Body1"/>
</p:tagLst>
</file>

<file path=ppt/tags/tag69.xml><?xml version="1.0" encoding="utf-8"?>
<p:tagLst xmlns:a="http://schemas.openxmlformats.org/drawingml/2006/main" xmlns:r="http://schemas.openxmlformats.org/officeDocument/2006/relationships" xmlns:p="http://schemas.openxmlformats.org/presentationml/2006/main">
  <p:tag name="NAME" val="Body1"/>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AME" val="Body1"/>
</p:tagLst>
</file>

<file path=ppt/tags/tag71.xml><?xml version="1.0" encoding="utf-8"?>
<p:tagLst xmlns:a="http://schemas.openxmlformats.org/drawingml/2006/main" xmlns:r="http://schemas.openxmlformats.org/officeDocument/2006/relationships" xmlns:p="http://schemas.openxmlformats.org/presentationml/2006/main">
  <p:tag name="NAME" val="Body1"/>
</p:tagLst>
</file>

<file path=ppt/tags/tag72.xml><?xml version="1.0" encoding="utf-8"?>
<p:tagLst xmlns:a="http://schemas.openxmlformats.org/drawingml/2006/main" xmlns:r="http://schemas.openxmlformats.org/officeDocument/2006/relationships" xmlns:p="http://schemas.openxmlformats.org/presentationml/2006/main">
  <p:tag name="NAME" val="Body1"/>
</p:tagLst>
</file>

<file path=ppt/tags/tag73.xml><?xml version="1.0" encoding="utf-8"?>
<p:tagLst xmlns:a="http://schemas.openxmlformats.org/drawingml/2006/main" xmlns:r="http://schemas.openxmlformats.org/officeDocument/2006/relationships" xmlns:p="http://schemas.openxmlformats.org/presentationml/2006/main">
  <p:tag name="NAME" val="Body1"/>
</p:tagLst>
</file>

<file path=ppt/tags/tag74.xml><?xml version="1.0" encoding="utf-8"?>
<p:tagLst xmlns:a="http://schemas.openxmlformats.org/drawingml/2006/main" xmlns:r="http://schemas.openxmlformats.org/officeDocument/2006/relationships" xmlns:p="http://schemas.openxmlformats.org/presentationml/2006/main">
  <p:tag name="NAME" val="Body1"/>
</p:tagLst>
</file>

<file path=ppt/tags/tag75.xml><?xml version="1.0" encoding="utf-8"?>
<p:tagLst xmlns:a="http://schemas.openxmlformats.org/drawingml/2006/main" xmlns:r="http://schemas.openxmlformats.org/officeDocument/2006/relationships" xmlns:p="http://schemas.openxmlformats.org/presentationml/2006/main">
  <p:tag name="NAME" val="Body1"/>
</p:tagLst>
</file>

<file path=ppt/tags/tag76.xml><?xml version="1.0" encoding="utf-8"?>
<p:tagLst xmlns:a="http://schemas.openxmlformats.org/drawingml/2006/main" xmlns:r="http://schemas.openxmlformats.org/officeDocument/2006/relationships" xmlns:p="http://schemas.openxmlformats.org/presentationml/2006/main">
  <p:tag name="NAME" val="Body1"/>
</p:tagLst>
</file>

<file path=ppt/tags/tag77.xml><?xml version="1.0" encoding="utf-8"?>
<p:tagLst xmlns:a="http://schemas.openxmlformats.org/drawingml/2006/main" xmlns:r="http://schemas.openxmlformats.org/officeDocument/2006/relationships" xmlns:p="http://schemas.openxmlformats.org/presentationml/2006/main">
  <p:tag name="NAME" val="Body1"/>
</p:tagLst>
</file>

<file path=ppt/tags/tag78.xml><?xml version="1.0" encoding="utf-8"?>
<p:tagLst xmlns:a="http://schemas.openxmlformats.org/drawingml/2006/main" xmlns:r="http://schemas.openxmlformats.org/officeDocument/2006/relationships" xmlns:p="http://schemas.openxmlformats.org/presentationml/2006/main">
  <p:tag name="NAME" val="Body1"/>
</p:tagLst>
</file>

<file path=ppt/tags/tag79.xml><?xml version="1.0" encoding="utf-8"?>
<p:tagLst xmlns:a="http://schemas.openxmlformats.org/drawingml/2006/main" xmlns:r="http://schemas.openxmlformats.org/officeDocument/2006/relationships" xmlns:p="http://schemas.openxmlformats.org/presentationml/2006/main">
  <p:tag name="NAME" val="Body1"/>
</p:tagLst>
</file>

<file path=ppt/tags/tag8.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80.xml><?xml version="1.0" encoding="utf-8"?>
<p:tagLst xmlns:a="http://schemas.openxmlformats.org/drawingml/2006/main" xmlns:r="http://schemas.openxmlformats.org/officeDocument/2006/relationships" xmlns:p="http://schemas.openxmlformats.org/presentationml/2006/main">
  <p:tag name="NAME" val="Body1"/>
</p:tagLst>
</file>

<file path=ppt/tags/tag81.xml><?xml version="1.0" encoding="utf-8"?>
<p:tagLst xmlns:a="http://schemas.openxmlformats.org/drawingml/2006/main" xmlns:r="http://schemas.openxmlformats.org/officeDocument/2006/relationships" xmlns:p="http://schemas.openxmlformats.org/presentationml/2006/main">
  <p:tag name="NAME" val="Body1"/>
</p:tagLst>
</file>

<file path=ppt/tags/tag82.xml><?xml version="1.0" encoding="utf-8"?>
<p:tagLst xmlns:a="http://schemas.openxmlformats.org/drawingml/2006/main" xmlns:r="http://schemas.openxmlformats.org/officeDocument/2006/relationships" xmlns:p="http://schemas.openxmlformats.org/presentationml/2006/main">
  <p:tag name="NAME" val="Body1"/>
</p:tagLst>
</file>

<file path=ppt/tags/tag83.xml><?xml version="1.0" encoding="utf-8"?>
<p:tagLst xmlns:a="http://schemas.openxmlformats.org/drawingml/2006/main" xmlns:r="http://schemas.openxmlformats.org/officeDocument/2006/relationships" xmlns:p="http://schemas.openxmlformats.org/presentationml/2006/main">
  <p:tag name="NAME" val="Body1"/>
</p:tagLst>
</file>

<file path=ppt/tags/tag84.xml><?xml version="1.0" encoding="utf-8"?>
<p:tagLst xmlns:a="http://schemas.openxmlformats.org/drawingml/2006/main" xmlns:r="http://schemas.openxmlformats.org/officeDocument/2006/relationships" xmlns:p="http://schemas.openxmlformats.org/presentationml/2006/main">
  <p:tag name="NAME" val="Body1"/>
</p:tagLst>
</file>

<file path=ppt/tags/tag85.xml><?xml version="1.0" encoding="utf-8"?>
<p:tagLst xmlns:a="http://schemas.openxmlformats.org/drawingml/2006/main" xmlns:r="http://schemas.openxmlformats.org/officeDocument/2006/relationships" xmlns:p="http://schemas.openxmlformats.org/presentationml/2006/main">
  <p:tag name="NAME" val="Body1"/>
</p:tagLst>
</file>

<file path=ppt/tags/tag86.xml><?xml version="1.0" encoding="utf-8"?>
<p:tagLst xmlns:a="http://schemas.openxmlformats.org/drawingml/2006/main" xmlns:r="http://schemas.openxmlformats.org/officeDocument/2006/relationships" xmlns:p="http://schemas.openxmlformats.org/presentationml/2006/main">
  <p:tag name="NAME" val="Body1"/>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NAME" val="CustomIcon"/>
</p:tagLst>
</file>

<file path=ppt/tags/tag90.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91.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92.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93.xml><?xml version="1.0" encoding="utf-8"?>
<p:tagLst xmlns:a="http://schemas.openxmlformats.org/drawingml/2006/main" xmlns:r="http://schemas.openxmlformats.org/officeDocument/2006/relationships" xmlns:p="http://schemas.openxmlformats.org/presentationml/2006/main">
  <p:tag name="NAME" val="TitleTrackerAlpha"/>
</p:tagLst>
</file>

<file path=ppt/tags/tag94.xml><?xml version="1.0" encoding="utf-8"?>
<p:tagLst xmlns:a="http://schemas.openxmlformats.org/drawingml/2006/main" xmlns:r="http://schemas.openxmlformats.org/officeDocument/2006/relationships" xmlns:p="http://schemas.openxmlformats.org/presentationml/2006/main">
  <p:tag name="NAME" val="Body1"/>
</p:tagLst>
</file>

<file path=ppt/tags/tag95.xml><?xml version="1.0" encoding="utf-8"?>
<p:tagLst xmlns:a="http://schemas.openxmlformats.org/drawingml/2006/main" xmlns:r="http://schemas.openxmlformats.org/officeDocument/2006/relationships" xmlns:p="http://schemas.openxmlformats.org/presentationml/2006/main">
  <p:tag name="NAME" val="CustomIcon"/>
</p:tagLst>
</file>

<file path=ppt/tags/tag96.xml><?xml version="1.0" encoding="utf-8"?>
<p:tagLst xmlns:a="http://schemas.openxmlformats.org/drawingml/2006/main" xmlns:r="http://schemas.openxmlformats.org/officeDocument/2006/relationships" xmlns:p="http://schemas.openxmlformats.org/presentationml/2006/main">
  <p:tag name="NAME" val="CustomIcon"/>
</p:tagLst>
</file>

<file path=ppt/tags/tag97.xml><?xml version="1.0" encoding="utf-8"?>
<p:tagLst xmlns:a="http://schemas.openxmlformats.org/drawingml/2006/main" xmlns:r="http://schemas.openxmlformats.org/officeDocument/2006/relationships" xmlns:p="http://schemas.openxmlformats.org/presentationml/2006/main">
  <p:tag name="NAME" val="CustomIcon"/>
</p:tagLst>
</file>

<file path=ppt/tags/tag98.xml><?xml version="1.0" encoding="utf-8"?>
<p:tagLst xmlns:a="http://schemas.openxmlformats.org/drawingml/2006/main" xmlns:r="http://schemas.openxmlformats.org/officeDocument/2006/relationships" xmlns:p="http://schemas.openxmlformats.org/presentationml/2006/main">
  <p:tag name="NAME" val="CustomIcon"/>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5741</Words>
  <Application>Microsoft Macintosh PowerPoint</Application>
  <PresentationFormat>Widescreen</PresentationFormat>
  <Paragraphs>968</Paragraphs>
  <Slides>45</Slides>
  <Notes>45</Notes>
  <HiddenSlides>26</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Calibri</vt:lpstr>
      <vt:lpstr>Calibri Light</vt:lpstr>
      <vt:lpstr>Cambria Math</vt:lpstr>
      <vt:lpstr>Courier New</vt:lpstr>
      <vt:lpstr>Wingdings</vt:lpstr>
      <vt:lpstr>Office Theme</vt:lpstr>
      <vt:lpstr>think-cell Slide</vt:lpstr>
      <vt:lpstr>PowerPoint Presentation</vt:lpstr>
      <vt:lpstr>Crash-Fault-Tolerant (CFT) Consensus</vt:lpstr>
      <vt:lpstr>PowerPoint Presentation</vt:lpstr>
      <vt:lpstr>Why consensus is still slow: single-leader protocols</vt:lpstr>
      <vt:lpstr>Fixing single-leader bottlenecks through optimistic protocols</vt:lpstr>
      <vt:lpstr>Combating message reordering in the network</vt:lpstr>
      <vt:lpstr>Combating message reordering in the network</vt:lpstr>
      <vt:lpstr>Our work: helping cloud tenants who can’t control routing</vt:lpstr>
      <vt:lpstr>PowerPoint Presentation</vt:lpstr>
      <vt:lpstr>PowerPoint Presentation</vt:lpstr>
      <vt:lpstr>Defining a reordering score to evaluate DOM effectiveness</vt:lpstr>
      <vt:lpstr>DOM reduces message reordering in cloud (Google Cloud)</vt:lpstr>
      <vt:lpstr>Nezha fast path: All messages arrive before their deadlines</vt:lpstr>
      <vt:lpstr>Nezha slow path</vt:lpstr>
      <vt:lpstr>Evaluation</vt:lpstr>
      <vt:lpstr>PowerPoint Presentation</vt:lpstr>
      <vt:lpstr>PowerPoint Presentation</vt:lpstr>
      <vt:lpstr>Conclusion</vt:lpstr>
      <vt:lpstr>PowerPoint Presentation</vt:lpstr>
      <vt:lpstr>PowerPoint Presentation</vt:lpstr>
      <vt:lpstr>PowerPoint Presentation</vt:lpstr>
      <vt:lpstr>PowerPoint Presentation</vt:lpstr>
      <vt:lpstr>Fast path</vt:lpstr>
      <vt:lpstr>Slow path</vt:lpstr>
      <vt:lpstr>Related Work</vt:lpstr>
      <vt:lpstr>Why consensus is still slow: the tax of coordination</vt:lpstr>
      <vt:lpstr>Why consensus is still slow: the tax of coordination</vt:lpstr>
      <vt:lpstr>Reducing the need for coordination</vt:lpstr>
      <vt:lpstr>PowerPoint Presentation</vt:lpstr>
      <vt:lpstr>Nezha: High-performance and cloud native consensus</vt:lpstr>
      <vt:lpstr>PowerPoint Presentation</vt:lpstr>
      <vt:lpstr>The Nezha consensus protocol</vt:lpstr>
      <vt:lpstr>Scalability with Replicas</vt:lpstr>
      <vt:lpstr>Proxy Evaluation</vt:lpstr>
      <vt:lpstr>PowerPoint Presentation</vt:lpstr>
      <vt:lpstr>Application (Redis) </vt:lpstr>
      <vt:lpstr>Application (CloudEx) </vt:lpstr>
      <vt:lpstr>PowerPoint Presentation</vt:lpstr>
      <vt:lpstr>PowerPoint Presentation</vt:lpstr>
      <vt:lpstr>Prior Works: Raft/Multi-Paxos and NOPaxos</vt:lpstr>
      <vt:lpstr>Prior Works</vt:lpstr>
      <vt:lpstr>Drawbacks of Prior Works</vt:lpstr>
      <vt:lpstr>DOM: Reduce Reordering</vt:lpstr>
      <vt:lpstr>DOM: Reduce Reordering in Best Effort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and Motivation</dc:title>
  <dc:creator>Jinkun Geng</dc:creator>
  <cp:lastModifiedBy>Anirudh Sivaraman Kaushalram</cp:lastModifiedBy>
  <cp:revision>6</cp:revision>
  <dcterms:created xsi:type="dcterms:W3CDTF">2021-11-30T14:35:39Z</dcterms:created>
  <dcterms:modified xsi:type="dcterms:W3CDTF">2023-11-17T18:37:31Z</dcterms:modified>
</cp:coreProperties>
</file>