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66" r:id="rId2"/>
    <p:sldId id="257" r:id="rId3"/>
    <p:sldId id="267" r:id="rId4"/>
    <p:sldId id="275" r:id="rId5"/>
    <p:sldId id="258" r:id="rId6"/>
    <p:sldId id="271" r:id="rId7"/>
    <p:sldId id="277" r:id="rId8"/>
    <p:sldId id="276" r:id="rId9"/>
    <p:sldId id="260" r:id="rId10"/>
    <p:sldId id="261" r:id="rId11"/>
    <p:sldId id="262" r:id="rId12"/>
    <p:sldId id="272" r:id="rId13"/>
    <p:sldId id="264" r:id="rId14"/>
    <p:sldId id="279" r:id="rId15"/>
    <p:sldId id="274" r:id="rId16"/>
    <p:sldId id="273" r:id="rId17"/>
    <p:sldId id="263" r:id="rId18"/>
    <p:sldId id="270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000" userDrawn="1">
          <p15:clr>
            <a:srgbClr val="A4A3A4"/>
          </p15:clr>
        </p15:guide>
        <p15:guide id="4" orient="horz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3" autoAdjust="0"/>
    <p:restoredTop sz="50449" autoAdjust="0"/>
  </p:normalViewPr>
  <p:slideViewPr>
    <p:cSldViewPr>
      <p:cViewPr varScale="1">
        <p:scale>
          <a:sx n="34" d="100"/>
          <a:sy n="34" d="100"/>
        </p:scale>
        <p:origin x="2976" y="42"/>
      </p:cViewPr>
      <p:guideLst>
        <p:guide orient="horz" pos="2640"/>
        <p:guide pos="2880"/>
        <p:guide pos="3000"/>
        <p:guide orient="horz" pos="3120"/>
      </p:guideLst>
    </p:cSldViewPr>
  </p:slideViewPr>
  <p:outlineViewPr>
    <p:cViewPr>
      <p:scale>
        <a:sx n="33" d="100"/>
        <a:sy n="33" d="100"/>
      </p:scale>
      <p:origin x="0" y="-3132"/>
    </p:cViewPr>
  </p:outlin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0B1D8-7B11-4B92-9D67-6219A4EF0ACD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315F8-E931-49D1-A989-C1759F952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1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Thanks Nate. I am Anirudh and am</a:t>
            </a:r>
            <a:r>
              <a:rPr lang="en-US" baseline="0" dirty="0" smtClean="0"/>
              <a:t> going to be speaking about a system that enables programmable packet scheduling at line rate. This is joint work with people at MIT, Barefoot Networks, CISCO, and Stanford.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96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0" dirty="0" smtClean="0"/>
              <a:t> natural question is whether a PIFO can handle</a:t>
            </a:r>
            <a:r>
              <a:rPr lang="en-US" dirty="0" smtClean="0"/>
              <a:t> non-work-conserving</a:t>
            </a:r>
            <a:r>
              <a:rPr lang="en-US" baseline="0" dirty="0" smtClean="0"/>
              <a:t> algorithms? </a:t>
            </a:r>
          </a:p>
          <a:p>
            <a:r>
              <a:rPr lang="en-US" baseline="0" dirty="0" smtClean="0"/>
              <a:t>So, our third example looks at Traffic Shaping, the most common of these non-work-conserving algorithms,</a:t>
            </a:r>
          </a:p>
          <a:p>
            <a:r>
              <a:rPr lang="en-US" baseline="0" dirty="0" smtClean="0"/>
              <a:t>whose goal is to limit a flow to a fixed absolute throughput regardless of its offered load and the offered load of other flows.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can implement Traffic Shaping using PIFOs by computing a packet’s priority in the PIFO based on the wall-clock</a:t>
            </a:r>
          </a:p>
          <a:p>
            <a:r>
              <a:rPr lang="en-US" baseline="0" dirty="0" smtClean="0"/>
              <a:t>departure time of the packet when it is </a:t>
            </a:r>
            <a:r>
              <a:rPr lang="en-US" baseline="0" dirty="0" err="1" smtClean="0"/>
              <a:t>enqueued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dequeuing</a:t>
            </a:r>
            <a:r>
              <a:rPr lang="en-US" baseline="0" dirty="0" smtClean="0"/>
              <a:t> a packet whenever its wall-clock time arrives.</a:t>
            </a:r>
          </a:p>
          <a:p>
            <a:endParaRPr lang="en-US" baseline="0" dirty="0" smtClean="0"/>
          </a:p>
          <a:p>
            <a:r>
              <a:rPr lang="en-US" dirty="0" smtClean="0"/>
              <a:t>A PIFO allows you</a:t>
            </a:r>
            <a:r>
              <a:rPr lang="en-US" baseline="0" dirty="0" smtClean="0"/>
              <a:t> to express anything where you can determine the transmission order when packets are </a:t>
            </a:r>
            <a:r>
              <a:rPr lang="en-US" baseline="0" dirty="0" err="1" smtClean="0"/>
              <a:t>enqueued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In other words, anything where the relative order doesn’t change in the future.</a:t>
            </a:r>
          </a:p>
          <a:p>
            <a:r>
              <a:rPr lang="en-US" baseline="0" dirty="0" smtClean="0"/>
              <a:t>There are algorithms for which these are not true. In particular, hierarchical scheduling algorithms are a class of algorithms</a:t>
            </a:r>
          </a:p>
          <a:p>
            <a:r>
              <a:rPr lang="en-US" baseline="0" dirty="0" smtClean="0"/>
              <a:t>for which this is not true. Let’s consider one in particular.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66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The idea in Hierarchical Packet Fair Queueing (HPFQ) is to divide link capacity between classes</a:t>
            </a:r>
          </a:p>
          <a:p>
            <a:r>
              <a:rPr lang="en-US" baseline="0" dirty="0" smtClean="0"/>
              <a:t>and then to recursively divide capacity between flows belonging to each class.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But, it turns out you can implement HPFQ using a tree of PIFOs that is isomorphic to the HPFQ tree.</a:t>
            </a:r>
          </a:p>
          <a:p>
            <a:r>
              <a:rPr lang="en-US" baseline="0" dirty="0" smtClean="0"/>
              <a:t>PIFO-root has classes A and B for entries while PIFO-A and PIFO-B have packets from either flow A or B.</a:t>
            </a:r>
          </a:p>
          <a:p>
            <a:r>
              <a:rPr lang="en-US" baseline="0" dirty="0" smtClean="0"/>
              <a:t>When a packet is </a:t>
            </a:r>
            <a:r>
              <a:rPr lang="en-US" baseline="0" dirty="0" err="1" smtClean="0"/>
              <a:t>enqueued</a:t>
            </a:r>
            <a:r>
              <a:rPr lang="en-US" baseline="0" dirty="0" smtClean="0"/>
              <a:t>, we </a:t>
            </a:r>
            <a:r>
              <a:rPr lang="en-US" baseline="0" dirty="0" err="1" smtClean="0"/>
              <a:t>enqueue</a:t>
            </a:r>
            <a:r>
              <a:rPr lang="en-US" baseline="0" dirty="0" smtClean="0"/>
              <a:t> the packet itself in either PIFO-A or PIFO-B and the packet’s class</a:t>
            </a:r>
          </a:p>
          <a:p>
            <a:r>
              <a:rPr lang="en-US" baseline="0" dirty="0" smtClean="0"/>
              <a:t>In PIFO-root.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use PIFO-root to divide capacity between two classes A and B using some implementation of WFQ.</a:t>
            </a:r>
          </a:p>
          <a:p>
            <a:r>
              <a:rPr lang="en-US" baseline="0" dirty="0" smtClean="0"/>
              <a:t>Then, whenever PIFO-root is </a:t>
            </a:r>
            <a:r>
              <a:rPr lang="en-US" baseline="0" dirty="0" err="1" smtClean="0"/>
              <a:t>dequeued</a:t>
            </a:r>
            <a:r>
              <a:rPr lang="en-US" baseline="0" dirty="0" smtClean="0"/>
              <a:t> by the link’s transmitter, it returns a pointer to either PIFO-A or PIFO-B.</a:t>
            </a:r>
          </a:p>
          <a:p>
            <a:r>
              <a:rPr lang="en-US" baseline="0" dirty="0" smtClean="0"/>
              <a:t>We then recursively </a:t>
            </a:r>
            <a:r>
              <a:rPr lang="en-US" baseline="0" dirty="0" err="1" smtClean="0"/>
              <a:t>dequeue</a:t>
            </a:r>
            <a:r>
              <a:rPr lang="en-US" baseline="0" dirty="0" smtClean="0"/>
              <a:t> packets from either PIFO-A or PIFO-B to transmit a packet.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Maybe add a slide after this to talk about the PIFO abstraction in totality.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9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summarize,</a:t>
            </a:r>
            <a:r>
              <a:rPr lang="en-US" baseline="0" dirty="0" smtClean="0"/>
              <a:t> let’s look at what the PIFO abstraction entails.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80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As an example, let’s look at a PIFO that can hold up to 128 K entries. This is more than sufficient for the majority of switching chips today.</a:t>
            </a:r>
          </a:p>
          <a:p>
            <a:r>
              <a:rPr lang="en-US" baseline="0" dirty="0" smtClean="0"/>
              <a:t>The naïve way to implement this is to build a single sorted array with up to 128 K entries, compare an incoming element’s priority to all</a:t>
            </a:r>
          </a:p>
          <a:p>
            <a:r>
              <a:rPr lang="en-US" baseline="0" dirty="0" smtClean="0"/>
              <a:t>The elements in the sorted array in parallel and then drop the packet into the right position, by shifting the array appropriately.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Unfortunately, it’s impossible to build and operate on a single array of this size in hardware in parallel.</a:t>
            </a:r>
          </a:p>
          <a:p>
            <a:r>
              <a:rPr lang="en-US" baseline="0" dirty="0" smtClean="0"/>
              <a:t>So we break up this array into several smaller arrays, each of which we can actually operate on in parallel. Each such </a:t>
            </a:r>
            <a:r>
              <a:rPr lang="en-US" baseline="0" dirty="0" err="1" smtClean="0"/>
              <a:t>miniPIFO</a:t>
            </a:r>
            <a:r>
              <a:rPr lang="en-US" baseline="0" dirty="0" smtClean="0"/>
              <a:t> has 128 elements</a:t>
            </a:r>
          </a:p>
          <a:p>
            <a:r>
              <a:rPr lang="en-US" baseline="0" dirty="0" smtClean="0"/>
              <a:t>And is small enough that we can read, compare in parallel, and write back to the array at line rate.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do we determine which of the mini PIFOs a packet should go into? We accomplish this with a range-search CAM that lets us index into the</a:t>
            </a:r>
          </a:p>
          <a:p>
            <a:r>
              <a:rPr lang="en-US" baseline="0" dirty="0" smtClean="0"/>
              <a:t>mini-PIFO bank. To support a 128K entry data structure, we need a range-search CAM with 1024 entries.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most challenging part of this process was the range-</a:t>
            </a:r>
            <a:r>
              <a:rPr lang="en-US" baseline="0" dirty="0" err="1" smtClean="0"/>
              <a:t>seach</a:t>
            </a:r>
            <a:r>
              <a:rPr lang="en-US" baseline="0" dirty="0" smtClean="0"/>
              <a:t> CAM with 1000 entries. It wasn’t obvious that we could do this in hardware, so</a:t>
            </a:r>
          </a:p>
          <a:p>
            <a:r>
              <a:rPr lang="en-US" baseline="0" dirty="0" smtClean="0"/>
              <a:t>we synthesized it on a 16 nm technology node and were pleasantly surprised to find that it met timing at 1 </a:t>
            </a:r>
            <a:r>
              <a:rPr lang="en-US" baseline="0" dirty="0" err="1" smtClean="0"/>
              <a:t>Ghz</a:t>
            </a:r>
            <a:r>
              <a:rPr lang="en-US" baseline="0" dirty="0" smtClean="0"/>
              <a:t>, a typical processing rate for</a:t>
            </a:r>
          </a:p>
          <a:p>
            <a:r>
              <a:rPr lang="en-US" baseline="0" dirty="0" smtClean="0"/>
              <a:t>a switch pipeline. This suggests that technology has scaled to a point where sorting ~1000 entries in hardware isn’t all that challenging.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Now, what’s the cost of this structure? We find that it incurs an additional 5% area overhead relative to a baseline switch chip such</a:t>
            </a:r>
          </a:p>
          <a:p>
            <a:r>
              <a:rPr lang="en-US" baseline="0" dirty="0" smtClean="0"/>
              <a:t>as the Broadcom Trident. In return, it gives us a 3-level programmable hierarchy with essentially an unbounded number of queues.</a:t>
            </a:r>
          </a:p>
          <a:p>
            <a:r>
              <a:rPr lang="en-US" baseline="0" dirty="0" smtClean="0"/>
              <a:t>The Trident, by contrast, supports a two-level of hierarchy across at most 8 queues.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Overall, our results are surprising because a long-line of work including DRR and SFQ start off on the premise that sorting is hard</a:t>
            </a:r>
          </a:p>
          <a:p>
            <a:r>
              <a:rPr lang="en-US" baseline="0" dirty="0" smtClean="0"/>
              <a:t>at line rate. Our synthesis results suggest that it is worthwhile revisiting this assumption because transistors have scaled to a point</a:t>
            </a:r>
          </a:p>
          <a:p>
            <a:r>
              <a:rPr lang="en-US" baseline="0" dirty="0" smtClean="0"/>
              <a:t>where this is no longer hard, at least for the buffer sizes  required for most switching chips.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48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to conclude.</a:t>
            </a:r>
          </a:p>
          <a:p>
            <a:endParaRPr lang="en-US" dirty="0" smtClean="0"/>
          </a:p>
          <a:p>
            <a:r>
              <a:rPr lang="en-US" dirty="0" smtClean="0"/>
              <a:t>This talk is about a single abstraction, the push in first out queue, that</a:t>
            </a:r>
            <a:r>
              <a:rPr lang="en-US" baseline="0" dirty="0" smtClean="0"/>
              <a:t> lets us program scheduling algorithms at line rate.</a:t>
            </a:r>
          </a:p>
          <a:p>
            <a:r>
              <a:rPr lang="en-US" baseline="0" dirty="0" smtClean="0"/>
              <a:t>Just like Match-Action tables are the basic abstraction underlying programmable forwarding, we think PIFOs could be</a:t>
            </a:r>
          </a:p>
          <a:p>
            <a:r>
              <a:rPr lang="en-US" baseline="0" dirty="0" smtClean="0"/>
              <a:t>used as a similar abstraction for programmable scheduling.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Concretely, they provide two benefits.</a:t>
            </a:r>
          </a:p>
          <a:p>
            <a:r>
              <a:rPr lang="en-US" baseline="0" dirty="0" smtClean="0"/>
              <a:t>First, for a network operator, the ability to express new scheduling algorithms that we don’t even know of today.</a:t>
            </a:r>
          </a:p>
          <a:p>
            <a:r>
              <a:rPr lang="en-US" baseline="0" dirty="0" smtClean="0"/>
              <a:t>Second, a chip designer building a switch scheduler now needs to design and verify only one PIFO in hardware,</a:t>
            </a:r>
          </a:p>
          <a:p>
            <a:r>
              <a:rPr lang="en-US" baseline="0" dirty="0" smtClean="0"/>
              <a:t>Not ten scheduling algorithms.</a:t>
            </a:r>
          </a:p>
          <a:p>
            <a:r>
              <a:rPr lang="en-US" baseline="0" dirty="0" smtClean="0"/>
              <a:t>The scheduling algorithms merely become configuration in software.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7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transmission time at the switch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76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algorithmics</a:t>
            </a:r>
            <a:r>
              <a:rPr lang="en-US" dirty="0" smtClean="0"/>
              <a:t> of PIFOs</a:t>
            </a:r>
          </a:p>
          <a:p>
            <a:endParaRPr lang="en-US" dirty="0" smtClean="0"/>
          </a:p>
          <a:p>
            <a:r>
              <a:rPr lang="en-US" dirty="0" smtClean="0"/>
              <a:t>Scalable</a:t>
            </a:r>
            <a:r>
              <a:rPr lang="en-US" baseline="0" dirty="0" smtClean="0"/>
              <a:t> hardware heaps: scale to 100 MB</a:t>
            </a:r>
          </a:p>
          <a:p>
            <a:r>
              <a:rPr lang="en-US" baseline="0" dirty="0" smtClean="0"/>
              <a:t>Hierarchical schedulers in core routers.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Intricate tree manipulations</a:t>
            </a:r>
          </a:p>
          <a:p>
            <a:r>
              <a:rPr lang="en-US" baseline="0" dirty="0" smtClean="0"/>
              <a:t>Sometimes a chip is dedicated to just scheduling.</a:t>
            </a:r>
          </a:p>
          <a:p>
            <a:r>
              <a:rPr lang="en-US" baseline="0" dirty="0" smtClean="0"/>
              <a:t>Unfortunately, we don’t have that much real estate on merchant silicon chips.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 panose="05000000000000000000" pitchFamily="2" charset="2"/>
              </a:rPr>
              <a:t> Say that hardware heaps can’t be used on a DC chip.</a:t>
            </a:r>
          </a:p>
          <a:p>
            <a:r>
              <a:rPr lang="en-US" baseline="0" dirty="0" smtClean="0">
                <a:sym typeface="Wingdings" panose="05000000000000000000" pitchFamily="2" charset="2"/>
              </a:rPr>
              <a:t> But at the same time DC chips are much simpler.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09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</a:t>
            </a:r>
            <a:r>
              <a:rPr lang="en-US" baseline="0" dirty="0" smtClean="0"/>
              <a:t> the talk’s title is programmable scheduling at line rate. Let’s break down each of those two parts.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I say programmable, I mean the ability to run a new scheduling algorithm (possibly something that we don’t know of today) on a switch.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by line rate, I mean switches that operate at the highest capacity supported by a communication standard. For Ethernet today, this is 10 Gigabits per second,</a:t>
            </a:r>
          </a:p>
          <a:p>
            <a:r>
              <a:rPr lang="en-US" baseline="0" dirty="0" smtClean="0"/>
              <a:t>and will soon become 40 or 100 Gigabits / sec.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Now, the term line-rate should make it clear that we can’t use a software switch, Network Processor, or FPGA for the task. These platforms let you write arbitrary</a:t>
            </a:r>
          </a:p>
          <a:p>
            <a:r>
              <a:rPr lang="en-US" baseline="0" dirty="0" smtClean="0"/>
              <a:t>scheduling algorithms, but they have typically been between 10 and 100 times slower than line-rate at any point in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08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Given our</a:t>
            </a:r>
            <a:r>
              <a:rPr lang="en-US" baseline="0" dirty="0" smtClean="0"/>
              <a:t> emphasis on line rate, it’s natural to ask what the state of the art in line-rate programmability is.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After all, one of the goals of Software-Defined Networking is to make commodity line-rate switches programmable.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aseline="0" dirty="0" smtClean="0"/>
              <a:t>Does that suffice for programmable scheduling?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To answer that, let’s look inside a switch today.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There’s a parser that turns bytes into packets.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Then an ingress pipeline consisting of lookup tables operates on these packets.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There’s a scheduler with a set of output queues, typically a few for each port.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Finally there’s an egress pipeline to process packets after they are scheduled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And a </a:t>
            </a:r>
            <a:r>
              <a:rPr lang="en-US" baseline="0" dirty="0" err="1" smtClean="0"/>
              <a:t>deparser</a:t>
            </a:r>
            <a:r>
              <a:rPr lang="en-US" baseline="0" dirty="0" smtClean="0"/>
              <a:t> to turn packets back into bytes on the wire.</a:t>
            </a: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Over time, parts of this picture have become more programmable.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First, </a:t>
            </a:r>
            <a:r>
              <a:rPr lang="en-US" dirty="0" err="1" smtClean="0"/>
              <a:t>OpenFlow</a:t>
            </a:r>
            <a:r>
              <a:rPr lang="en-US" dirty="0" smtClean="0"/>
              <a:t>, standardized a common interface to program entries in a lookup table using the match-action abstraction.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With </a:t>
            </a:r>
            <a:r>
              <a:rPr lang="en-US" dirty="0" err="1" smtClean="0"/>
              <a:t>OpenFlow</a:t>
            </a:r>
            <a:r>
              <a:rPr lang="en-US" dirty="0" smtClean="0"/>
              <a:t>, you</a:t>
            </a:r>
            <a:r>
              <a:rPr lang="en-US" baseline="0" dirty="0" smtClean="0"/>
              <a:t> can match on a fixed set of packet fields (such as the TCP port or IP address)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and carry out fixed actions (such as forwarding packets, dropping packets, or decrementing the TTL) in response.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baseline="0" dirty="0" smtClean="0"/>
              <a:t>More recently, protocol-independent match-action pipelines enable far more programmability than </a:t>
            </a:r>
            <a:r>
              <a:rPr lang="en-US" baseline="0" dirty="0" err="1" smtClean="0"/>
              <a:t>OpenFlow</a:t>
            </a:r>
            <a:r>
              <a:rPr lang="en-US" baseline="0" dirty="0" smtClean="0"/>
              <a:t>. These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 smtClean="0"/>
              <a:t>systems have a flexible parser that allows the user to specify new protocol formats and hence new packet fields that can be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 smtClean="0"/>
              <a:t>parsed by the switch. Then, the match-action tables can match any of these fields (as opposed to a fixed set) and carry out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baseline="0" dirty="0" smtClean="0"/>
              <a:t>more flexible actions by composing them out of a low-level instruction set providing arithmetic on packet fields.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 Amidst all this, despite several parts of the switch becoming progressively more programmable over the past eight years or so,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one part has remained unchanged. And that’s the packet scheduler. Today’s packet schedulers allow you to pick from one of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a set of scheduling algorithms available on the switch. These include things like Deficit Round Robin, strict priority scheduling, and 2-level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Hierarchical scheduling. While a user can tune coefficients in these algorithms, she can’t change the core scheduling logic itself.</a:t>
            </a: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39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Gill Sans MT" panose="020B0502020104020203" pitchFamily="34" charset="0"/>
              </a:rPr>
              <a:t>Programmable: Can we express new scheduling </a:t>
            </a:r>
            <a:r>
              <a:rPr lang="en-US" dirty="0" smtClean="0"/>
              <a:t>algorithms</a:t>
            </a:r>
            <a:r>
              <a:rPr lang="en-US" dirty="0" smtClean="0">
                <a:latin typeface="Gill Sans MT" panose="020B0502020104020203" pitchFamily="34" charset="0"/>
              </a:rPr>
              <a:t> at line rate that we don’t know today?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Gill Sans MT" panose="020B0502020104020203" pitchFamily="34" charset="0"/>
              </a:rPr>
              <a:t>Scheduler is on the critical path. Takes many months to verify</a:t>
            </a:r>
            <a:r>
              <a:rPr lang="en-US" baseline="0" dirty="0" smtClean="0">
                <a:latin typeface="Gill Sans MT" panose="020B0502020104020203" pitchFamily="34" charset="0"/>
              </a:rPr>
              <a:t> this.</a:t>
            </a:r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smtClean="0"/>
              <a:t>Reduces </a:t>
            </a:r>
            <a:r>
              <a:rPr lang="en-US" dirty="0" smtClean="0"/>
              <a:t>a complex operation</a:t>
            </a:r>
            <a:r>
              <a:rPr lang="en-US" baseline="0" dirty="0" smtClean="0"/>
              <a:t> involving multiple queues / packets to a packet-by-packet priority computation.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What makes the scheduler particularly hard?</a:t>
            </a:r>
          </a:p>
          <a:p>
            <a:pPr marL="628650" lvl="1" indent="-171450">
              <a:buFont typeface="Wingdings" panose="05000000000000000000" pitchFamily="2" charset="2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The use of state in scheduling.</a:t>
            </a:r>
          </a:p>
          <a:p>
            <a:pPr marL="628650" lvl="1" indent="-171450">
              <a:buFont typeface="Wingdings" panose="05000000000000000000" pitchFamily="2" charset="2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The PIFO design allows you to distribute the complex </a:t>
            </a:r>
            <a:r>
              <a:rPr lang="en-US" baseline="0" dirty="0" err="1" smtClean="0">
                <a:sym typeface="Wingdings" panose="05000000000000000000" pitchFamily="2" charset="2"/>
              </a:rPr>
              <a:t>stateful</a:t>
            </a:r>
            <a:r>
              <a:rPr lang="en-US" baseline="0" dirty="0" smtClean="0">
                <a:sym typeface="Wingdings" panose="05000000000000000000" pitchFamily="2" charset="2"/>
              </a:rPr>
              <a:t> portions to the rest of the network: end-host, switch pipelines, other switches.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96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So, it should make you wonder. Why is programmable scheduling hard?</a:t>
            </a:r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After all, new scheduling algorithms spring up every year.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problem is that, despite many years of work on programmable scheduling and hundreds of algorithms, there is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 consensus on an abstraction to use for ALL scheduling algorithms.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is in contrast to other aspects of the switch such as parsing, for which parse graphs are a good abstraction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and forwarding, for which match-action tables are a good abstraction.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Because there is no abstraction, one approach is to throw up your hand and build an FPGA or CPU on the critical path.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But this also isn’t feasible for line rate switches because you need to make decisions within a few clock cycles.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So we are really looking for an abstraction that is simple enough that it can finish executing within a few clock cycles.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59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Wingdings" panose="05000000000000000000" pitchFamily="2" charset="2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That brings me to the primary contribution of our work, an abstraction for programmable packet scheduling.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baseline="0" dirty="0" smtClean="0">
              <a:sym typeface="Wingdings" panose="05000000000000000000" pitchFamily="2" charset="2"/>
            </a:endParaRP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Central to our abstraction is the observation that many scheduling algorithms determine the relative order of packet transmissions when packets are </a:t>
            </a:r>
            <a:r>
              <a:rPr lang="en-US" baseline="0" dirty="0" err="1" smtClean="0">
                <a:sym typeface="Wingdings" panose="05000000000000000000" pitchFamily="2" charset="2"/>
              </a:rPr>
              <a:t>enqueued</a:t>
            </a:r>
            <a:r>
              <a:rPr lang="en-US" baseline="0" dirty="0" smtClean="0">
                <a:sym typeface="Wingdings" panose="05000000000000000000" pitchFamily="2" charset="2"/>
              </a:rPr>
              <a:t>. Put differently, the order of packets in the buffer will not change despite future packet arrivals.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baseline="0" dirty="0" smtClean="0">
              <a:sym typeface="Wingdings" panose="05000000000000000000" pitchFamily="2" charset="2"/>
            </a:endParaRP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What do I mean by that? Here are a few examples of scheduling algorithms that all determine packet transmission order at packet arrival.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The Shortest Job First scheduling discipline orders packets by their flow size, which is known when packets are </a:t>
            </a:r>
            <a:r>
              <a:rPr lang="en-US" baseline="0" dirty="0" err="1" smtClean="0">
                <a:sym typeface="Wingdings" panose="05000000000000000000" pitchFamily="2" charset="2"/>
              </a:rPr>
              <a:t>enqueued</a:t>
            </a:r>
            <a:r>
              <a:rPr lang="en-US" baseline="0" dirty="0" smtClean="0">
                <a:sym typeface="Wingdings" panose="05000000000000000000" pitchFamily="2" charset="2"/>
              </a:rPr>
              <a:t>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The Earliest Deadline First scheduling discipline orders packets by the time remaining until their deadline.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And FCFS orders packets by packet arrival time.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baseline="0" dirty="0" smtClean="0">
              <a:sym typeface="Wingdings" panose="05000000000000000000" pitchFamily="2" charset="2"/>
            </a:endParaRP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This naturally leads us to an abstraction for scheduling which is called a push-in first-out queue where packets are pushed into an arbitrary location based on a priority and </a:t>
            </a:r>
            <a:r>
              <a:rPr lang="en-US" baseline="0" dirty="0" err="1" smtClean="0">
                <a:sym typeface="Wingdings" panose="05000000000000000000" pitchFamily="2" charset="2"/>
              </a:rPr>
              <a:t>dequeued</a:t>
            </a:r>
            <a:r>
              <a:rPr lang="en-US" baseline="0" dirty="0" smtClean="0">
                <a:sym typeface="Wingdings" panose="05000000000000000000" pitchFamily="2" charset="2"/>
              </a:rPr>
              <a:t> from the head.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This concept was first proposed as a proof construct in a paper from the late 90s.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endParaRPr lang="en-US" baseline="0" dirty="0" smtClean="0">
              <a:sym typeface="Wingdings" panose="05000000000000000000" pitchFamily="2" charset="2"/>
            </a:endParaRP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What we are showing is that this construct is practically usable as a construct for </a:t>
            </a:r>
            <a:r>
              <a:rPr lang="en-US" baseline="0" dirty="0" err="1" smtClean="0">
                <a:sym typeface="Wingdings" panose="05000000000000000000" pitchFamily="2" charset="2"/>
              </a:rPr>
              <a:t>prog</a:t>
            </a:r>
            <a:r>
              <a:rPr lang="en-US" baseline="0" dirty="0" smtClean="0">
                <a:sym typeface="Wingdings" panose="05000000000000000000" pitchFamily="2" charset="2"/>
              </a:rPr>
              <a:t>. Scheduling.</a:t>
            </a:r>
          </a:p>
          <a:p>
            <a:pPr marL="457200" lvl="1" indent="0">
              <a:buFont typeface="Wingdings" panose="05000000000000000000" pitchFamily="2" charset="2"/>
              <a:buNone/>
            </a:pPr>
            <a:r>
              <a:rPr lang="en-US" baseline="0" dirty="0" smtClean="0">
                <a:sym typeface="Wingdings" panose="05000000000000000000" pitchFamily="2" charset="2"/>
              </a:rPr>
              <a:t>The rest of this talk shows why PIFOs as an abstraction are expressive and why a PIFO is feasible at line rate.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14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let’s look at how we can use a PIFO to design a programmable scheduler.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 PIFO, at its core, is just a way to insert a packet into a sorted queue based on a single number or priority for each packet.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can think of scheduling using a PIFO as doing two things: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first, programmatically computing a priority and second, </a:t>
            </a:r>
            <a:r>
              <a:rPr lang="en-US" baseline="0" dirty="0" err="1" smtClean="0"/>
              <a:t>enqueuing</a:t>
            </a:r>
            <a:r>
              <a:rPr lang="en-US" baseline="0" dirty="0" smtClean="0"/>
              <a:t> it based on that priority into the PIFO.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factors out programmable scheduling into two parts: the </a:t>
            </a:r>
            <a:r>
              <a:rPr lang="en-US" baseline="0" dirty="0" err="1" smtClean="0"/>
              <a:t>enqueuing</a:t>
            </a:r>
            <a:r>
              <a:rPr lang="en-US" baseline="0" dirty="0" smtClean="0"/>
              <a:t> into a priority queue runs at line rate. The computation of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priorities can take more time and isn’t on the critical path.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fact this priority computation can be run anywhere. What do I mean by that? This computation could reside on the ingress pipeline of the switch, it could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reside on an upstream switch, or it could be all the way up at the end host.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 ‘ll next illustrate examples that show this.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62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first example is </a:t>
            </a:r>
            <a:r>
              <a:rPr lang="en-US" dirty="0" err="1" smtClean="0"/>
              <a:t>pFabric</a:t>
            </a:r>
            <a:r>
              <a:rPr lang="en-US" dirty="0" smtClean="0"/>
              <a:t>,</a:t>
            </a:r>
            <a:r>
              <a:rPr lang="en-US" baseline="0" dirty="0" smtClean="0"/>
              <a:t> a recent datacenter scheduling algorithm that seeks to minimize flow completion time.</a:t>
            </a:r>
          </a:p>
          <a:p>
            <a:r>
              <a:rPr lang="en-US" baseline="0" dirty="0" err="1" smtClean="0"/>
              <a:t>pFabric</a:t>
            </a:r>
            <a:r>
              <a:rPr lang="en-US" baseline="0" dirty="0" smtClean="0"/>
              <a:t> boils down to the shortest remaining processing time discipline. </a:t>
            </a:r>
            <a:r>
              <a:rPr lang="en-US" baseline="0" dirty="0" err="1" smtClean="0"/>
              <a:t>pFabric</a:t>
            </a:r>
            <a:r>
              <a:rPr lang="en-US" baseline="0" dirty="0" smtClean="0"/>
              <a:t> implements SRPT by</a:t>
            </a:r>
          </a:p>
          <a:p>
            <a:r>
              <a:rPr lang="en-US" baseline="0" dirty="0" smtClean="0"/>
              <a:t>tracking the remaining flow size for each flow using TCP acknowledgements and inserting this as the packet’s priority in the flow’s packets.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Then, the scheduler itself simply schedules packets based on the remaining flow size. So this is an example where the end host determines</a:t>
            </a:r>
          </a:p>
          <a:p>
            <a:r>
              <a:rPr lang="en-US" baseline="0" dirty="0" smtClean="0"/>
              <a:t>the packet’s priority and the switch respects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552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our second</a:t>
            </a:r>
            <a:r>
              <a:rPr lang="en-US" baseline="0" dirty="0" smtClean="0"/>
              <a:t> example, let’s look at </a:t>
            </a:r>
            <a:r>
              <a:rPr lang="en-US" dirty="0" smtClean="0"/>
              <a:t>Weighted Fair Queueing,</a:t>
            </a:r>
            <a:r>
              <a:rPr lang="en-US" baseline="0" dirty="0" smtClean="0"/>
              <a:t> an algorithm that divides link capacity equitably</a:t>
            </a:r>
          </a:p>
          <a:p>
            <a:r>
              <a:rPr lang="en-US" baseline="0" dirty="0" smtClean="0"/>
              <a:t>among flows. Most implementations of Weighted Fair Queueing use a virtual time calculation. Here, we look at the</a:t>
            </a:r>
          </a:p>
          <a:p>
            <a:r>
              <a:rPr lang="en-US" baseline="0" dirty="0" smtClean="0"/>
              <a:t>Virtual Start-Time Fair Queueing implementation, which schedules packets based on their virtual start time. Computing</a:t>
            </a:r>
          </a:p>
          <a:p>
            <a:r>
              <a:rPr lang="en-US" baseline="0" dirty="0" smtClean="0"/>
              <a:t>the virtual start-time requires the switch to track the virtual finish time of the last packet in each flow as shown in the simplified version of WFQ on the slides.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algorithm can be implemented using PIFOs by maintaining this state on the ingress pipeline of a programmable switch</a:t>
            </a:r>
          </a:p>
          <a:p>
            <a:r>
              <a:rPr lang="en-US" baseline="0" dirty="0" smtClean="0"/>
              <a:t>architecture such as the RMT architecture and updating the virtual finish time every time a packet is </a:t>
            </a:r>
            <a:r>
              <a:rPr lang="en-US" baseline="0" dirty="0" err="1" smtClean="0"/>
              <a:t>enqueued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315F8-E931-49D1-A989-C1759F952B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20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3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6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0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dugi" panose="020B0502040204020203" pitchFamily="34" charset="0"/>
              </a:defRPr>
            </a:lvl1pPr>
            <a:lvl2pPr>
              <a:defRPr>
                <a:latin typeface="Gadugi" panose="020B0502040204020203" pitchFamily="34" charset="0"/>
              </a:defRPr>
            </a:lvl2pPr>
            <a:lvl3pPr>
              <a:defRPr>
                <a:latin typeface="Gadugi" panose="020B0502040204020203" pitchFamily="34" charset="0"/>
              </a:defRPr>
            </a:lvl3pPr>
            <a:lvl4pPr>
              <a:defRPr>
                <a:latin typeface="Gadugi" panose="020B0502040204020203" pitchFamily="34" charset="0"/>
              </a:defRPr>
            </a:lvl4pPr>
            <a:lvl5pPr>
              <a:defRPr>
                <a:latin typeface="Gadug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37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7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18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1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4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A282F-2EA0-45DB-8C31-37DE1096A098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5F157-7340-4563-97EA-3459BDFA2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8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dugi" panose="020B05020402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Gadug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30692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Programmable Packet Scheduling at Line Rate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87976" y="3175478"/>
            <a:ext cx="8368048" cy="1655762"/>
          </a:xfrm>
        </p:spPr>
        <p:txBody>
          <a:bodyPr>
            <a:noAutofit/>
          </a:bodyPr>
          <a:lstStyle/>
          <a:p>
            <a:r>
              <a:rPr lang="en-US" b="1" dirty="0" smtClean="0"/>
              <a:t>Anirudh </a:t>
            </a:r>
            <a:r>
              <a:rPr lang="en-US" b="1" dirty="0" err="1" smtClean="0"/>
              <a:t>Sivaraman</a:t>
            </a:r>
            <a:r>
              <a:rPr lang="en-US" dirty="0" smtClean="0"/>
              <a:t>, </a:t>
            </a:r>
            <a:r>
              <a:rPr lang="en-US" dirty="0" err="1" smtClean="0"/>
              <a:t>Suvinay</a:t>
            </a:r>
            <a:r>
              <a:rPr lang="en-US" dirty="0" smtClean="0"/>
              <a:t> Subramanian, </a:t>
            </a:r>
            <a:r>
              <a:rPr lang="en-US" dirty="0" err="1" smtClean="0"/>
              <a:t>Anurag</a:t>
            </a:r>
            <a:r>
              <a:rPr lang="en-US" dirty="0" smtClean="0"/>
              <a:t> Agrawal, </a:t>
            </a:r>
            <a:r>
              <a:rPr lang="en-US" dirty="0" err="1" smtClean="0"/>
              <a:t>Sharad</a:t>
            </a:r>
            <a:r>
              <a:rPr lang="en-US" dirty="0" smtClean="0"/>
              <a:t> </a:t>
            </a:r>
            <a:r>
              <a:rPr lang="en-US" dirty="0" err="1" smtClean="0"/>
              <a:t>Chole</a:t>
            </a:r>
            <a:r>
              <a:rPr lang="en-US" dirty="0" smtClean="0"/>
              <a:t>, Shang-</a:t>
            </a:r>
            <a:r>
              <a:rPr lang="en-US" dirty="0" err="1" smtClean="0"/>
              <a:t>Tse</a:t>
            </a:r>
            <a:r>
              <a:rPr lang="en-US" dirty="0" smtClean="0"/>
              <a:t> Chuang, Tom </a:t>
            </a:r>
            <a:r>
              <a:rPr lang="en-US" dirty="0" err="1" smtClean="0"/>
              <a:t>Edsall</a:t>
            </a:r>
            <a:r>
              <a:rPr lang="en-US" dirty="0" smtClean="0"/>
              <a:t>, Mohammad </a:t>
            </a:r>
            <a:r>
              <a:rPr lang="en-US" dirty="0" err="1" smtClean="0"/>
              <a:t>Alizadeh</a:t>
            </a:r>
            <a:r>
              <a:rPr lang="en-US" dirty="0" smtClean="0"/>
              <a:t>, </a:t>
            </a:r>
            <a:r>
              <a:rPr lang="en-US" dirty="0" err="1" smtClean="0"/>
              <a:t>Sachin</a:t>
            </a:r>
            <a:r>
              <a:rPr lang="en-US" dirty="0" smtClean="0"/>
              <a:t> </a:t>
            </a:r>
            <a:r>
              <a:rPr lang="en-US" dirty="0" err="1" smtClean="0"/>
              <a:t>Katti</a:t>
            </a:r>
            <a:r>
              <a:rPr lang="en-US" dirty="0" smtClean="0"/>
              <a:t>, Nick </a:t>
            </a:r>
            <a:r>
              <a:rPr lang="en-US" dirty="0" err="1" smtClean="0"/>
              <a:t>McKeown</a:t>
            </a:r>
            <a:r>
              <a:rPr lang="en-US" dirty="0" smtClean="0"/>
              <a:t>,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Balakrishnan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00766" y="5269486"/>
            <a:ext cx="59629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0" dirty="0">
              <a:latin typeface="Gadug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95" y="5778803"/>
            <a:ext cx="1973997" cy="4407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827" y="5664244"/>
            <a:ext cx="1994162" cy="6699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766" y="5603803"/>
            <a:ext cx="1497713" cy="7907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815" y="5535837"/>
            <a:ext cx="2112931" cy="92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pFabric</a:t>
            </a:r>
            <a:r>
              <a:rPr lang="en-US" dirty="0" smtClean="0"/>
              <a:t> using PIFO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846359" y="4097534"/>
            <a:ext cx="249875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6117125" y="3939391"/>
            <a:ext cx="1717776" cy="316285"/>
            <a:chOff x="931333" y="903111"/>
            <a:chExt cx="1495778" cy="31326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11" name="Rectangle 10"/>
          <p:cNvSpPr/>
          <p:nvPr/>
        </p:nvSpPr>
        <p:spPr>
          <a:xfrm>
            <a:off x="7653087" y="3952283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79286" y="3953377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17427" y="3954903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03163" y="3953161"/>
            <a:ext cx="163401" cy="28874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8396" y="3954903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1149" y="3953808"/>
            <a:ext cx="163401" cy="288746"/>
          </a:xfrm>
          <a:prstGeom prst="rect">
            <a:avLst/>
          </a:prstGeom>
          <a:solidFill>
            <a:srgbClr val="FF6666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82151" y="3953808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99823" y="4311142"/>
            <a:ext cx="224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Push-In-First-Out (PIFO) Queue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5958814" y="3317964"/>
            <a:ext cx="2181922" cy="163503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618078" y="3009900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Scheduler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4980" y="3581400"/>
            <a:ext cx="2593920" cy="109250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kern="0" noProof="0" dirty="0" smtClean="0">
                <a:solidFill>
                  <a:prstClr val="black"/>
                </a:solidFill>
                <a:latin typeface="Gadugi" panose="020B0502040204020203" pitchFamily="34" charset="0"/>
              </a:rPr>
              <a:t>f = flow(p)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1" i="0" u="none" strike="noStrike" kern="0" cap="none" spc="0" normalizeH="0" baseline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p.prio</a:t>
            </a:r>
            <a:r>
              <a:rPr kumimoji="0" lang="en-US" sz="1800" b="1" i="0" u="none" strike="noStrike" kern="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 = </a:t>
            </a:r>
            <a:r>
              <a:rPr kumimoji="0" lang="en-US" sz="1800" b="1" i="0" u="none" strike="noStrike" kern="0" cap="none" spc="0" normalizeH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f.rem_size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dugi" panose="020B0502040204020203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35" y="5105308"/>
            <a:ext cx="1104992" cy="110499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226" y="5113247"/>
            <a:ext cx="1371516" cy="859483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>
            <a:off x="1401127" y="5410200"/>
            <a:ext cx="69749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676400" y="5410200"/>
            <a:ext cx="454559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676400" y="4083120"/>
            <a:ext cx="4343400" cy="7116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>
          <a:xfrm flipV="1">
            <a:off x="6011815" y="3694308"/>
            <a:ext cx="0" cy="410216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39" name="Straight Arrow Connector 38"/>
          <p:cNvCxnSpPr/>
          <p:nvPr/>
        </p:nvCxnSpPr>
        <p:spPr>
          <a:xfrm flipH="1">
            <a:off x="6004553" y="3699549"/>
            <a:ext cx="1237195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45" name="Straight Arrow Connector 44"/>
          <p:cNvCxnSpPr/>
          <p:nvPr/>
        </p:nvCxnSpPr>
        <p:spPr>
          <a:xfrm flipV="1">
            <a:off x="7236872" y="3691687"/>
            <a:ext cx="0" cy="367179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headEnd type="arrow"/>
            <a:tailEnd type="non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6934010" y="3553866"/>
            <a:ext cx="163401" cy="288746"/>
          </a:xfrm>
          <a:prstGeom prst="rect">
            <a:avLst/>
          </a:prstGeom>
          <a:solidFill>
            <a:srgbClr val="FF6666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59006" y="3339036"/>
            <a:ext cx="2583740" cy="163636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28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Fair Queuing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724304" y="4097534"/>
            <a:ext cx="291142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sp>
        <p:nvSpPr>
          <p:cNvPr id="5" name="Rectangle 4"/>
          <p:cNvSpPr/>
          <p:nvPr/>
        </p:nvSpPr>
        <p:spPr>
          <a:xfrm>
            <a:off x="2343788" y="3467100"/>
            <a:ext cx="3521304" cy="1331779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f = flow(p)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500" b="1" kern="0" dirty="0" err="1" smtClean="0">
                <a:solidFill>
                  <a:prstClr val="black"/>
                </a:solidFill>
                <a:latin typeface="Gadugi" panose="020B0502040204020203" pitchFamily="34" charset="0"/>
              </a:rPr>
              <a:t>p.start</a:t>
            </a: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 = T[f].finish</a:t>
            </a: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T[f].finish = </a:t>
            </a:r>
            <a:r>
              <a:rPr lang="en-US" sz="1500" b="1" kern="0" dirty="0" err="1" smtClean="0">
                <a:solidFill>
                  <a:prstClr val="black"/>
                </a:solidFill>
                <a:latin typeface="Gadugi" panose="020B0502040204020203" pitchFamily="34" charset="0"/>
              </a:rPr>
              <a:t>p.start</a:t>
            </a: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 + </a:t>
            </a:r>
            <a:r>
              <a:rPr lang="en-US" sz="1500" b="1" kern="0" dirty="0" err="1" smtClean="0">
                <a:solidFill>
                  <a:prstClr val="black"/>
                </a:solidFill>
                <a:latin typeface="Gadugi" panose="020B0502040204020203" pitchFamily="34" charset="0"/>
              </a:rPr>
              <a:t>p.len</a:t>
            </a: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 / </a:t>
            </a:r>
            <a:r>
              <a:rPr lang="en-US" sz="1500" b="1" kern="0" dirty="0" err="1" smtClean="0">
                <a:solidFill>
                  <a:prstClr val="black"/>
                </a:solidFill>
                <a:latin typeface="Gadugi" panose="020B0502040204020203" pitchFamily="34" charset="0"/>
              </a:rPr>
              <a:t>p.w</a:t>
            </a:r>
            <a:endParaRPr lang="en-US" sz="1500" b="1" kern="0" dirty="0">
              <a:solidFill>
                <a:prstClr val="black"/>
              </a:solidFill>
              <a:latin typeface="Gadugi" panose="020B0502040204020203" pitchFamily="34" charset="0"/>
            </a:endParaRPr>
          </a:p>
          <a:p>
            <a:pPr marL="342900" marR="0" lvl="0" indent="-34290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500" b="1" kern="0" dirty="0" err="1" smtClean="0">
                <a:solidFill>
                  <a:prstClr val="black"/>
                </a:solidFill>
                <a:latin typeface="Gadugi" panose="020B0502040204020203" pitchFamily="34" charset="0"/>
              </a:rPr>
              <a:t>p.prio</a:t>
            </a: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 = </a:t>
            </a:r>
            <a:r>
              <a:rPr lang="en-US" sz="1500" b="1" kern="0" dirty="0" err="1" smtClean="0">
                <a:solidFill>
                  <a:prstClr val="black"/>
                </a:solidFill>
                <a:latin typeface="Gadugi" panose="020B0502040204020203" pitchFamily="34" charset="0"/>
              </a:rPr>
              <a:t>p.start</a:t>
            </a:r>
            <a:endParaRPr lang="en-US" sz="1500" b="1" kern="0" dirty="0" smtClean="0">
              <a:solidFill>
                <a:prstClr val="black"/>
              </a:solidFill>
              <a:latin typeface="Gadugi" panose="020B0502040204020203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846359" y="4097534"/>
            <a:ext cx="249875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grpSp>
        <p:nvGrpSpPr>
          <p:cNvPr id="7" name="Group 6"/>
          <p:cNvGrpSpPr/>
          <p:nvPr/>
        </p:nvGrpSpPr>
        <p:grpSpPr>
          <a:xfrm>
            <a:off x="6117125" y="3939391"/>
            <a:ext cx="1717776" cy="316285"/>
            <a:chOff x="931333" y="903111"/>
            <a:chExt cx="1495778" cy="313268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11" name="Rectangle 10"/>
          <p:cNvSpPr/>
          <p:nvPr/>
        </p:nvSpPr>
        <p:spPr>
          <a:xfrm>
            <a:off x="7653087" y="3952283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479286" y="3953377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17427" y="3954903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03163" y="3953161"/>
            <a:ext cx="163401" cy="28874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38396" y="3954903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61149" y="3953808"/>
            <a:ext cx="163401" cy="288746"/>
          </a:xfrm>
          <a:prstGeom prst="rect">
            <a:avLst/>
          </a:prstGeom>
          <a:solidFill>
            <a:srgbClr val="FF6666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82151" y="3953808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6011815" y="3694308"/>
            <a:ext cx="0" cy="410216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>
          <a:xfrm flipH="1">
            <a:off x="6004553" y="3699549"/>
            <a:ext cx="1237195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20" name="Straight Arrow Connector 19"/>
          <p:cNvCxnSpPr/>
          <p:nvPr/>
        </p:nvCxnSpPr>
        <p:spPr>
          <a:xfrm flipV="1">
            <a:off x="7236872" y="3691687"/>
            <a:ext cx="0" cy="367179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headEnd type="arrow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99823" y="4311142"/>
            <a:ext cx="224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Push-In-First-Out (PIFO) Queue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934010" y="3553866"/>
            <a:ext cx="163401" cy="288746"/>
          </a:xfrm>
          <a:prstGeom prst="rect">
            <a:avLst/>
          </a:prstGeom>
          <a:solidFill>
            <a:srgbClr val="FF6666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958814" y="3317964"/>
            <a:ext cx="2181922" cy="163503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618078" y="3009900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Scheduler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362201" y="3316637"/>
            <a:ext cx="3449476" cy="163636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292455" y="30099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Ingress Pipeline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943099" y="3034880"/>
            <a:ext cx="6324601" cy="207836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35" y="5105308"/>
            <a:ext cx="1104992" cy="110499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226" y="5113247"/>
            <a:ext cx="1371516" cy="859483"/>
          </a:xfrm>
          <a:prstGeom prst="rect">
            <a:avLst/>
          </a:prstGeom>
        </p:spPr>
      </p:pic>
      <p:cxnSp>
        <p:nvCxnSpPr>
          <p:cNvPr id="33" name="Straight Connector 32"/>
          <p:cNvCxnSpPr/>
          <p:nvPr/>
        </p:nvCxnSpPr>
        <p:spPr>
          <a:xfrm>
            <a:off x="1401127" y="5410200"/>
            <a:ext cx="69749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01127" y="5410200"/>
            <a:ext cx="480409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26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Traffic Shaping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wrap="square"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15117" y="3589256"/>
            <a:ext cx="3257691" cy="112163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wrap="square" rtlCol="0" anchor="ctr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1. update tokens</a:t>
            </a:r>
            <a:endParaRPr kumimoji="0" lang="en-US" sz="15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dugi" panose="020B0502040204020203" pitchFamily="34" charset="0"/>
            </a:endParaRP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2. </a:t>
            </a:r>
            <a:r>
              <a:rPr kumimoji="0" lang="en-US" sz="15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p.send</a:t>
            </a:r>
            <a:r>
              <a:rPr kumimoji="0" lang="en-US" sz="15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 = now +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                     (</a:t>
            </a:r>
            <a:r>
              <a:rPr kumimoji="0" lang="en-US" sz="1500" b="1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p.len</a:t>
            </a: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 - </a:t>
            </a:r>
            <a:r>
              <a:rPr kumimoji="0" lang="en-US" sz="15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tokens) / </a:t>
            </a: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r</a:t>
            </a:r>
            <a:r>
              <a:rPr lang="en-US" sz="1500" b="1" kern="0" baseline="0" dirty="0" smtClean="0">
                <a:solidFill>
                  <a:prstClr val="black"/>
                </a:solidFill>
                <a:latin typeface="Gadugi" panose="020B0502040204020203" pitchFamily="34" charset="0"/>
              </a:rPr>
              <a:t>ate;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3. </a:t>
            </a:r>
            <a:r>
              <a:rPr lang="en-US" sz="1500" b="1" kern="0" dirty="0" err="1" smtClean="0">
                <a:solidFill>
                  <a:prstClr val="black"/>
                </a:solidFill>
                <a:latin typeface="Gadugi" panose="020B0502040204020203" pitchFamily="34" charset="0"/>
              </a:rPr>
              <a:t>p.prio</a:t>
            </a:r>
            <a:r>
              <a:rPr lang="en-US" sz="1500" b="1" kern="0" dirty="0" smtClean="0">
                <a:solidFill>
                  <a:prstClr val="black"/>
                </a:solidFill>
                <a:latin typeface="Gadugi" panose="020B0502040204020203" pitchFamily="34" charset="0"/>
              </a:rPr>
              <a:t> =</a:t>
            </a:r>
            <a:r>
              <a:rPr lang="en-US" sz="1500" b="1" kern="0" dirty="0" err="1" smtClean="0">
                <a:solidFill>
                  <a:prstClr val="black"/>
                </a:solidFill>
                <a:latin typeface="Gadugi" panose="020B0502040204020203" pitchFamily="34" charset="0"/>
              </a:rPr>
              <a:t>p.send</a:t>
            </a:r>
            <a:endParaRPr lang="en-US" sz="1500" b="1" kern="0" baseline="0" dirty="0" smtClean="0">
              <a:solidFill>
                <a:prstClr val="black"/>
              </a:solidFill>
              <a:latin typeface="Gadugi" panose="020B0502040204020203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724304" y="4097534"/>
            <a:ext cx="291142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37" name="Straight Arrow Connector 36"/>
          <p:cNvCxnSpPr/>
          <p:nvPr/>
        </p:nvCxnSpPr>
        <p:spPr>
          <a:xfrm>
            <a:off x="7846359" y="4097534"/>
            <a:ext cx="249875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grpSp>
        <p:nvGrpSpPr>
          <p:cNvPr id="38" name="Group 37"/>
          <p:cNvGrpSpPr/>
          <p:nvPr/>
        </p:nvGrpSpPr>
        <p:grpSpPr>
          <a:xfrm>
            <a:off x="6117125" y="3939391"/>
            <a:ext cx="1717776" cy="316285"/>
            <a:chOff x="931333" y="903111"/>
            <a:chExt cx="1495778" cy="313268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42" name="Rectangle 41"/>
          <p:cNvSpPr/>
          <p:nvPr/>
        </p:nvSpPr>
        <p:spPr>
          <a:xfrm>
            <a:off x="7653087" y="3952283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79286" y="3953377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017427" y="3954903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303163" y="3953161"/>
            <a:ext cx="163401" cy="28874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838396" y="3954903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61149" y="3953808"/>
            <a:ext cx="163401" cy="288746"/>
          </a:xfrm>
          <a:prstGeom prst="rect">
            <a:avLst/>
          </a:prstGeom>
          <a:solidFill>
            <a:srgbClr val="FF6666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482151" y="3953808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6011815" y="3694308"/>
            <a:ext cx="0" cy="410216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50" name="Straight Arrow Connector 49"/>
          <p:cNvCxnSpPr/>
          <p:nvPr/>
        </p:nvCxnSpPr>
        <p:spPr>
          <a:xfrm flipH="1">
            <a:off x="6004553" y="3699549"/>
            <a:ext cx="1237195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51" name="Straight Arrow Connector 50"/>
          <p:cNvCxnSpPr/>
          <p:nvPr/>
        </p:nvCxnSpPr>
        <p:spPr>
          <a:xfrm flipV="1">
            <a:off x="7236872" y="3691687"/>
            <a:ext cx="0" cy="367179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headEnd type="arrow"/>
            <a:tailEnd type="none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5899823" y="4311142"/>
            <a:ext cx="224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Push-In-First-Out (PIFO) Queue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934010" y="3553866"/>
            <a:ext cx="163401" cy="288746"/>
          </a:xfrm>
          <a:prstGeom prst="rect">
            <a:avLst/>
          </a:prstGeom>
          <a:solidFill>
            <a:srgbClr val="FF6666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958814" y="3317964"/>
            <a:ext cx="2181922" cy="163503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618078" y="3009900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Scheduler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2362201" y="3316637"/>
            <a:ext cx="3449476" cy="163636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3292455" y="30099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Ingress Pipeline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943099" y="3034880"/>
            <a:ext cx="6324601" cy="207836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35" y="5105308"/>
            <a:ext cx="1104992" cy="110499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226" y="5113247"/>
            <a:ext cx="1371516" cy="859483"/>
          </a:xfrm>
          <a:prstGeom prst="rect">
            <a:avLst/>
          </a:prstGeom>
        </p:spPr>
      </p:pic>
      <p:cxnSp>
        <p:nvCxnSpPr>
          <p:cNvPr id="62" name="Straight Connector 61"/>
          <p:cNvCxnSpPr/>
          <p:nvPr/>
        </p:nvCxnSpPr>
        <p:spPr>
          <a:xfrm>
            <a:off x="1401127" y="5410200"/>
            <a:ext cx="69749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401127" y="5410200"/>
            <a:ext cx="480409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25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6"/>
            <a:ext cx="8058150" cy="1325563"/>
          </a:xfrm>
        </p:spPr>
        <p:txBody>
          <a:bodyPr/>
          <a:lstStyle/>
          <a:p>
            <a:r>
              <a:rPr lang="en-US" dirty="0" smtClean="0"/>
              <a:t>Composing PIFOs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Hierarchical packet-fair</a:t>
            </a:r>
          </a:p>
          <a:p>
            <a:pPr marL="0" indent="0">
              <a:buNone/>
            </a:pPr>
            <a:r>
              <a:rPr lang="en-US" dirty="0" smtClean="0"/>
              <a:t>queueing (HPFQ)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524001" y="2948058"/>
            <a:ext cx="665352" cy="5585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89353" y="2948058"/>
            <a:ext cx="599824" cy="5741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257300" y="3506569"/>
            <a:ext cx="266700" cy="342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524000" y="3506569"/>
            <a:ext cx="266700" cy="3429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483813" y="3522246"/>
            <a:ext cx="305364" cy="3272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89177" y="3522246"/>
            <a:ext cx="257997" cy="32722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96747" y="3186967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(0.5)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71689" y="3186967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(0.5)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90600" y="3849469"/>
            <a:ext cx="617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(0.1)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630423" y="3849469"/>
            <a:ext cx="617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  <a:p>
            <a:r>
              <a:rPr lang="en-US" dirty="0" smtClean="0"/>
              <a:t>(0.9)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286000" y="3849469"/>
            <a:ext cx="617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  <a:p>
            <a:r>
              <a:rPr lang="en-US" dirty="0" smtClean="0"/>
              <a:t>(0.3)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95600" y="3845905"/>
            <a:ext cx="617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</a:p>
          <a:p>
            <a:r>
              <a:rPr lang="en-US" dirty="0" smtClean="0"/>
              <a:t>(0.7)</a:t>
            </a:r>
            <a:endParaRPr lang="en-US" dirty="0"/>
          </a:p>
        </p:txBody>
      </p:sp>
      <p:grpSp>
        <p:nvGrpSpPr>
          <p:cNvPr id="83" name="Group 82"/>
          <p:cNvGrpSpPr/>
          <p:nvPr/>
        </p:nvGrpSpPr>
        <p:grpSpPr>
          <a:xfrm>
            <a:off x="7772400" y="3843235"/>
            <a:ext cx="996505" cy="316285"/>
            <a:chOff x="1559390" y="903111"/>
            <a:chExt cx="867721" cy="313268"/>
          </a:xfrm>
        </p:grpSpPr>
        <p:cxnSp>
          <p:nvCxnSpPr>
            <p:cNvPr id="84" name="Straight Connector 83"/>
            <p:cNvCxnSpPr/>
            <p:nvPr/>
          </p:nvCxnSpPr>
          <p:spPr>
            <a:xfrm flipV="1">
              <a:off x="1559390" y="903111"/>
              <a:ext cx="867721" cy="12769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>
            <a:xfrm flipV="1">
              <a:off x="1559390" y="1216378"/>
              <a:ext cx="867721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88" name="Rectangle 87"/>
          <p:cNvSpPr/>
          <p:nvPr/>
        </p:nvSpPr>
        <p:spPr>
          <a:xfrm>
            <a:off x="8584293" y="3857221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395616" y="3858747"/>
            <a:ext cx="163401" cy="28874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458608" y="3856921"/>
            <a:ext cx="163401" cy="28874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5829300" y="3834073"/>
            <a:ext cx="996505" cy="316285"/>
            <a:chOff x="1559390" y="903111"/>
            <a:chExt cx="867721" cy="313268"/>
          </a:xfrm>
        </p:grpSpPr>
        <p:cxnSp>
          <p:nvCxnSpPr>
            <p:cNvPr id="120" name="Straight Connector 119"/>
            <p:cNvCxnSpPr/>
            <p:nvPr/>
          </p:nvCxnSpPr>
          <p:spPr>
            <a:xfrm flipV="1">
              <a:off x="1559390" y="903111"/>
              <a:ext cx="867721" cy="12769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>
            <a:xfrm flipV="1">
              <a:off x="1559390" y="1216378"/>
              <a:ext cx="867721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123" name="Rectangle 122"/>
          <p:cNvSpPr/>
          <p:nvPr/>
        </p:nvSpPr>
        <p:spPr>
          <a:xfrm>
            <a:off x="6643991" y="3846965"/>
            <a:ext cx="163401" cy="28874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282039" y="3852720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30" name="Group 129"/>
          <p:cNvGrpSpPr/>
          <p:nvPr/>
        </p:nvGrpSpPr>
        <p:grpSpPr>
          <a:xfrm>
            <a:off x="6857462" y="2876604"/>
            <a:ext cx="996505" cy="316285"/>
            <a:chOff x="1559390" y="903111"/>
            <a:chExt cx="867721" cy="313268"/>
          </a:xfrm>
        </p:grpSpPr>
        <p:cxnSp>
          <p:nvCxnSpPr>
            <p:cNvPr id="131" name="Straight Connector 130"/>
            <p:cNvCxnSpPr/>
            <p:nvPr/>
          </p:nvCxnSpPr>
          <p:spPr>
            <a:xfrm flipV="1">
              <a:off x="1559390" y="903111"/>
              <a:ext cx="867721" cy="12769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>
            <a:xfrm flipV="1">
              <a:off x="1559390" y="1216378"/>
              <a:ext cx="867721" cy="1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134" name="Rectangle 133"/>
          <p:cNvSpPr/>
          <p:nvPr/>
        </p:nvSpPr>
        <p:spPr>
          <a:xfrm>
            <a:off x="7672153" y="2889496"/>
            <a:ext cx="163401" cy="288746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7498352" y="2890590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7147091" y="2892116"/>
            <a:ext cx="163401" cy="28874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7322229" y="2890374"/>
            <a:ext cx="163401" cy="28874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968060" y="2892116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 flipH="1">
            <a:off x="6697724" y="3235812"/>
            <a:ext cx="665352" cy="5585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>
            <a:off x="7363076" y="3235812"/>
            <a:ext cx="599824" cy="5741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4914900" y="283844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PIFO-root</a:t>
            </a:r>
          </a:p>
          <a:p>
            <a:r>
              <a:rPr lang="en-US" dirty="0" smtClean="0">
                <a:latin typeface="Gadugi" panose="020B0502040204020203" pitchFamily="34" charset="0"/>
              </a:rPr>
              <a:t>(WFQ on A and B)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257800" y="4219575"/>
            <a:ext cx="1973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PIFO-A</a:t>
            </a:r>
          </a:p>
          <a:p>
            <a:r>
              <a:rPr lang="en-US" dirty="0" smtClean="0">
                <a:latin typeface="Gadugi" panose="020B0502040204020203" pitchFamily="34" charset="0"/>
              </a:rPr>
              <a:t>(WFQ on 1 and 2)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200900" y="4230469"/>
            <a:ext cx="1973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PIFO-B</a:t>
            </a:r>
          </a:p>
          <a:p>
            <a:r>
              <a:rPr lang="en-US" dirty="0" smtClean="0">
                <a:latin typeface="Gadugi" panose="020B0502040204020203" pitchFamily="34" charset="0"/>
              </a:rPr>
              <a:t>(WFQ on 3 and 4)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flipH="1">
            <a:off x="6205839" y="3803610"/>
            <a:ext cx="27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en-US" dirty="0" smtClean="0"/>
          </a:p>
        </p:txBody>
      </p:sp>
      <p:sp>
        <p:nvSpPr>
          <p:cNvPr id="149" name="TextBox 148"/>
          <p:cNvSpPr txBox="1"/>
          <p:nvPr/>
        </p:nvSpPr>
        <p:spPr>
          <a:xfrm flipH="1">
            <a:off x="8343900" y="3810000"/>
            <a:ext cx="27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endParaRPr lang="en-US" dirty="0" smtClean="0"/>
          </a:p>
        </p:txBody>
      </p:sp>
      <p:sp>
        <p:nvSpPr>
          <p:cNvPr id="150" name="TextBox 149"/>
          <p:cNvSpPr txBox="1"/>
          <p:nvPr/>
        </p:nvSpPr>
        <p:spPr>
          <a:xfrm flipH="1">
            <a:off x="6396339" y="3803610"/>
            <a:ext cx="27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 smtClean="0"/>
          </a:p>
        </p:txBody>
      </p:sp>
      <p:sp>
        <p:nvSpPr>
          <p:cNvPr id="151" name="TextBox 150"/>
          <p:cNvSpPr txBox="1"/>
          <p:nvPr/>
        </p:nvSpPr>
        <p:spPr>
          <a:xfrm flipH="1">
            <a:off x="8515350" y="3803610"/>
            <a:ext cx="27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</a:p>
        </p:txBody>
      </p:sp>
      <p:sp>
        <p:nvSpPr>
          <p:cNvPr id="154" name="TextBox 153"/>
          <p:cNvSpPr txBox="1"/>
          <p:nvPr/>
        </p:nvSpPr>
        <p:spPr>
          <a:xfrm flipH="1">
            <a:off x="6582666" y="3803610"/>
            <a:ext cx="27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6896100" y="284659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7076818" y="284360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7242351" y="284704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7432909" y="284643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7607084" y="284534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5126535" y="1740856"/>
            <a:ext cx="31983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Gadugi" panose="020B0502040204020203" pitchFamily="34" charset="0"/>
              </a:rPr>
              <a:t>Composing PIFOs</a:t>
            </a:r>
            <a:endParaRPr lang="en-US" sz="3000" dirty="0">
              <a:latin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50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88" grpId="0" animBg="1"/>
      <p:bldP spid="89" grpId="0" animBg="1"/>
      <p:bldP spid="90" grpId="0" animBg="1"/>
      <p:bldP spid="123" grpId="0" animBg="1"/>
      <p:bldP spid="127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42" grpId="0"/>
      <p:bldP spid="143" grpId="0"/>
      <p:bldP spid="144" grpId="0"/>
      <p:bldP spid="145" grpId="0"/>
      <p:bldP spid="149" grpId="0"/>
      <p:bldP spid="150" grpId="0"/>
      <p:bldP spid="151" grpId="0"/>
      <p:bldP spid="154" grpId="0"/>
      <p:bldP spid="155" grpId="0"/>
      <p:bldP spid="156" grpId="0"/>
      <p:bldP spid="157" grpId="0"/>
      <p:bldP spid="158" grpId="0"/>
      <p:bldP spid="159" grpId="0"/>
      <p:bldP spid="1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PIFO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48650" cy="4351338"/>
          </a:xfrm>
        </p:spPr>
        <p:txBody>
          <a:bodyPr/>
          <a:lstStyle/>
          <a:p>
            <a:r>
              <a:rPr lang="en-US" dirty="0" smtClean="0"/>
              <a:t>PIFO: A sorted array that let us insert an entry (packet or PIFO pointer) into a PIFO based on a programmable priority</a:t>
            </a:r>
          </a:p>
          <a:p>
            <a:r>
              <a:rPr lang="en-US" dirty="0" smtClean="0"/>
              <a:t>Entries are always </a:t>
            </a:r>
            <a:r>
              <a:rPr lang="en-US" dirty="0" err="1" smtClean="0"/>
              <a:t>dequeued</a:t>
            </a:r>
            <a:r>
              <a:rPr lang="en-US" dirty="0" smtClean="0"/>
              <a:t> from the head</a:t>
            </a:r>
          </a:p>
          <a:p>
            <a:r>
              <a:rPr lang="en-US" dirty="0" smtClean="0"/>
              <a:t>If an entry is a packet, </a:t>
            </a:r>
            <a:r>
              <a:rPr lang="en-US" dirty="0" err="1" smtClean="0"/>
              <a:t>dequeue</a:t>
            </a:r>
            <a:r>
              <a:rPr lang="en-US" dirty="0" smtClean="0"/>
              <a:t> and transmit it</a:t>
            </a:r>
          </a:p>
          <a:p>
            <a:r>
              <a:rPr lang="en-US" dirty="0" smtClean="0"/>
              <a:t>If an entry is a PIFO, </a:t>
            </a:r>
            <a:r>
              <a:rPr lang="en-US" dirty="0" err="1" smtClean="0"/>
              <a:t>dequeue</a:t>
            </a:r>
            <a:r>
              <a:rPr lang="en-US" dirty="0" smtClean="0"/>
              <a:t> it, and continue recursively</a:t>
            </a:r>
          </a:p>
        </p:txBody>
      </p:sp>
    </p:spTree>
    <p:extLst>
      <p:ext uri="{BB962C8B-B14F-4D97-AF65-F5344CB8AC3E}">
        <p14:creationId xmlns:p14="http://schemas.microsoft.com/office/powerpoint/2010/main" val="30570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PIFO in hardware</a:t>
            </a:r>
            <a:endParaRPr lang="en-US" dirty="0"/>
          </a:p>
        </p:txBody>
      </p:sp>
      <p:sp>
        <p:nvSpPr>
          <p:cNvPr id="129" name="Content Placeholder 128"/>
          <p:cNvSpPr>
            <a:spLocks noGrp="1"/>
          </p:cNvSpPr>
          <p:nvPr>
            <p:ph idx="1"/>
          </p:nvPr>
        </p:nvSpPr>
        <p:spPr>
          <a:xfrm>
            <a:off x="676275" y="1833174"/>
            <a:ext cx="7886700" cy="4351338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3900" dirty="0" smtClean="0"/>
          </a:p>
          <a:p>
            <a:r>
              <a:rPr lang="en-US" sz="4800" dirty="0" smtClean="0"/>
              <a:t>Meets timing at 1 GHz on a 16 nm node</a:t>
            </a:r>
          </a:p>
          <a:p>
            <a:r>
              <a:rPr lang="en-US" sz="4800" dirty="0" smtClean="0"/>
              <a:t>5 % area overhead for 3-level hierarchy</a:t>
            </a:r>
          </a:p>
          <a:p>
            <a:r>
              <a:rPr lang="en-US" sz="4800" dirty="0" smtClean="0"/>
              <a:t>Challenges wisdom that sorting is hard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37009" y="1612408"/>
            <a:ext cx="2254232" cy="1538781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637167" y="1612408"/>
            <a:ext cx="1" cy="154989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93617" y="1600200"/>
            <a:ext cx="0" cy="1562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105711" y="1612408"/>
            <a:ext cx="61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Min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75313" y="1612408"/>
            <a:ext cx="618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Max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1295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Range search CAM</a:t>
            </a:r>
            <a:endParaRPr lang="en-US" dirty="0">
              <a:latin typeface="Gadugi" panose="020B0502040204020203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037009" y="1927894"/>
            <a:ext cx="22671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037009" y="2132577"/>
            <a:ext cx="22671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037009" y="2337261"/>
            <a:ext cx="22671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37009" y="2541944"/>
            <a:ext cx="22671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37009" y="2743200"/>
            <a:ext cx="22671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037009" y="2917198"/>
            <a:ext cx="226711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219091" y="1600200"/>
            <a:ext cx="1116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Gadugi" panose="020B0502040204020203" pitchFamily="34" charset="0"/>
              </a:rPr>
              <a:t>MiniPIFO</a:t>
            </a:r>
            <a:endParaRPr lang="en-US" dirty="0">
              <a:latin typeface="Gadugi" panose="020B0502040204020203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643783" y="1927894"/>
            <a:ext cx="18892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643783" y="2132578"/>
            <a:ext cx="18892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643783" y="2337261"/>
            <a:ext cx="18892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643783" y="2541945"/>
            <a:ext cx="18892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43783" y="2712514"/>
            <a:ext cx="18892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43783" y="2917198"/>
            <a:ext cx="18892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43783" y="3087767"/>
            <a:ext cx="188926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/>
          <p:cNvGrpSpPr/>
          <p:nvPr/>
        </p:nvGrpSpPr>
        <p:grpSpPr>
          <a:xfrm>
            <a:off x="5643783" y="1927894"/>
            <a:ext cx="1889262" cy="1170557"/>
            <a:chOff x="5643783" y="1927894"/>
            <a:chExt cx="1889262" cy="223783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7533045" y="1927894"/>
              <a:ext cx="0" cy="22174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7048500" y="1927894"/>
              <a:ext cx="0" cy="22174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6667500" y="1927894"/>
              <a:ext cx="0" cy="22174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6477000" y="1927894"/>
              <a:ext cx="0" cy="22174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6286500" y="1948319"/>
              <a:ext cx="0" cy="22174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096000" y="1927894"/>
              <a:ext cx="0" cy="22174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5643783" y="1927894"/>
              <a:ext cx="0" cy="221740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5684046" y="1295400"/>
            <a:ext cx="2267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Mini-PIFO bank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 flipV="1">
            <a:off x="3685820" y="2030236"/>
            <a:ext cx="195796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flipV="1">
            <a:off x="3685820" y="2234918"/>
            <a:ext cx="195796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3685820" y="2439603"/>
            <a:ext cx="195796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3685820" y="2644285"/>
            <a:ext cx="195796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3685820" y="2814856"/>
            <a:ext cx="195796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3685820" y="3019539"/>
            <a:ext cx="1957963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230099" y="1866900"/>
            <a:ext cx="280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96833" y="1870425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63079" y="2075008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667000" y="2081782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133600" y="2283023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667000" y="2286000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adugi" panose="020B0502040204020203" pitchFamily="34" charset="0"/>
              </a:rPr>
              <a:t>3</a:t>
            </a:r>
            <a:r>
              <a:rPr lang="en-US" sz="1400" dirty="0" smtClean="0">
                <a:latin typeface="Gadugi" panose="020B0502040204020203" pitchFamily="34" charset="0"/>
              </a:rPr>
              <a:t>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125333" y="2473523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adugi" panose="020B0502040204020203" pitchFamily="34" charset="0"/>
              </a:rPr>
              <a:t>3</a:t>
            </a:r>
            <a:r>
              <a:rPr lang="en-US" sz="1400" dirty="0" smtClean="0">
                <a:latin typeface="Gadugi" panose="020B0502040204020203" pitchFamily="34" charset="0"/>
              </a:rPr>
              <a:t>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66999" y="2473523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500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25333" y="2664023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500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658733" y="2664023"/>
            <a:ext cx="589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039360" y="2857500"/>
            <a:ext cx="589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667000" y="2857500"/>
            <a:ext cx="589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adugi" panose="020B0502040204020203" pitchFamily="34" charset="0"/>
              </a:rPr>
              <a:t>2</a:t>
            </a:r>
            <a:r>
              <a:rPr lang="en-US" sz="1400" dirty="0" smtClean="0">
                <a:latin typeface="Gadugi" panose="020B0502040204020203" pitchFamily="34" charset="0"/>
              </a:rPr>
              <a:t>000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25065" y="1866900"/>
            <a:ext cx="2804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00900" y="1866900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600700" y="2054423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124700" y="2057400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592433" y="2286000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24700" y="2286000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adugi" panose="020B0502040204020203" pitchFamily="34" charset="0"/>
              </a:rPr>
              <a:t>3</a:t>
            </a:r>
            <a:r>
              <a:rPr lang="en-US" sz="1400" dirty="0" smtClean="0">
                <a:latin typeface="Gadugi" panose="020B0502040204020203" pitchFamily="34" charset="0"/>
              </a:rPr>
              <a:t>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00700" y="2470546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adugi" panose="020B0502040204020203" pitchFamily="34" charset="0"/>
              </a:rPr>
              <a:t>3</a:t>
            </a:r>
            <a:r>
              <a:rPr lang="en-US" sz="1400" dirty="0" smtClean="0">
                <a:latin typeface="Gadugi" panose="020B0502040204020203" pitchFamily="34" charset="0"/>
              </a:rPr>
              <a:t>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600700" y="2661046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500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82660" y="2854523"/>
            <a:ext cx="589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1000</a:t>
            </a:r>
            <a:endParaRPr lang="en-US" sz="1400" dirty="0">
              <a:latin typeface="Gadugi" panose="020B0502040204020203" pitchFamily="34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6858000" y="1926227"/>
            <a:ext cx="0" cy="11598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124700" y="2476500"/>
            <a:ext cx="503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500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048500" y="2667000"/>
            <a:ext cx="589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Gadugi" panose="020B0502040204020203" pitchFamily="34" charset="0"/>
              </a:rPr>
              <a:t>1000</a:t>
            </a:r>
            <a:endParaRPr lang="en-US" sz="1400" dirty="0">
              <a:latin typeface="Gadugi" panose="020B050204020402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048500" y="2860477"/>
            <a:ext cx="589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Gadugi" panose="020B0502040204020203" pitchFamily="34" charset="0"/>
              </a:rPr>
              <a:t>2</a:t>
            </a:r>
            <a:r>
              <a:rPr lang="en-US" sz="1400" dirty="0" smtClean="0">
                <a:latin typeface="Gadugi" panose="020B0502040204020203" pitchFamily="34" charset="0"/>
              </a:rPr>
              <a:t>000</a:t>
            </a:r>
            <a:endParaRPr lang="en-US" sz="1400" dirty="0">
              <a:latin typeface="Gadugi" panose="020B0502040204020203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684046" y="1833174"/>
            <a:ext cx="1848999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29299" y="1535133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128 elements</a:t>
            </a:r>
            <a:endParaRPr lang="en-US" dirty="0">
              <a:latin typeface="Gadugi" panose="020B0502040204020203" pitchFamily="34" charset="0"/>
            </a:endParaRP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1866900" y="1664732"/>
            <a:ext cx="8267" cy="1486457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63606" y="2259568"/>
            <a:ext cx="1856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1000 mini-PIFOs</a:t>
            </a:r>
            <a:endParaRPr lang="en-US" dirty="0">
              <a:latin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3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16" grpId="0"/>
      <p:bldP spid="17" grpId="0"/>
      <p:bldP spid="31" grpId="0"/>
      <p:bldP spid="79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61" grpId="0"/>
      <p:bldP spid="62" grpId="0"/>
      <p:bldP spid="63" grpId="0"/>
      <p:bldP spid="64" grpId="0"/>
      <p:bldP spid="77" grpId="0"/>
      <p:bldP spid="78" grpId="0"/>
      <p:bldP spid="80" grpId="0"/>
      <p:bldP spid="81" grpId="0"/>
      <p:bldP spid="82" grpId="0"/>
      <p:bldP spid="84" grpId="0"/>
      <p:bldP spid="86" grpId="0"/>
      <p:bldP spid="87" grpId="0"/>
      <p:bldP spid="7" grpId="0"/>
      <p:bldP spid="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Line-rate </a:t>
            </a:r>
            <a:r>
              <a:rPr lang="en-US" dirty="0"/>
              <a:t>p</a:t>
            </a:r>
            <a:r>
              <a:rPr lang="en-US" dirty="0" smtClean="0"/>
              <a:t>rogrammable scheduling is within reach</a:t>
            </a:r>
          </a:p>
          <a:p>
            <a:r>
              <a:rPr lang="en-US" dirty="0" smtClean="0"/>
              <a:t>Two concrete benefits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rogram </a:t>
            </a:r>
            <a:r>
              <a:rPr lang="en-US" dirty="0"/>
              <a:t>new </a:t>
            </a:r>
            <a:r>
              <a:rPr lang="en-US" dirty="0" smtClean="0"/>
              <a:t>scheduling algorithms</a:t>
            </a:r>
          </a:p>
          <a:p>
            <a:pPr lvl="1"/>
            <a:r>
              <a:rPr lang="en-US" dirty="0" smtClean="0"/>
              <a:t>Design and verify a PIFO, not many scheduling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54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1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LSTF</a:t>
            </a:r>
            <a:endParaRPr lang="en-US" dirty="0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5724304" y="4097534"/>
            <a:ext cx="291142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sp>
        <p:nvSpPr>
          <p:cNvPr id="117" name="Rectangle 116"/>
          <p:cNvSpPr/>
          <p:nvPr/>
        </p:nvSpPr>
        <p:spPr>
          <a:xfrm>
            <a:off x="3944281" y="3543300"/>
            <a:ext cx="1758180" cy="109250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Add transmission delay to slack</a:t>
            </a:r>
          </a:p>
        </p:txBody>
      </p:sp>
      <p:cxnSp>
        <p:nvCxnSpPr>
          <p:cNvPr id="118" name="Straight Arrow Connector 117"/>
          <p:cNvCxnSpPr/>
          <p:nvPr/>
        </p:nvCxnSpPr>
        <p:spPr>
          <a:xfrm>
            <a:off x="7846359" y="4097534"/>
            <a:ext cx="249875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grpSp>
        <p:nvGrpSpPr>
          <p:cNvPr id="119" name="Group 118"/>
          <p:cNvGrpSpPr/>
          <p:nvPr/>
        </p:nvGrpSpPr>
        <p:grpSpPr>
          <a:xfrm>
            <a:off x="6117125" y="3939391"/>
            <a:ext cx="1717776" cy="316285"/>
            <a:chOff x="931333" y="903111"/>
            <a:chExt cx="1495778" cy="313268"/>
          </a:xfrm>
        </p:grpSpPr>
        <p:cxnSp>
          <p:nvCxnSpPr>
            <p:cNvPr id="120" name="Straight Connector 119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123" name="Rectangle 122"/>
          <p:cNvSpPr/>
          <p:nvPr/>
        </p:nvSpPr>
        <p:spPr>
          <a:xfrm>
            <a:off x="7653087" y="3952283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479286" y="3953377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017427" y="3954903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7303163" y="3953161"/>
            <a:ext cx="163401" cy="28874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838396" y="3954903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6661149" y="3953808"/>
            <a:ext cx="163401" cy="288746"/>
          </a:xfrm>
          <a:prstGeom prst="rect">
            <a:avLst/>
          </a:prstGeom>
          <a:solidFill>
            <a:srgbClr val="FF6666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482151" y="3953808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0" name="Straight Arrow Connector 129"/>
          <p:cNvCxnSpPr/>
          <p:nvPr/>
        </p:nvCxnSpPr>
        <p:spPr>
          <a:xfrm flipV="1">
            <a:off x="6011815" y="3694308"/>
            <a:ext cx="0" cy="410216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131" name="Straight Arrow Connector 130"/>
          <p:cNvCxnSpPr/>
          <p:nvPr/>
        </p:nvCxnSpPr>
        <p:spPr>
          <a:xfrm flipH="1">
            <a:off x="6004553" y="3699549"/>
            <a:ext cx="1237195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132" name="Straight Arrow Connector 131"/>
          <p:cNvCxnSpPr/>
          <p:nvPr/>
        </p:nvCxnSpPr>
        <p:spPr>
          <a:xfrm flipV="1">
            <a:off x="7236872" y="3691687"/>
            <a:ext cx="0" cy="367179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headEnd type="arrow"/>
            <a:tailEnd type="none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5899823" y="4311142"/>
            <a:ext cx="224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Push-In-First-Out (PIFO) Queue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6934010" y="3553866"/>
            <a:ext cx="163401" cy="288746"/>
          </a:xfrm>
          <a:prstGeom prst="rect">
            <a:avLst/>
          </a:prstGeom>
          <a:solidFill>
            <a:srgbClr val="FF6666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5958814" y="3317964"/>
            <a:ext cx="2181922" cy="163503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6618078" y="3009900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Scheduler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3810000" y="3316637"/>
            <a:ext cx="2001676" cy="163636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4103169" y="30099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Ingress Pipeline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3711309" y="3034880"/>
            <a:ext cx="4518292" cy="207836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1823220" y="3581400"/>
            <a:ext cx="1758180" cy="109250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Decrement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 wait time in queue from slack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dugi" panose="020B0502040204020203" pitchFamily="34" charset="0"/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65523" y="3581400"/>
            <a:ext cx="1687077" cy="1092505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Initialize slack</a:t>
            </a:r>
            <a:endParaRPr lang="en-US" kern="0" dirty="0">
              <a:solidFill>
                <a:prstClr val="black"/>
              </a:solidFill>
              <a:latin typeface="Gadugi" panose="020B0502040204020203" pitchFamily="34" charset="0"/>
            </a:endParaRP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values</a:t>
            </a:r>
          </a:p>
        </p:txBody>
      </p:sp>
      <p:pic>
        <p:nvPicPr>
          <p:cNvPr id="142" name="Picture 1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35" y="5105308"/>
            <a:ext cx="1104992" cy="1104992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21" y="5114971"/>
            <a:ext cx="1371516" cy="859483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226" y="5113247"/>
            <a:ext cx="1371516" cy="859483"/>
          </a:xfrm>
          <a:prstGeom prst="rect">
            <a:avLst/>
          </a:prstGeom>
        </p:spPr>
      </p:pic>
      <p:cxnSp>
        <p:nvCxnSpPr>
          <p:cNvPr id="145" name="Straight Connector 144"/>
          <p:cNvCxnSpPr/>
          <p:nvPr/>
        </p:nvCxnSpPr>
        <p:spPr>
          <a:xfrm>
            <a:off x="1401127" y="5410200"/>
            <a:ext cx="69749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3238500" y="5410200"/>
            <a:ext cx="298349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28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PIFOs feasible?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use scalable hardware heaps</a:t>
            </a:r>
          </a:p>
          <a:p>
            <a:r>
              <a:rPr lang="en-US" dirty="0" smtClean="0"/>
              <a:t>Too complex for shallow-buffered chips</a:t>
            </a:r>
          </a:p>
          <a:p>
            <a:r>
              <a:rPr lang="en-US" dirty="0" smtClean="0"/>
              <a:t>But, can exploit shallow buffers</a:t>
            </a:r>
          </a:p>
        </p:txBody>
      </p:sp>
    </p:spTree>
    <p:extLst>
      <p:ext uri="{BB962C8B-B14F-4D97-AF65-F5344CB8AC3E}">
        <p14:creationId xmlns:p14="http://schemas.microsoft.com/office/powerpoint/2010/main" val="85592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8650" y="3726199"/>
            <a:ext cx="1064857" cy="464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adugi" panose="020B0502040204020203" pitchFamily="34" charset="0"/>
              </a:rPr>
              <a:t>Packet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" y="2132577"/>
            <a:ext cx="1617307" cy="1262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adugi" panose="020B0502040204020203" pitchFamily="34" charset="0"/>
              </a:rPr>
              <a:t>Range search using packet priority (150)</a:t>
            </a:r>
            <a:endParaRPr lang="en-US" dirty="0">
              <a:latin typeface="Gadugi" panose="020B0502040204020203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670446" y="2432851"/>
            <a:ext cx="8589" cy="13455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</p:cNvCxnSpPr>
          <p:nvPr/>
        </p:nvCxnSpPr>
        <p:spPr>
          <a:xfrm flipV="1">
            <a:off x="1693507" y="3958599"/>
            <a:ext cx="422507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7670445" y="2439603"/>
            <a:ext cx="883005" cy="1338801"/>
          </a:xfrm>
          <a:custGeom>
            <a:avLst/>
            <a:gdLst>
              <a:gd name="connsiteX0" fmla="*/ 372139 w 912055"/>
              <a:gd name="connsiteY0" fmla="*/ 2158409 h 2158409"/>
              <a:gd name="connsiteX1" fmla="*/ 903767 w 912055"/>
              <a:gd name="connsiteY1" fmla="*/ 1222744 h 2158409"/>
              <a:gd name="connsiteX2" fmla="*/ 0 w 912055"/>
              <a:gd name="connsiteY2" fmla="*/ 0 h 2158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2055" h="2158409">
                <a:moveTo>
                  <a:pt x="372139" y="2158409"/>
                </a:moveTo>
                <a:cubicBezTo>
                  <a:pt x="668964" y="1870444"/>
                  <a:pt x="965790" y="1582479"/>
                  <a:pt x="903767" y="1222744"/>
                </a:cubicBezTo>
                <a:cubicBezTo>
                  <a:pt x="841744" y="863009"/>
                  <a:pt x="147084" y="196702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161078" y="3432894"/>
            <a:ext cx="1" cy="2774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909997" y="3778404"/>
            <a:ext cx="2605353" cy="3596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adugi" panose="020B0502040204020203" pitchFamily="34" charset="0"/>
              </a:rPr>
              <a:t>Insert into sorted array</a:t>
            </a:r>
            <a:endParaRPr lang="en-US" dirty="0">
              <a:latin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60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switches over time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Initially, fixed-function devices</a:t>
            </a:r>
          </a:p>
          <a:p>
            <a:endParaRPr lang="en-US" dirty="0"/>
          </a:p>
          <a:p>
            <a:r>
              <a:rPr lang="en-US" dirty="0"/>
              <a:t>Changing operator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Tunnels</a:t>
            </a:r>
          </a:p>
          <a:p>
            <a:pPr lvl="1"/>
            <a:r>
              <a:rPr lang="en-US" dirty="0" smtClean="0"/>
              <a:t>Access Control</a:t>
            </a:r>
          </a:p>
          <a:p>
            <a:pPr lvl="1"/>
            <a:r>
              <a:rPr lang="en-US" dirty="0" smtClean="0"/>
              <a:t>Policy routing</a:t>
            </a:r>
          </a:p>
          <a:p>
            <a:pPr lvl="1"/>
            <a:r>
              <a:rPr lang="en-US" dirty="0" smtClean="0"/>
              <a:t>New headers</a:t>
            </a:r>
          </a:p>
        </p:txBody>
      </p:sp>
    </p:spTree>
    <p:extLst>
      <p:ext uri="{BB962C8B-B14F-4D97-AF65-F5344CB8AC3E}">
        <p14:creationId xmlns:p14="http://schemas.microsoft.com/office/powerpoint/2010/main" val="12956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 smtClean="0"/>
              <a:t>Alternatives to fixed-function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6762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Programmable switches</a:t>
            </a:r>
          </a:p>
          <a:p>
            <a:pPr lvl="1"/>
            <a:r>
              <a:rPr lang="en-US" dirty="0" smtClean="0"/>
              <a:t>FPGAs: Arista 7124 FX, </a:t>
            </a:r>
            <a:r>
              <a:rPr lang="en-US" dirty="0" err="1" smtClean="0"/>
              <a:t>NetFPGA</a:t>
            </a:r>
            <a:endParaRPr lang="en-US" dirty="0" smtClean="0"/>
          </a:p>
          <a:p>
            <a:pPr lvl="1"/>
            <a:r>
              <a:rPr lang="en-US" dirty="0" smtClean="0"/>
              <a:t>NPUs: Intel IXP</a:t>
            </a:r>
          </a:p>
          <a:p>
            <a:pPr lvl="1"/>
            <a:r>
              <a:rPr lang="en-US" dirty="0" smtClean="0"/>
              <a:t>CPUs: Click, </a:t>
            </a:r>
            <a:r>
              <a:rPr lang="en-US" dirty="0" err="1" smtClean="0"/>
              <a:t>RouteBricks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10—100x loss in performance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Limited adoption relative to line-rate switches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05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2900" y="365126"/>
            <a:ext cx="870585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Programmable scheduling at line rate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Programmable: Can we express a new scheduling algorithm?</a:t>
            </a:r>
          </a:p>
          <a:p>
            <a:endParaRPr lang="en-US" dirty="0"/>
          </a:p>
          <a:p>
            <a:r>
              <a:rPr lang="en-US" dirty="0" smtClean="0"/>
              <a:t>Line-rate: Highest capacity supported by a communication standard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2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Programmability at line-rate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0141" y="1056554"/>
            <a:ext cx="9069841" cy="5877646"/>
          </a:xfrm>
        </p:spPr>
        <p:txBody>
          <a:bodyPr>
            <a:normAutofit/>
          </a:bodyPr>
          <a:lstStyle/>
          <a:p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OpenFlow</a:t>
            </a:r>
            <a:r>
              <a:rPr lang="en-US" dirty="0" smtClean="0"/>
              <a:t>: Match-Action interface, fixed fields, fixed actions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P4, RMT, </a:t>
            </a:r>
            <a:r>
              <a:rPr lang="en-US" dirty="0" err="1" smtClean="0"/>
              <a:t>FlexPipe</a:t>
            </a:r>
            <a:r>
              <a:rPr lang="en-US" dirty="0" smtClean="0"/>
              <a:t>, </a:t>
            </a:r>
            <a:r>
              <a:rPr lang="en-US" dirty="0" err="1" smtClean="0"/>
              <a:t>Xpliant</a:t>
            </a:r>
            <a:r>
              <a:rPr lang="en-US" dirty="0" smtClean="0"/>
              <a:t>: Protocol-independent match-action pipeline.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6" name="Rounded Rectangle 75"/>
          <p:cNvSpPr/>
          <p:nvPr/>
        </p:nvSpPr>
        <p:spPr>
          <a:xfrm>
            <a:off x="3916359" y="2415130"/>
            <a:ext cx="862330" cy="2080670"/>
          </a:xfrm>
          <a:prstGeom prst="roundRect">
            <a:avLst>
              <a:gd name="adj" fmla="val 14381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126256" y="2733351"/>
            <a:ext cx="191764" cy="1453402"/>
            <a:chOff x="446634" y="3634489"/>
            <a:chExt cx="541103" cy="1352758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446634" y="3634489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446634" y="3724673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446634" y="3634489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446634" y="3814857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46634" y="3905041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V="1">
              <a:off x="446634" y="3814857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46634" y="3995225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46634" y="4085409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446634" y="3995225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446634" y="4175592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46634" y="4265776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446634" y="4175592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46634" y="4355960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446634" y="4446144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446634" y="4355960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446634" y="4536328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446634" y="4626512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446634" y="4536328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46634" y="4716696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46634" y="4806880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446634" y="4716696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46634" y="4897063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46634" y="4987247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446634" y="4897063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Rounded Rectangle 101"/>
          <p:cNvSpPr/>
          <p:nvPr/>
        </p:nvSpPr>
        <p:spPr>
          <a:xfrm>
            <a:off x="318020" y="2362200"/>
            <a:ext cx="421214" cy="2209800"/>
          </a:xfrm>
          <a:prstGeom prst="roundRect">
            <a:avLst>
              <a:gd name="adj" fmla="val 14381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114300" y="2056968"/>
            <a:ext cx="495010" cy="237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Parser</a:t>
            </a:r>
            <a:endParaRPr lang="en-US" dirty="0"/>
          </a:p>
        </p:txBody>
      </p:sp>
      <p:cxnSp>
        <p:nvCxnSpPr>
          <p:cNvPr id="104" name="Straight Arrow Connector 103"/>
          <p:cNvCxnSpPr>
            <a:stCxn id="102" idx="3"/>
            <a:endCxn id="105" idx="1"/>
          </p:cNvCxnSpPr>
          <p:nvPr/>
        </p:nvCxnSpPr>
        <p:spPr>
          <a:xfrm>
            <a:off x="739234" y="3467100"/>
            <a:ext cx="232949" cy="6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ounded Rectangle 104"/>
          <p:cNvSpPr/>
          <p:nvPr/>
        </p:nvSpPr>
        <p:spPr>
          <a:xfrm>
            <a:off x="972183" y="2427369"/>
            <a:ext cx="2588204" cy="2080670"/>
          </a:xfrm>
          <a:prstGeom prst="roundRect">
            <a:avLst>
              <a:gd name="adj" fmla="val 14381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1396236" y="2055224"/>
            <a:ext cx="1060094" cy="237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Ingress Pipeline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1118978" y="2505912"/>
            <a:ext cx="557422" cy="237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1054550" y="2809101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109" name="Oval 108"/>
          <p:cNvSpPr/>
          <p:nvPr/>
        </p:nvSpPr>
        <p:spPr>
          <a:xfrm>
            <a:off x="2058288" y="3088457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2199755" y="3088457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2335702" y="3088457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2056369" y="3975103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2197834" y="3975103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333782" y="3975103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ounded Rectangle 114"/>
          <p:cNvSpPr/>
          <p:nvPr/>
        </p:nvSpPr>
        <p:spPr>
          <a:xfrm>
            <a:off x="1094724" y="2534726"/>
            <a:ext cx="937166" cy="167816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ounded Rectangle 115"/>
          <p:cNvSpPr/>
          <p:nvPr/>
        </p:nvSpPr>
        <p:spPr>
          <a:xfrm>
            <a:off x="2445959" y="2534725"/>
            <a:ext cx="938062" cy="1656275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4042797" y="2539447"/>
            <a:ext cx="587799" cy="328193"/>
            <a:chOff x="931333" y="903111"/>
            <a:chExt cx="1495778" cy="313268"/>
          </a:xfrm>
        </p:grpSpPr>
        <p:cxnSp>
          <p:nvCxnSpPr>
            <p:cNvPr id="118" name="Straight Connector 117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Group 120"/>
          <p:cNvGrpSpPr/>
          <p:nvPr/>
        </p:nvGrpSpPr>
        <p:grpSpPr>
          <a:xfrm>
            <a:off x="4042797" y="3073441"/>
            <a:ext cx="587799" cy="328193"/>
            <a:chOff x="931333" y="903111"/>
            <a:chExt cx="1495778" cy="313268"/>
          </a:xfrm>
        </p:grpSpPr>
        <p:cxnSp>
          <p:nvCxnSpPr>
            <p:cNvPr id="122" name="Straight Connector 121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>
            <a:off x="4042797" y="3594295"/>
            <a:ext cx="587799" cy="328193"/>
            <a:chOff x="931333" y="903111"/>
            <a:chExt cx="1495778" cy="313268"/>
          </a:xfrm>
        </p:grpSpPr>
        <p:cxnSp>
          <p:nvCxnSpPr>
            <p:cNvPr id="126" name="Straight Connector 125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9" name="Group 128"/>
          <p:cNvGrpSpPr/>
          <p:nvPr/>
        </p:nvGrpSpPr>
        <p:grpSpPr>
          <a:xfrm>
            <a:off x="4042797" y="4104260"/>
            <a:ext cx="587799" cy="328193"/>
            <a:chOff x="931333" y="903111"/>
            <a:chExt cx="1495778" cy="313268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Rectangle 132"/>
          <p:cNvSpPr/>
          <p:nvPr/>
        </p:nvSpPr>
        <p:spPr>
          <a:xfrm>
            <a:off x="4495512" y="2552824"/>
            <a:ext cx="122388" cy="3050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/>
          <p:cNvSpPr/>
          <p:nvPr/>
        </p:nvSpPr>
        <p:spPr>
          <a:xfrm>
            <a:off x="4364959" y="2551686"/>
            <a:ext cx="122388" cy="3050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4495512" y="3087045"/>
            <a:ext cx="122388" cy="3050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4364959" y="3085909"/>
            <a:ext cx="122388" cy="3050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/>
          <p:cNvSpPr/>
          <p:nvPr/>
        </p:nvSpPr>
        <p:spPr>
          <a:xfrm>
            <a:off x="4233055" y="3085909"/>
            <a:ext cx="122388" cy="3050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4495512" y="3606131"/>
            <a:ext cx="122388" cy="3050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4364959" y="3604995"/>
            <a:ext cx="122388" cy="3050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4495513" y="4116275"/>
            <a:ext cx="122388" cy="3050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Arrow Connector 140"/>
          <p:cNvCxnSpPr/>
          <p:nvPr/>
        </p:nvCxnSpPr>
        <p:spPr>
          <a:xfrm>
            <a:off x="3560387" y="3457075"/>
            <a:ext cx="33149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3781021" y="2064463"/>
            <a:ext cx="718045" cy="237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Scheduler</a:t>
            </a:r>
            <a:endParaRPr lang="en-US" dirty="0"/>
          </a:p>
        </p:txBody>
      </p:sp>
      <p:sp>
        <p:nvSpPr>
          <p:cNvPr id="143" name="Rounded Rectangle 142"/>
          <p:cNvSpPr/>
          <p:nvPr/>
        </p:nvSpPr>
        <p:spPr>
          <a:xfrm>
            <a:off x="5219300" y="2415130"/>
            <a:ext cx="2588204" cy="2080670"/>
          </a:xfrm>
          <a:prstGeom prst="roundRect">
            <a:avLst>
              <a:gd name="adj" fmla="val 14381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4852123" y="3443225"/>
            <a:ext cx="33149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8585910" y="2744186"/>
            <a:ext cx="215191" cy="1468707"/>
            <a:chOff x="8602898" y="3644471"/>
            <a:chExt cx="541103" cy="1352758"/>
          </a:xfrm>
        </p:grpSpPr>
        <p:cxnSp>
          <p:nvCxnSpPr>
            <p:cNvPr id="146" name="Straight Connector 145"/>
            <p:cNvCxnSpPr/>
            <p:nvPr/>
          </p:nvCxnSpPr>
          <p:spPr>
            <a:xfrm>
              <a:off x="8602898" y="3644471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8602898" y="3734655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V="1">
              <a:off x="9138980" y="3644471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8602898" y="3824839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8602898" y="3915023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V="1">
              <a:off x="9138980" y="3824839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602898" y="4005206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8602898" y="4095390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9138980" y="4005206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8602898" y="4185574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8602898" y="4275758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9138980" y="4185574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8602898" y="4365942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8602898" y="4456126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9138980" y="4365942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8602898" y="4546310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8602898" y="4636494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9138980" y="4546310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8602898" y="4726677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8602898" y="4816861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flipV="1">
              <a:off x="9138980" y="4726677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>
              <a:off x="8602898" y="4907045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02898" y="4997229"/>
              <a:ext cx="541103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flipV="1">
              <a:off x="9138980" y="4907045"/>
              <a:ext cx="0" cy="9018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0" name="Rounded Rectangle 169"/>
          <p:cNvSpPr/>
          <p:nvPr/>
        </p:nvSpPr>
        <p:spPr>
          <a:xfrm>
            <a:off x="8198717" y="2548359"/>
            <a:ext cx="381741" cy="1860364"/>
          </a:xfrm>
          <a:prstGeom prst="roundRect">
            <a:avLst>
              <a:gd name="adj" fmla="val 14381"/>
            </a:avLst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1" name="Straight Arrow Connector 170"/>
          <p:cNvCxnSpPr/>
          <p:nvPr/>
        </p:nvCxnSpPr>
        <p:spPr>
          <a:xfrm>
            <a:off x="7844118" y="3443225"/>
            <a:ext cx="33149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841220" y="2064467"/>
            <a:ext cx="666056" cy="237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Deparser</a:t>
            </a:r>
            <a:endParaRPr lang="en-US" dirty="0"/>
          </a:p>
        </p:txBody>
      </p:sp>
      <p:sp>
        <p:nvSpPr>
          <p:cNvPr id="173" name="TextBox 172"/>
          <p:cNvSpPr txBox="1"/>
          <p:nvPr/>
        </p:nvSpPr>
        <p:spPr>
          <a:xfrm>
            <a:off x="5785028" y="2056965"/>
            <a:ext cx="1016838" cy="237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Egress Pipeline</a:t>
            </a:r>
            <a:endParaRPr lang="en-US" dirty="0"/>
          </a:p>
        </p:txBody>
      </p:sp>
      <p:sp>
        <p:nvSpPr>
          <p:cNvPr id="174" name="TextBox 173"/>
          <p:cNvSpPr txBox="1"/>
          <p:nvPr/>
        </p:nvSpPr>
        <p:spPr>
          <a:xfrm>
            <a:off x="1485900" y="2809101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175" name="Group 174"/>
          <p:cNvGrpSpPr/>
          <p:nvPr/>
        </p:nvGrpSpPr>
        <p:grpSpPr>
          <a:xfrm>
            <a:off x="1133169" y="2867639"/>
            <a:ext cx="851685" cy="159453"/>
            <a:chOff x="1133169" y="3629639"/>
            <a:chExt cx="851685" cy="587483"/>
          </a:xfrm>
        </p:grpSpPr>
        <p:sp>
          <p:nvSpPr>
            <p:cNvPr id="176" name="Rectangle 175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8" name="TextBox 177"/>
          <p:cNvSpPr txBox="1"/>
          <p:nvPr/>
        </p:nvSpPr>
        <p:spPr>
          <a:xfrm>
            <a:off x="1055028" y="3086100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179" name="TextBox 178"/>
          <p:cNvSpPr txBox="1"/>
          <p:nvPr/>
        </p:nvSpPr>
        <p:spPr>
          <a:xfrm>
            <a:off x="1486378" y="308610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180" name="Group 179"/>
          <p:cNvGrpSpPr/>
          <p:nvPr/>
        </p:nvGrpSpPr>
        <p:grpSpPr>
          <a:xfrm>
            <a:off x="1133647" y="3144638"/>
            <a:ext cx="851685" cy="159453"/>
            <a:chOff x="1133169" y="3629639"/>
            <a:chExt cx="851685" cy="587483"/>
          </a:xfrm>
        </p:grpSpPr>
        <p:sp>
          <p:nvSpPr>
            <p:cNvPr id="181" name="Rectangle 180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2" name="Straight Connector 181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TextBox 182"/>
          <p:cNvSpPr txBox="1"/>
          <p:nvPr/>
        </p:nvSpPr>
        <p:spPr>
          <a:xfrm>
            <a:off x="1056521" y="3848100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184" name="TextBox 183"/>
          <p:cNvSpPr txBox="1"/>
          <p:nvPr/>
        </p:nvSpPr>
        <p:spPr>
          <a:xfrm>
            <a:off x="1487871" y="3848100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185" name="Group 184"/>
          <p:cNvGrpSpPr/>
          <p:nvPr/>
        </p:nvGrpSpPr>
        <p:grpSpPr>
          <a:xfrm>
            <a:off x="1135140" y="3906638"/>
            <a:ext cx="851685" cy="159453"/>
            <a:chOff x="1133169" y="3629639"/>
            <a:chExt cx="851685" cy="587483"/>
          </a:xfrm>
        </p:grpSpPr>
        <p:sp>
          <p:nvSpPr>
            <p:cNvPr id="186" name="Rectangle 185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8" name="Oval 187"/>
          <p:cNvSpPr/>
          <p:nvPr/>
        </p:nvSpPr>
        <p:spPr>
          <a:xfrm>
            <a:off x="1523017" y="3389917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1523017" y="3542317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1523017" y="3694717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TextBox 190"/>
          <p:cNvSpPr txBox="1"/>
          <p:nvPr/>
        </p:nvSpPr>
        <p:spPr>
          <a:xfrm>
            <a:off x="2453130" y="2506086"/>
            <a:ext cx="89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 N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2407056" y="2809275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2838406" y="2809275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194" name="Group 193"/>
          <p:cNvGrpSpPr/>
          <p:nvPr/>
        </p:nvGrpSpPr>
        <p:grpSpPr>
          <a:xfrm>
            <a:off x="2485675" y="2867813"/>
            <a:ext cx="851685" cy="159453"/>
            <a:chOff x="1133169" y="3629639"/>
            <a:chExt cx="851685" cy="587483"/>
          </a:xfrm>
        </p:grpSpPr>
        <p:sp>
          <p:nvSpPr>
            <p:cNvPr id="195" name="Rectangle 194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6" name="Straight Connector 195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7" name="TextBox 196"/>
          <p:cNvSpPr txBox="1"/>
          <p:nvPr/>
        </p:nvSpPr>
        <p:spPr>
          <a:xfrm>
            <a:off x="2407534" y="3086274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198" name="TextBox 197"/>
          <p:cNvSpPr txBox="1"/>
          <p:nvPr/>
        </p:nvSpPr>
        <p:spPr>
          <a:xfrm>
            <a:off x="2838884" y="3086274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199" name="Group 198"/>
          <p:cNvGrpSpPr/>
          <p:nvPr/>
        </p:nvGrpSpPr>
        <p:grpSpPr>
          <a:xfrm>
            <a:off x="2486153" y="3144812"/>
            <a:ext cx="851685" cy="159453"/>
            <a:chOff x="1133169" y="3629639"/>
            <a:chExt cx="851685" cy="587483"/>
          </a:xfrm>
        </p:grpSpPr>
        <p:sp>
          <p:nvSpPr>
            <p:cNvPr id="200" name="Rectangle 199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1" name="Straight Connector 200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2" name="TextBox 201"/>
          <p:cNvSpPr txBox="1"/>
          <p:nvPr/>
        </p:nvSpPr>
        <p:spPr>
          <a:xfrm>
            <a:off x="2409027" y="3848274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203" name="TextBox 202"/>
          <p:cNvSpPr txBox="1"/>
          <p:nvPr/>
        </p:nvSpPr>
        <p:spPr>
          <a:xfrm>
            <a:off x="2840377" y="3848274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204" name="Group 203"/>
          <p:cNvGrpSpPr/>
          <p:nvPr/>
        </p:nvGrpSpPr>
        <p:grpSpPr>
          <a:xfrm>
            <a:off x="2487646" y="3906812"/>
            <a:ext cx="851685" cy="159453"/>
            <a:chOff x="1133169" y="3629639"/>
            <a:chExt cx="851685" cy="587483"/>
          </a:xfrm>
        </p:grpSpPr>
        <p:sp>
          <p:nvSpPr>
            <p:cNvPr id="205" name="Rectangle 204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6" name="Straight Connector 205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7" name="Oval 206"/>
          <p:cNvSpPr/>
          <p:nvPr/>
        </p:nvSpPr>
        <p:spPr>
          <a:xfrm>
            <a:off x="2875523" y="3390091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2875523" y="3542491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2875523" y="3694891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>
            <a:off x="5424278" y="2514600"/>
            <a:ext cx="557422" cy="2372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 1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5359850" y="2817789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212" name="Oval 211"/>
          <p:cNvSpPr/>
          <p:nvPr/>
        </p:nvSpPr>
        <p:spPr>
          <a:xfrm>
            <a:off x="6363588" y="3097145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6505055" y="3097145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6641002" y="3097145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6361669" y="3983791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6503134" y="3983791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6639082" y="3983791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ounded Rectangle 217"/>
          <p:cNvSpPr/>
          <p:nvPr/>
        </p:nvSpPr>
        <p:spPr>
          <a:xfrm>
            <a:off x="5400024" y="2543414"/>
            <a:ext cx="937166" cy="167816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ounded Rectangle 218"/>
          <p:cNvSpPr/>
          <p:nvPr/>
        </p:nvSpPr>
        <p:spPr>
          <a:xfrm>
            <a:off x="6751259" y="2543413"/>
            <a:ext cx="938062" cy="1656275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TextBox 219"/>
          <p:cNvSpPr txBox="1"/>
          <p:nvPr/>
        </p:nvSpPr>
        <p:spPr>
          <a:xfrm>
            <a:off x="5791200" y="2817789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221" name="Group 220"/>
          <p:cNvGrpSpPr/>
          <p:nvPr/>
        </p:nvGrpSpPr>
        <p:grpSpPr>
          <a:xfrm>
            <a:off x="5438469" y="2876327"/>
            <a:ext cx="851685" cy="159453"/>
            <a:chOff x="1133169" y="3629639"/>
            <a:chExt cx="851685" cy="587483"/>
          </a:xfrm>
        </p:grpSpPr>
        <p:sp>
          <p:nvSpPr>
            <p:cNvPr id="222" name="Rectangle 221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3" name="Straight Connector 222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4" name="TextBox 223"/>
          <p:cNvSpPr txBox="1"/>
          <p:nvPr/>
        </p:nvSpPr>
        <p:spPr>
          <a:xfrm>
            <a:off x="5360328" y="3094788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225" name="TextBox 224"/>
          <p:cNvSpPr txBox="1"/>
          <p:nvPr/>
        </p:nvSpPr>
        <p:spPr>
          <a:xfrm>
            <a:off x="5791678" y="3094788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226" name="Group 225"/>
          <p:cNvGrpSpPr/>
          <p:nvPr/>
        </p:nvGrpSpPr>
        <p:grpSpPr>
          <a:xfrm>
            <a:off x="5438947" y="3153326"/>
            <a:ext cx="851685" cy="159453"/>
            <a:chOff x="1133169" y="3629639"/>
            <a:chExt cx="851685" cy="587483"/>
          </a:xfrm>
        </p:grpSpPr>
        <p:sp>
          <p:nvSpPr>
            <p:cNvPr id="227" name="Rectangle 226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8" name="Straight Connector 227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9" name="TextBox 228"/>
          <p:cNvSpPr txBox="1"/>
          <p:nvPr/>
        </p:nvSpPr>
        <p:spPr>
          <a:xfrm>
            <a:off x="5361821" y="3856788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230" name="TextBox 229"/>
          <p:cNvSpPr txBox="1"/>
          <p:nvPr/>
        </p:nvSpPr>
        <p:spPr>
          <a:xfrm>
            <a:off x="5793171" y="3856788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231" name="Group 230"/>
          <p:cNvGrpSpPr/>
          <p:nvPr/>
        </p:nvGrpSpPr>
        <p:grpSpPr>
          <a:xfrm>
            <a:off x="5440440" y="3915326"/>
            <a:ext cx="851685" cy="159453"/>
            <a:chOff x="1133169" y="3629639"/>
            <a:chExt cx="851685" cy="587483"/>
          </a:xfrm>
        </p:grpSpPr>
        <p:sp>
          <p:nvSpPr>
            <p:cNvPr id="232" name="Rectangle 231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3" name="Straight Connector 232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4" name="Oval 233"/>
          <p:cNvSpPr/>
          <p:nvPr/>
        </p:nvSpPr>
        <p:spPr>
          <a:xfrm>
            <a:off x="5828317" y="3398605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Oval 234"/>
          <p:cNvSpPr/>
          <p:nvPr/>
        </p:nvSpPr>
        <p:spPr>
          <a:xfrm>
            <a:off x="5828317" y="3551005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Oval 235"/>
          <p:cNvSpPr/>
          <p:nvPr/>
        </p:nvSpPr>
        <p:spPr>
          <a:xfrm>
            <a:off x="5828317" y="3703405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TextBox 236"/>
          <p:cNvSpPr txBox="1"/>
          <p:nvPr/>
        </p:nvSpPr>
        <p:spPr>
          <a:xfrm>
            <a:off x="6758430" y="2514774"/>
            <a:ext cx="89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 N</a:t>
            </a:r>
            <a:endParaRPr lang="en-US" dirty="0"/>
          </a:p>
        </p:txBody>
      </p:sp>
      <p:sp>
        <p:nvSpPr>
          <p:cNvPr id="238" name="TextBox 237"/>
          <p:cNvSpPr txBox="1"/>
          <p:nvPr/>
        </p:nvSpPr>
        <p:spPr>
          <a:xfrm>
            <a:off x="6712356" y="2817963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239" name="TextBox 238"/>
          <p:cNvSpPr txBox="1"/>
          <p:nvPr/>
        </p:nvSpPr>
        <p:spPr>
          <a:xfrm>
            <a:off x="7143706" y="2817963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240" name="Group 239"/>
          <p:cNvGrpSpPr/>
          <p:nvPr/>
        </p:nvGrpSpPr>
        <p:grpSpPr>
          <a:xfrm>
            <a:off x="6790975" y="2876501"/>
            <a:ext cx="851685" cy="159453"/>
            <a:chOff x="1133169" y="3629639"/>
            <a:chExt cx="851685" cy="587483"/>
          </a:xfrm>
        </p:grpSpPr>
        <p:sp>
          <p:nvSpPr>
            <p:cNvPr id="241" name="Rectangle 240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3" name="TextBox 242"/>
          <p:cNvSpPr txBox="1"/>
          <p:nvPr/>
        </p:nvSpPr>
        <p:spPr>
          <a:xfrm>
            <a:off x="6712834" y="3094962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244" name="TextBox 243"/>
          <p:cNvSpPr txBox="1"/>
          <p:nvPr/>
        </p:nvSpPr>
        <p:spPr>
          <a:xfrm>
            <a:off x="7144184" y="3094962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245" name="Group 244"/>
          <p:cNvGrpSpPr/>
          <p:nvPr/>
        </p:nvGrpSpPr>
        <p:grpSpPr>
          <a:xfrm>
            <a:off x="6791453" y="3153500"/>
            <a:ext cx="851685" cy="159453"/>
            <a:chOff x="1133169" y="3629639"/>
            <a:chExt cx="851685" cy="587483"/>
          </a:xfrm>
        </p:grpSpPr>
        <p:sp>
          <p:nvSpPr>
            <p:cNvPr id="246" name="Rectangle 245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7" name="Straight Connector 246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8" name="TextBox 247"/>
          <p:cNvSpPr txBox="1"/>
          <p:nvPr/>
        </p:nvSpPr>
        <p:spPr>
          <a:xfrm>
            <a:off x="6714327" y="3856962"/>
            <a:ext cx="5837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Match</a:t>
            </a:r>
            <a:endParaRPr lang="en-US" sz="1200" dirty="0"/>
          </a:p>
        </p:txBody>
      </p:sp>
      <p:sp>
        <p:nvSpPr>
          <p:cNvPr id="249" name="TextBox 248"/>
          <p:cNvSpPr txBox="1"/>
          <p:nvPr/>
        </p:nvSpPr>
        <p:spPr>
          <a:xfrm>
            <a:off x="7145677" y="3856962"/>
            <a:ext cx="588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Action</a:t>
            </a:r>
            <a:endParaRPr lang="en-US" sz="1200" dirty="0"/>
          </a:p>
        </p:txBody>
      </p:sp>
      <p:grpSp>
        <p:nvGrpSpPr>
          <p:cNvPr id="250" name="Group 249"/>
          <p:cNvGrpSpPr/>
          <p:nvPr/>
        </p:nvGrpSpPr>
        <p:grpSpPr>
          <a:xfrm>
            <a:off x="6792946" y="3915500"/>
            <a:ext cx="851685" cy="159453"/>
            <a:chOff x="1133169" y="3629639"/>
            <a:chExt cx="851685" cy="587483"/>
          </a:xfrm>
        </p:grpSpPr>
        <p:sp>
          <p:nvSpPr>
            <p:cNvPr id="251" name="Rectangle 250"/>
            <p:cNvSpPr/>
            <p:nvPr/>
          </p:nvSpPr>
          <p:spPr>
            <a:xfrm>
              <a:off x="1133169" y="3629640"/>
              <a:ext cx="851685" cy="58278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2" name="Straight Connector 251"/>
            <p:cNvCxnSpPr/>
            <p:nvPr/>
          </p:nvCxnSpPr>
          <p:spPr>
            <a:xfrm>
              <a:off x="1563238" y="3629639"/>
              <a:ext cx="0" cy="58748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3" name="Oval 252"/>
          <p:cNvSpPr/>
          <p:nvPr/>
        </p:nvSpPr>
        <p:spPr>
          <a:xfrm>
            <a:off x="7180823" y="3398779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7180823" y="3551179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7180823" y="3703579"/>
            <a:ext cx="77183" cy="771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369971" y="2610464"/>
            <a:ext cx="334339" cy="3308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TextBox 256"/>
          <p:cNvSpPr txBox="1"/>
          <p:nvPr/>
        </p:nvSpPr>
        <p:spPr>
          <a:xfrm>
            <a:off x="296924" y="2578940"/>
            <a:ext cx="4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</a:t>
            </a:r>
            <a:endParaRPr lang="en-US" dirty="0"/>
          </a:p>
        </p:txBody>
      </p:sp>
      <p:sp>
        <p:nvSpPr>
          <p:cNvPr id="258" name="Oval 257"/>
          <p:cNvSpPr/>
          <p:nvPr/>
        </p:nvSpPr>
        <p:spPr>
          <a:xfrm>
            <a:off x="368358" y="3228727"/>
            <a:ext cx="334339" cy="3308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TextBox 258"/>
          <p:cNvSpPr txBox="1"/>
          <p:nvPr/>
        </p:nvSpPr>
        <p:spPr>
          <a:xfrm>
            <a:off x="362904" y="32004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260" name="Oval 259"/>
          <p:cNvSpPr/>
          <p:nvPr/>
        </p:nvSpPr>
        <p:spPr>
          <a:xfrm>
            <a:off x="361723" y="3836126"/>
            <a:ext cx="334339" cy="3308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TextBox 260"/>
          <p:cNvSpPr txBox="1"/>
          <p:nvPr/>
        </p:nvSpPr>
        <p:spPr>
          <a:xfrm>
            <a:off x="265915" y="3810000"/>
            <a:ext cx="53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</a:t>
            </a:r>
            <a:endParaRPr lang="en-US" dirty="0"/>
          </a:p>
        </p:txBody>
      </p:sp>
      <p:cxnSp>
        <p:nvCxnSpPr>
          <p:cNvPr id="262" name="Straight Arrow Connector 261"/>
          <p:cNvCxnSpPr/>
          <p:nvPr/>
        </p:nvCxnSpPr>
        <p:spPr>
          <a:xfrm>
            <a:off x="537437" y="2948025"/>
            <a:ext cx="0" cy="2827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>
            <a:endCxn id="261" idx="0"/>
          </p:cNvCxnSpPr>
          <p:nvPr/>
        </p:nvCxnSpPr>
        <p:spPr>
          <a:xfrm>
            <a:off x="528893" y="3600405"/>
            <a:ext cx="4115" cy="2095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46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6" grpId="0" uiExpand="1" animBg="1"/>
      <p:bldP spid="102" grpId="0" uiExpand="1" animBg="1"/>
      <p:bldP spid="103" grpId="0" uiExpand="1"/>
      <p:bldP spid="105" grpId="0" uiExpand="1" animBg="1"/>
      <p:bldP spid="106" grpId="0" uiExpand="1"/>
      <p:bldP spid="107" grpId="0" uiExpand="1"/>
      <p:bldP spid="108" grpId="0" uiExpand="1"/>
      <p:bldP spid="109" grpId="0" uiExpand="1" animBg="1"/>
      <p:bldP spid="110" grpId="0" uiExpand="1" animBg="1"/>
      <p:bldP spid="111" grpId="0" uiExpand="1" animBg="1"/>
      <p:bldP spid="112" grpId="0" uiExpand="1" animBg="1"/>
      <p:bldP spid="113" grpId="0" uiExpand="1" animBg="1"/>
      <p:bldP spid="114" grpId="0" uiExpand="1" animBg="1"/>
      <p:bldP spid="115" grpId="0" uiExpand="1" animBg="1"/>
      <p:bldP spid="116" grpId="0" uiExpand="1" animBg="1"/>
      <p:bldP spid="133" grpId="0" uiExpand="1" animBg="1"/>
      <p:bldP spid="134" grpId="0" uiExpand="1" animBg="1"/>
      <p:bldP spid="135" grpId="0" uiExpand="1" animBg="1"/>
      <p:bldP spid="136" grpId="0" uiExpand="1" animBg="1"/>
      <p:bldP spid="137" grpId="0" uiExpand="1" animBg="1"/>
      <p:bldP spid="138" grpId="0" uiExpand="1" animBg="1"/>
      <p:bldP spid="139" grpId="0" uiExpand="1" animBg="1"/>
      <p:bldP spid="140" grpId="0" uiExpand="1" animBg="1"/>
      <p:bldP spid="142" grpId="0" uiExpand="1"/>
      <p:bldP spid="143" grpId="0" uiExpand="1" animBg="1"/>
      <p:bldP spid="170" grpId="0" uiExpand="1" animBg="1"/>
      <p:bldP spid="172" grpId="0" uiExpand="1"/>
      <p:bldP spid="173" grpId="0" uiExpand="1"/>
      <p:bldP spid="174" grpId="0" uiExpand="1"/>
      <p:bldP spid="178" grpId="0" uiExpand="1"/>
      <p:bldP spid="179" grpId="0" uiExpand="1"/>
      <p:bldP spid="183" grpId="0" uiExpand="1"/>
      <p:bldP spid="184" grpId="0" uiExpand="1"/>
      <p:bldP spid="188" grpId="0" uiExpand="1" animBg="1"/>
      <p:bldP spid="189" grpId="0" uiExpand="1" animBg="1"/>
      <p:bldP spid="190" grpId="0" uiExpand="1" animBg="1"/>
      <p:bldP spid="191" grpId="0" uiExpand="1"/>
      <p:bldP spid="192" grpId="0" uiExpand="1"/>
      <p:bldP spid="193" grpId="0" uiExpand="1"/>
      <p:bldP spid="197" grpId="0" uiExpand="1"/>
      <p:bldP spid="198" grpId="0" uiExpand="1"/>
      <p:bldP spid="202" grpId="0" uiExpand="1"/>
      <p:bldP spid="203" grpId="0" uiExpand="1"/>
      <p:bldP spid="207" grpId="0" uiExpand="1" animBg="1"/>
      <p:bldP spid="208" grpId="0" uiExpand="1" animBg="1"/>
      <p:bldP spid="209" grpId="0" uiExpand="1" animBg="1"/>
      <p:bldP spid="210" grpId="0" uiExpand="1"/>
      <p:bldP spid="211" grpId="0" uiExpand="1"/>
      <p:bldP spid="212" grpId="0" uiExpand="1" animBg="1"/>
      <p:bldP spid="213" grpId="0" uiExpand="1" animBg="1"/>
      <p:bldP spid="214" grpId="0" uiExpand="1" animBg="1"/>
      <p:bldP spid="215" grpId="0" uiExpand="1" animBg="1"/>
      <p:bldP spid="216" grpId="0" uiExpand="1" animBg="1"/>
      <p:bldP spid="217" grpId="0" uiExpand="1" animBg="1"/>
      <p:bldP spid="218" grpId="0" uiExpand="1" animBg="1"/>
      <p:bldP spid="219" grpId="0" uiExpand="1" animBg="1"/>
      <p:bldP spid="220" grpId="0" uiExpand="1"/>
      <p:bldP spid="224" grpId="0" uiExpand="1"/>
      <p:bldP spid="225" grpId="0" uiExpand="1"/>
      <p:bldP spid="229" grpId="0" uiExpand="1"/>
      <p:bldP spid="230" grpId="0" uiExpand="1"/>
      <p:bldP spid="234" grpId="0" uiExpand="1" animBg="1"/>
      <p:bldP spid="235" grpId="0" uiExpand="1" animBg="1"/>
      <p:bldP spid="236" grpId="0" uiExpand="1" animBg="1"/>
      <p:bldP spid="237" grpId="0" uiExpand="1"/>
      <p:bldP spid="238" grpId="0" uiExpand="1"/>
      <p:bldP spid="239" grpId="0" uiExpand="1"/>
      <p:bldP spid="243" grpId="0" uiExpand="1"/>
      <p:bldP spid="244" grpId="0" uiExpand="1"/>
      <p:bldP spid="248" grpId="0" uiExpand="1"/>
      <p:bldP spid="249" grpId="0" uiExpand="1"/>
      <p:bldP spid="253" grpId="0" uiExpand="1" animBg="1"/>
      <p:bldP spid="254" grpId="0" uiExpand="1" animBg="1"/>
      <p:bldP spid="255" grpId="0" uiExpand="1" animBg="1"/>
      <p:bldP spid="256" grpId="0" uiExpand="1" animBg="1"/>
      <p:bldP spid="257" grpId="0" uiExpand="1"/>
      <p:bldP spid="258" grpId="0" uiExpand="1" animBg="1"/>
      <p:bldP spid="259" grpId="0" uiExpand="1"/>
      <p:bldP spid="260" grpId="0" uiExpand="1" animBg="1"/>
      <p:bldP spid="2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scheduling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Scheduler touches every packet</a:t>
            </a:r>
          </a:p>
          <a:p>
            <a:r>
              <a:rPr lang="en-US" dirty="0" smtClean="0"/>
              <a:t>Algorithms must meet 1 ns timing budget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65817" y="1600200"/>
            <a:ext cx="914892" cy="510822"/>
            <a:chOff x="931333" y="903111"/>
            <a:chExt cx="1495778" cy="31326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4165817" y="2431345"/>
            <a:ext cx="914892" cy="510822"/>
            <a:chOff x="931333" y="903111"/>
            <a:chExt cx="1495778" cy="313268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165817" y="3242041"/>
            <a:ext cx="914892" cy="510822"/>
            <a:chOff x="931333" y="903111"/>
            <a:chExt cx="1495778" cy="31326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165817" y="4035786"/>
            <a:ext cx="914892" cy="510822"/>
            <a:chOff x="931333" y="903111"/>
            <a:chExt cx="1495778" cy="313268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4870453" y="1621020"/>
            <a:ext cx="190493" cy="4748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667253" y="1619252"/>
            <a:ext cx="190493" cy="4748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870453" y="2452521"/>
            <a:ext cx="190493" cy="4748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667253" y="2450753"/>
            <a:ext cx="190493" cy="4748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461948" y="2450753"/>
            <a:ext cx="190493" cy="4748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870453" y="3260462"/>
            <a:ext cx="190493" cy="474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667253" y="3258694"/>
            <a:ext cx="190493" cy="4748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870457" y="4054486"/>
            <a:ext cx="190493" cy="4748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3228624" y="1840086"/>
            <a:ext cx="960967" cy="2460274"/>
            <a:chOff x="3509439" y="1432276"/>
            <a:chExt cx="1278461" cy="2460274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3509439" y="2634552"/>
              <a:ext cx="451553" cy="0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3960993" y="1432276"/>
              <a:ext cx="820620" cy="1202277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3960992" y="2102562"/>
              <a:ext cx="826908" cy="531991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3960992" y="2634553"/>
              <a:ext cx="826908" cy="553147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960992" y="2634552"/>
              <a:ext cx="826908" cy="1257998"/>
            </a:xfrm>
            <a:prstGeom prst="straightConnector1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1793538" y="2760719"/>
            <a:ext cx="1439339" cy="61333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Classification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5572332" y="2868795"/>
            <a:ext cx="346151" cy="347133"/>
          </a:xfrm>
          <a:prstGeom prst="ellipse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/>
          </a:p>
        </p:txBody>
      </p:sp>
      <p:cxnSp>
        <p:nvCxnSpPr>
          <p:cNvPr id="37" name="Straight Arrow Connector 36"/>
          <p:cNvCxnSpPr>
            <a:endCxn id="36" idx="1"/>
          </p:cNvCxnSpPr>
          <p:nvPr/>
        </p:nvCxnSpPr>
        <p:spPr>
          <a:xfrm>
            <a:off x="5076784" y="1858439"/>
            <a:ext cx="546240" cy="1061192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6" idx="2"/>
          </p:cNvCxnSpPr>
          <p:nvPr/>
        </p:nvCxnSpPr>
        <p:spPr>
          <a:xfrm>
            <a:off x="5076785" y="2510372"/>
            <a:ext cx="495547" cy="53199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076784" y="3095984"/>
            <a:ext cx="495552" cy="44732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076784" y="3194206"/>
            <a:ext cx="695854" cy="1106154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6"/>
          </p:cNvCxnSpPr>
          <p:nvPr/>
        </p:nvCxnSpPr>
        <p:spPr>
          <a:xfrm>
            <a:off x="5918483" y="3042362"/>
            <a:ext cx="291307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572335" y="2264843"/>
            <a:ext cx="11255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Packet Scheduler 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70246" y="2762992"/>
            <a:ext cx="236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?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1443616" y="3048000"/>
            <a:ext cx="339414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43" idx="3"/>
          </p:cNvCxnSpPr>
          <p:nvPr/>
        </p:nvCxnSpPr>
        <p:spPr>
          <a:xfrm>
            <a:off x="5806729" y="3024602"/>
            <a:ext cx="634872" cy="4728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514095" y="3515212"/>
            <a:ext cx="36821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adugi" panose="020B0502040204020203" pitchFamily="34" charset="0"/>
              </a:rPr>
              <a:t>DWRR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adugi" panose="020B0502040204020203" pitchFamily="34" charset="0"/>
              </a:rPr>
              <a:t>Strict priority scheduling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adugi" panose="020B0502040204020203" pitchFamily="34" charset="0"/>
              </a:rPr>
              <a:t>2-level hierarchical scheduling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adugi" panose="020B0502040204020203" pitchFamily="34" charset="0"/>
              </a:rPr>
              <a:t>Shaping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9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4" grpId="0" animBg="1"/>
      <p:bldP spid="36" grpId="0" animBg="1"/>
      <p:bldP spid="42" grpId="0"/>
      <p:bldP spid="43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programmable scheduling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Plenty of scheduling algorithms</a:t>
            </a:r>
          </a:p>
          <a:p>
            <a:r>
              <a:rPr lang="en-US" dirty="0" smtClean="0"/>
              <a:t>Yet, no consensus on the right abstractions for scheduling</a:t>
            </a:r>
          </a:p>
          <a:p>
            <a:r>
              <a:rPr lang="en-US" dirty="0" smtClean="0"/>
              <a:t>In contrast to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arse graphs for parsing</a:t>
            </a:r>
          </a:p>
          <a:p>
            <a:pPr lvl="1"/>
            <a:r>
              <a:rPr lang="en-US" dirty="0" smtClean="0"/>
              <a:t>Match-Action tables for forwarding</a:t>
            </a:r>
          </a:p>
        </p:txBody>
      </p:sp>
    </p:spTree>
    <p:extLst>
      <p:ext uri="{BB962C8B-B14F-4D97-AF65-F5344CB8AC3E}">
        <p14:creationId xmlns:p14="http://schemas.microsoft.com/office/powerpoint/2010/main" val="304694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Push-In First-Out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algorithms determine transmission order at packet arrival</a:t>
            </a:r>
          </a:p>
          <a:p>
            <a:r>
              <a:rPr lang="en-US" dirty="0" smtClean="0"/>
              <a:t>Relative order of packet transmissions of packets in the queue doesn’t change with future arrivals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SJF: Order determined by flow size</a:t>
            </a:r>
          </a:p>
          <a:p>
            <a:pPr lvl="1"/>
            <a:r>
              <a:rPr lang="en-US" dirty="0" smtClean="0"/>
              <a:t>FCFS: </a:t>
            </a:r>
            <a:r>
              <a:rPr lang="en-US" dirty="0"/>
              <a:t>Order determined by arrival </a:t>
            </a:r>
            <a:r>
              <a:rPr lang="en-US" dirty="0" smtClean="0"/>
              <a:t>time</a:t>
            </a:r>
          </a:p>
          <a:p>
            <a:pPr lvl="1"/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ush-in first-out queues (PIFO): packets are pushed into an </a:t>
            </a:r>
            <a:r>
              <a:rPr lang="en-US" dirty="0"/>
              <a:t>arbitrary </a:t>
            </a:r>
            <a:r>
              <a:rPr lang="en-US" dirty="0" smtClean="0"/>
              <a:t>location based on a priority, and </a:t>
            </a:r>
            <a:r>
              <a:rPr lang="en-US" dirty="0" err="1" smtClean="0"/>
              <a:t>dequeued</a:t>
            </a:r>
            <a:r>
              <a:rPr lang="en-US" dirty="0" smtClean="0"/>
              <a:t> from the head</a:t>
            </a:r>
          </a:p>
          <a:p>
            <a:r>
              <a:rPr lang="en-US" dirty="0" smtClean="0"/>
              <a:t>First used as a proof construct by Chuang et. al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512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programmable scheduler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24304" y="4097534"/>
            <a:ext cx="291142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3944281" y="3543300"/>
            <a:ext cx="1758180" cy="109250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Classification &amp; Transmission Order Computation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846359" y="4097534"/>
            <a:ext cx="249875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arrow"/>
          </a:ln>
          <a:effectLst/>
        </p:spPr>
      </p:cxnSp>
      <p:grpSp>
        <p:nvGrpSpPr>
          <p:cNvPr id="9" name="Group 8"/>
          <p:cNvGrpSpPr/>
          <p:nvPr/>
        </p:nvGrpSpPr>
        <p:grpSpPr>
          <a:xfrm>
            <a:off x="6117125" y="3939391"/>
            <a:ext cx="1717776" cy="316285"/>
            <a:chOff x="931333" y="903111"/>
            <a:chExt cx="1495778" cy="313268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931333" y="903111"/>
              <a:ext cx="149577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>
            <a:xfrm>
              <a:off x="931333" y="1216378"/>
              <a:ext cx="1495778" cy="0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>
            <a:xfrm flipV="1">
              <a:off x="2427111" y="903111"/>
              <a:ext cx="0" cy="313268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10" name="Rectangle 9"/>
          <p:cNvSpPr/>
          <p:nvPr/>
        </p:nvSpPr>
        <p:spPr>
          <a:xfrm>
            <a:off x="7653087" y="3952283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79286" y="3953377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17427" y="3954903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03163" y="3953161"/>
            <a:ext cx="163401" cy="288746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38396" y="3954903"/>
            <a:ext cx="163401" cy="288746"/>
          </a:xfrm>
          <a:prstGeom prst="rect">
            <a:avLst/>
          </a:prstGeom>
          <a:solidFill>
            <a:srgbClr val="F79646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61149" y="3953808"/>
            <a:ext cx="163401" cy="288746"/>
          </a:xfrm>
          <a:prstGeom prst="rect">
            <a:avLst/>
          </a:prstGeom>
          <a:solidFill>
            <a:srgbClr val="FF6666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82151" y="3953808"/>
            <a:ext cx="163401" cy="288746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11815" y="3694308"/>
            <a:ext cx="0" cy="410216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 flipH="1">
            <a:off x="6004553" y="3699549"/>
            <a:ext cx="1237195" cy="0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cxnSp>
        <p:nvCxnSpPr>
          <p:cNvPr id="19" name="Straight Arrow Connector 18"/>
          <p:cNvCxnSpPr/>
          <p:nvPr/>
        </p:nvCxnSpPr>
        <p:spPr>
          <a:xfrm flipV="1">
            <a:off x="7236872" y="3691687"/>
            <a:ext cx="0" cy="367179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headEnd type="arrow"/>
            <a:tailEnd type="non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899823" y="4311142"/>
            <a:ext cx="2240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Push-In-First-Out (PIFO) Queue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34010" y="3553866"/>
            <a:ext cx="163401" cy="288746"/>
          </a:xfrm>
          <a:prstGeom prst="rect">
            <a:avLst/>
          </a:prstGeom>
          <a:solidFill>
            <a:srgbClr val="FF6666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958814" y="3317964"/>
            <a:ext cx="2181922" cy="1635038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18078" y="3009900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Scheduler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810000" y="3316637"/>
            <a:ext cx="2001676" cy="163636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103169" y="3009900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adugi" panose="020B0502040204020203" pitchFamily="34" charset="0"/>
              </a:rPr>
              <a:t>Ingress Pipeline</a:t>
            </a:r>
            <a:endParaRPr lang="en-US" dirty="0">
              <a:latin typeface="Gadugi" panose="020B0502040204020203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711309" y="3034880"/>
            <a:ext cx="4518292" cy="2078368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" y="3581400"/>
            <a:ext cx="1752600" cy="109250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dugi" panose="020B0502040204020203" pitchFamily="34" charset="0"/>
              </a:rPr>
              <a:t>Classification &amp; Transmission Order Computation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35" y="5105308"/>
            <a:ext cx="1104992" cy="110499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226" y="5113247"/>
            <a:ext cx="1371516" cy="859483"/>
          </a:xfrm>
          <a:prstGeom prst="rect">
            <a:avLst/>
          </a:prstGeom>
        </p:spPr>
      </p:pic>
      <p:cxnSp>
        <p:nvCxnSpPr>
          <p:cNvPr id="57" name="Straight Connector 56"/>
          <p:cNvCxnSpPr/>
          <p:nvPr/>
        </p:nvCxnSpPr>
        <p:spPr>
          <a:xfrm>
            <a:off x="1401127" y="5410200"/>
            <a:ext cx="480409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1676400" y="4083120"/>
            <a:ext cx="4343400" cy="7116"/>
          </a:xfrm>
          <a:prstGeom prst="straightConnector1">
            <a:avLst/>
          </a:prstGeom>
          <a:noFill/>
          <a:ln w="25400" cap="flat" cmpd="sng" algn="ctr">
            <a:solidFill>
              <a:srgbClr val="1F497D">
                <a:lumMod val="60000"/>
                <a:lumOff val="40000"/>
              </a:srgbClr>
            </a:solidFill>
            <a:prstDash val="solid"/>
            <a:tailEnd type="none"/>
          </a:ln>
          <a:effectLst/>
        </p:spPr>
      </p:cxnSp>
      <p:sp>
        <p:nvSpPr>
          <p:cNvPr id="62" name="Rounded Rectangle 61"/>
          <p:cNvSpPr/>
          <p:nvPr/>
        </p:nvSpPr>
        <p:spPr>
          <a:xfrm>
            <a:off x="43157" y="3316636"/>
            <a:ext cx="1684039" cy="1636364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0" grpId="0"/>
      <p:bldP spid="21" grpId="0" animBg="1"/>
      <p:bldP spid="25" grpId="0" animBg="1"/>
      <p:bldP spid="26" grpId="0"/>
      <p:bldP spid="28" grpId="0" animBg="1"/>
      <p:bldP spid="28" grpId="1" animBg="1"/>
      <p:bldP spid="29" grpId="0"/>
      <p:bldP spid="29" grpId="1"/>
      <p:bldP spid="30" grpId="0" animBg="1"/>
      <p:bldP spid="30" grpId="1" animBg="1"/>
      <p:bldP spid="51" grpId="0"/>
      <p:bldP spid="6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5552</TotalTime>
  <Words>3065</Words>
  <Application>Microsoft Office PowerPoint</Application>
  <PresentationFormat>On-screen Show (4:3)</PresentationFormat>
  <Paragraphs>409</Paragraphs>
  <Slides>19</Slides>
  <Notes>16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Gadugi</vt:lpstr>
      <vt:lpstr>Gill Sans MT</vt:lpstr>
      <vt:lpstr>Wingdings</vt:lpstr>
      <vt:lpstr>Office Theme</vt:lpstr>
      <vt:lpstr>Programmable Packet Scheduling at Line Rate</vt:lpstr>
      <vt:lpstr>Network switches over time</vt:lpstr>
      <vt:lpstr>Alternatives to fixed-function</vt:lpstr>
      <vt:lpstr>Programmable scheduling at line rate</vt:lpstr>
      <vt:lpstr>Programmability at line-rate</vt:lpstr>
      <vt:lpstr>Why is scheduling hard?</vt:lpstr>
      <vt:lpstr>Why is programmable scheduling hard?</vt:lpstr>
      <vt:lpstr>The Push-In First-Out Queue</vt:lpstr>
      <vt:lpstr>A programmable scheduler</vt:lpstr>
      <vt:lpstr>pFabric using PIFO</vt:lpstr>
      <vt:lpstr>Weighted Fair Queuing</vt:lpstr>
      <vt:lpstr>Traffic Shaping</vt:lpstr>
      <vt:lpstr>Composing PIFOs</vt:lpstr>
      <vt:lpstr>The PIFO abstraction</vt:lpstr>
      <vt:lpstr>PIFO in hardware</vt:lpstr>
      <vt:lpstr>Closing thoughts</vt:lpstr>
      <vt:lpstr>LSTF</vt:lpstr>
      <vt:lpstr>Are PIFOs feasible?</vt:lpstr>
      <vt:lpstr>PowerPoint Presentation</vt:lpstr>
    </vt:vector>
  </TitlesOfParts>
  <Company>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anirudh</dc:creator>
  <cp:lastModifiedBy>anirudh</cp:lastModifiedBy>
  <cp:revision>1060</cp:revision>
  <dcterms:created xsi:type="dcterms:W3CDTF">2015-11-09T23:42:42Z</dcterms:created>
  <dcterms:modified xsi:type="dcterms:W3CDTF">2015-12-08T17:00:00Z</dcterms:modified>
</cp:coreProperties>
</file>